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9.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Override10.xml" ContentType="application/vnd.openxmlformats-officedocument.themeOverrid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08" r:id="rId2"/>
    <p:sldMasterId id="2147483820" r:id="rId3"/>
    <p:sldMasterId id="2147483832" r:id="rId4"/>
    <p:sldMasterId id="2147483844" r:id="rId5"/>
    <p:sldMasterId id="2147483856" r:id="rId6"/>
    <p:sldMasterId id="2147483868" r:id="rId7"/>
    <p:sldMasterId id="2147483880" r:id="rId8"/>
    <p:sldMasterId id="2147483892" r:id="rId9"/>
    <p:sldMasterId id="2147483904" r:id="rId10"/>
    <p:sldMasterId id="2147483916" r:id="rId11"/>
  </p:sldMasterIdLst>
  <p:notesMasterIdLst>
    <p:notesMasterId r:id="rId93"/>
  </p:notesMasterIdLst>
  <p:sldIdLst>
    <p:sldId id="256" r:id="rId12"/>
    <p:sldId id="257" r:id="rId13"/>
    <p:sldId id="259" r:id="rId14"/>
    <p:sldId id="292" r:id="rId15"/>
    <p:sldId id="258" r:id="rId16"/>
    <p:sldId id="294" r:id="rId17"/>
    <p:sldId id="361" r:id="rId18"/>
    <p:sldId id="350" r:id="rId19"/>
    <p:sldId id="345" r:id="rId20"/>
    <p:sldId id="295" r:id="rId21"/>
    <p:sldId id="359" r:id="rId22"/>
    <p:sldId id="307" r:id="rId23"/>
    <p:sldId id="330" r:id="rId24"/>
    <p:sldId id="343" r:id="rId25"/>
    <p:sldId id="323" r:id="rId26"/>
    <p:sldId id="362" r:id="rId27"/>
    <p:sldId id="363" r:id="rId28"/>
    <p:sldId id="360" r:id="rId29"/>
    <p:sldId id="324" r:id="rId30"/>
    <p:sldId id="353" r:id="rId31"/>
    <p:sldId id="328" r:id="rId32"/>
    <p:sldId id="329" r:id="rId33"/>
    <p:sldId id="331" r:id="rId34"/>
    <p:sldId id="333" r:id="rId35"/>
    <p:sldId id="354" r:id="rId36"/>
    <p:sldId id="355" r:id="rId37"/>
    <p:sldId id="334" r:id="rId38"/>
    <p:sldId id="335" r:id="rId39"/>
    <p:sldId id="337" r:id="rId40"/>
    <p:sldId id="340" r:id="rId41"/>
    <p:sldId id="338" r:id="rId42"/>
    <p:sldId id="265" r:id="rId43"/>
    <p:sldId id="278" r:id="rId44"/>
    <p:sldId id="266" r:id="rId45"/>
    <p:sldId id="267" r:id="rId46"/>
    <p:sldId id="268" r:id="rId47"/>
    <p:sldId id="293" r:id="rId48"/>
    <p:sldId id="277" r:id="rId49"/>
    <p:sldId id="269" r:id="rId50"/>
    <p:sldId id="270" r:id="rId51"/>
    <p:sldId id="271" r:id="rId52"/>
    <p:sldId id="276" r:id="rId53"/>
    <p:sldId id="299" r:id="rId54"/>
    <p:sldId id="300" r:id="rId55"/>
    <p:sldId id="308" r:id="rId56"/>
    <p:sldId id="272" r:id="rId57"/>
    <p:sldId id="364" r:id="rId58"/>
    <p:sldId id="273" r:id="rId59"/>
    <p:sldId id="274" r:id="rId60"/>
    <p:sldId id="356" r:id="rId61"/>
    <p:sldId id="357" r:id="rId62"/>
    <p:sldId id="367" r:id="rId63"/>
    <p:sldId id="366" r:id="rId64"/>
    <p:sldId id="275" r:id="rId65"/>
    <p:sldId id="279" r:id="rId66"/>
    <p:sldId id="311" r:id="rId67"/>
    <p:sldId id="319" r:id="rId68"/>
    <p:sldId id="365" r:id="rId69"/>
    <p:sldId id="320" r:id="rId70"/>
    <p:sldId id="281" r:id="rId71"/>
    <p:sldId id="287" r:id="rId72"/>
    <p:sldId id="304" r:id="rId73"/>
    <p:sldId id="302" r:id="rId74"/>
    <p:sldId id="358" r:id="rId75"/>
    <p:sldId id="282" r:id="rId76"/>
    <p:sldId id="347" r:id="rId77"/>
    <p:sldId id="348" r:id="rId78"/>
    <p:sldId id="305" r:id="rId79"/>
    <p:sldId id="280" r:id="rId80"/>
    <p:sldId id="290" r:id="rId81"/>
    <p:sldId id="291" r:id="rId82"/>
    <p:sldId id="342" r:id="rId83"/>
    <p:sldId id="352" r:id="rId84"/>
    <p:sldId id="288" r:id="rId85"/>
    <p:sldId id="283" r:id="rId86"/>
    <p:sldId id="284" r:id="rId87"/>
    <p:sldId id="286" r:id="rId88"/>
    <p:sldId id="289" r:id="rId89"/>
    <p:sldId id="368" r:id="rId90"/>
    <p:sldId id="309" r:id="rId91"/>
    <p:sldId id="306"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0099"/>
    <a:srgbClr val="FF0066"/>
    <a:srgbClr val="FFFF00"/>
    <a:srgbClr val="FFFF99"/>
    <a:srgbClr val="FF9933"/>
    <a:srgbClr val="CCCC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F19AE72-0EC2-4904-8FCC-F08ED9F448A7}" type="datetimeFigureOut">
              <a:rPr lang="en-US"/>
              <a:pPr>
                <a:defRPr/>
              </a:pPr>
              <a:t>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A70B476-4F19-430C-BBC8-4C0A7C823C3B}" type="slidenum">
              <a:rPr lang="en-US"/>
              <a:pPr>
                <a:defRPr/>
              </a:pPr>
              <a:t>‹#›</a:t>
            </a:fld>
            <a:endParaRPr lang="en-US"/>
          </a:p>
        </p:txBody>
      </p:sp>
    </p:spTree>
    <p:extLst>
      <p:ext uri="{BB962C8B-B14F-4D97-AF65-F5344CB8AC3E}">
        <p14:creationId xmlns:p14="http://schemas.microsoft.com/office/powerpoint/2010/main" val="42531244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E32949F-ACF2-4A6F-B163-F1907A4A7751}" type="slidenum">
              <a:rPr lang="en-US" smtClean="0"/>
              <a:pPr>
                <a:defRPr/>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60C9393F-6F60-4E46-88CB-64E91CC5482D}" type="datetime3">
              <a:rPr lang="en-US" smtClean="0"/>
              <a:t>16 January 2020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290757D5-2AE6-4296-9D9B-322A98A3306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BDDD645-7DBD-4BE0-8843-1BB15E7B87E3}"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7FA7183-7DB2-44A0-928A-3E9ECC41F412}"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C4E6D5DC-08C4-4AF4-9203-A38606E5AA3E}" type="datetime3">
              <a:rPr lang="en-US" smtClean="0"/>
              <a:t>16 January 2020</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AAE3EB26-4031-4EAD-8138-57521BD24A6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DE0F812-36A9-423E-A617-95F376965911}"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9F4F43E-D8BB-4664-BA86-6A0671F2758F}"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7A7F7283-C042-4161-BFC7-D8A05C50F0F0}" type="datetime3">
              <a:rPr lang="en-US" smtClean="0"/>
              <a:t>16 January 2020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77E272C-A688-4F50-B5EA-8546FA92174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83AD7AE-2393-48B8-987E-F2EE3D1FAC1C}" type="datetime3">
              <a:rPr lang="en-US" smtClean="0"/>
              <a:t>16 January 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58DB726-5EE3-47C0-BFF2-7EB9F685E737}"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9E442A4-B99D-48BD-8706-CA29B2AEAC36}" type="datetime3">
              <a:rPr lang="en-US" smtClean="0"/>
              <a:t>16 January 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3A6E631-5839-4E8E-9C62-A1F6E62D9E81}"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03BE038C-E78E-459B-8592-3FB74502BFA0}" type="datetime3">
              <a:rPr lang="en-US" smtClean="0"/>
              <a:t>16 January 2020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510076F-7065-48C2-A74C-2ACE75AE73F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23196CE-8F9C-499A-9E14-06C8077B205C}" type="datetime3">
              <a:rPr lang="en-US" smtClean="0"/>
              <a:t>16 January 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D24773C-2B4C-4DD9-B31A-FFD499E59E75}"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A66D9B6E-EE4B-4ACC-891E-43D3809CCF28}"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7AA58B87-EF0B-43B5-9499-0E51D53C3250}"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3B3A56F-AD61-49B4-8DBD-7E3821E39A62}"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15C34F5-7728-40AD-AE02-E422110B6110}"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9460660-C709-415B-881E-4C0A03E3F44D}"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A57282D-3315-47CB-B703-6E4C0786A21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C044FF4-758C-4C97-983B-106128D64DCB}"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0321BD1-CAF8-4E09-B70F-ED1945A1DD6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47A2A7A-54D2-4B14-B451-52C8C1302373}"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834909C-B657-43F2-8A2D-105221DA987B}"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2EEC2C45-2CB7-4101-B7BA-3093EF0CF008}" type="datetime3">
              <a:rPr lang="en-US" smtClean="0"/>
              <a:t>16 January 2020</a:t>
            </a:fld>
            <a:endParaRPr lang="en-US"/>
          </a:p>
        </p:txBody>
      </p:sp>
      <p:sp>
        <p:nvSpPr>
          <p:cNvPr id="16" name="Footer Placeholder 16"/>
          <p:cNvSpPr>
            <a:spLocks noGrp="1"/>
          </p:cNvSpPr>
          <p:nvPr>
            <p:ph type="ftr" sz="quarter" idx="11"/>
          </p:nvPr>
        </p:nvSpPr>
        <p:spPr/>
        <p:txBody>
          <a:bodyPr/>
          <a:lstStyle>
            <a:lvl1pPr>
              <a:defRPr/>
            </a:lvl1pPr>
            <a:extLst/>
          </a:lstStyle>
          <a:p>
            <a:pPr>
              <a:defRPr/>
            </a:pPr>
            <a:endParaRPr lang="en-US"/>
          </a:p>
        </p:txBody>
      </p:sp>
      <p:sp>
        <p:nvSpPr>
          <p:cNvPr id="17" name="Slide Number Placeholder 28"/>
          <p:cNvSpPr>
            <a:spLocks noGrp="1"/>
          </p:cNvSpPr>
          <p:nvPr>
            <p:ph type="sldNum" sz="quarter" idx="12"/>
          </p:nvPr>
        </p:nvSpPr>
        <p:spPr/>
        <p:txBody>
          <a:bodyPr/>
          <a:lstStyle>
            <a:lvl1pPr>
              <a:defRPr/>
            </a:lvl1pPr>
            <a:extLst/>
          </a:lstStyle>
          <a:p>
            <a:pPr>
              <a:defRPr/>
            </a:pPr>
            <a:fld id="{D703A214-506F-4F22-BC2C-89356C79DB03}"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57EDC52-594D-416E-BBFC-718A93E3452F}"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41741EE-14BB-4B8D-AAA1-952231C3171F}"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E663058A-CAD0-4584-989A-D4FBB5B7BA6A}" type="datetime3">
              <a:rPr lang="en-US" smtClean="0"/>
              <a:t>16 January 2020</a:t>
            </a:fld>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18729860-8CF8-4017-9B25-DC204CAA4E7D}"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4548FF58-33AA-43A5-BE8B-E6D94B7F3619}"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9E93D033-DA3E-43D9-9F1F-28CD3E4B94DF}"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58CC0FD2-50AC-492A-9002-1526B3ABCBAD}" type="datetime3">
              <a:rPr lang="en-US" smtClean="0"/>
              <a:t>16 January 2020</a:t>
            </a:fld>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05EC299B-0869-40F8-9356-E8B1FD4830DC}"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35AE9B4C-5D1A-4FA0-AC9C-E9E41E34CE43}" type="datetime3">
              <a:rPr lang="en-US" smtClean="0"/>
              <a:t>16 January 2020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3A6BB6A-AEE6-4A15-A456-C20465F8C9A1}"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83928013-6DA4-4601-B253-D994FAE573A6}" type="datetime3">
              <a:rPr lang="en-US" smtClean="0"/>
              <a:t>16 January 2020</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5B7CB800-1C80-4244-9756-3F96A530A37A}"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E557EEB-6A29-4C31-AC47-7612AB1331CA}" type="datetime3">
              <a:rPr lang="en-US" smtClean="0"/>
              <a:t>16 January 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0D872C4-E8BE-414C-A1C6-B60F5A3754E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751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741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751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741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751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741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58507FA8-F8E9-42D0-937C-7CD1C94EDF99}" type="datetime3">
              <a:rPr lang="en-US" smtClean="0"/>
              <a:t>16 January 2020</a:t>
            </a:fld>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62006BFF-5774-4B3C-A884-E9D570EC219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42AA1A10-DE37-4398-B470-416EF6646584}" type="datetime3">
              <a:rPr lang="en-US" smtClean="0"/>
              <a:t>16 January 2020</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1F9F0460-C389-4E6B-8FCF-C2CE2E9D6C7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C6BC558-1C44-4AFF-8A36-268326AFDB35}"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04A8C28-F830-40B7-B478-765125C8A6A0}"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D9EDED8-6C35-46BB-91CA-0FEEAAED35D5}"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EE736C5-0D7C-4441-AB62-D836D5826F5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DBA8630-28FD-425B-B51E-576B38B37757}"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0F237D5-A968-4F93-A247-DACB46A5063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7A8F5B27-D7A0-4F18-B182-D73D7DE832B8}" type="datetime3">
              <a:rPr lang="en-US" smtClean="0"/>
              <a:t>16 January 2020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1CD4CF0-BA4D-4C9D-8570-BAF78536AD6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314D2F8-E40A-424A-A733-E1AA5D211F84}" type="datetime3">
              <a:rPr lang="en-US" smtClean="0"/>
              <a:t>16 January 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B36A19A-9CAB-43CD-B233-C2DF2681DE5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35C6FF4-15B0-4C52-843F-C1823A85FEFC}" type="datetime3">
              <a:rPr lang="en-US" smtClean="0"/>
              <a:t>16 January 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0419C22-5919-4E31-92C2-993330023BC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61262437-02CF-4E42-9FBC-79FC564ACDED}" type="datetime3">
              <a:rPr lang="en-US" smtClean="0"/>
              <a:t>16 January 2020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2A9E5D1-2E7A-4AF3-A559-F76453CCDC5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7CD5769-44D6-4459-B8C1-6D9D2CAC421E}" type="datetime3">
              <a:rPr lang="en-US" smtClean="0"/>
              <a:t>16 January 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BAEB197-61EE-4083-8791-1FD8A5C46E9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8E0ADC27-0EBC-4511-9AE5-E2C7B1D88B79}"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5843C3AC-4B65-43B8-9EDD-1D8981D975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4316F9B-A74D-45DD-83D6-9BA00C2D6808}"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B6E1E9C-95C9-4E95-948D-62CF60BEF19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622C8C4A-C36E-4CAD-A65D-0D52E3657070}"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717FC48-9060-4120-80E5-D85CF15A92F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393487E-F4E8-4B7C-A5E6-64D840FCEB98}"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4BF2703-2816-480E-B759-E78372D7849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D9D6F0C-CE4B-47E5-9ED1-5FBE9E80CCAD}"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A34BD40-8119-4B9F-8AF5-AFB96206A9F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22B27261-32E9-4831-B865-3A997D340B11}" type="datetime3">
              <a:rPr lang="en-US" smtClean="0"/>
              <a:t>16 January 2020</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BEFB73CD-79DF-4457-AFF9-2CCC1728381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FF086E2-A009-4D2D-91D3-3D31550281DF}"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142C3F0-CD55-405D-BECD-672028B4204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4413C603-F2E1-48CC-B354-3266C07CA735}" type="datetime3">
              <a:rPr lang="en-US" smtClean="0"/>
              <a:t>16 January 2020</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C3837CB2-F7A7-4770-BDD7-E08668F62CEF}"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31A0442C-7427-46F2-AFD5-92386DFB877B}" type="datetime3">
              <a:rPr lang="en-US" smtClean="0"/>
              <a:t>16 January 2020</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6F5146ED-CC01-4FA0-8019-093675920712}"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F6D925A0-8079-466F-B7C7-58216D8F6639}" type="datetime3">
              <a:rPr lang="en-US" smtClean="0"/>
              <a:t>16 January 2020</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FAD819D9-882C-47EE-B7CF-FAEEA1109C36}"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DC3A5E10-DF2A-4D6B-B911-915A049A9707}" type="datetime3">
              <a:rPr lang="en-US" smtClean="0"/>
              <a:t>16 January 2020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7EE7CF66-E55B-477C-B35C-FB18A1099A3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B7B28C1-3547-449E-B8CC-DB0B0EC10684}" type="datetime3">
              <a:rPr lang="en-US" smtClean="0"/>
              <a:t>16 January 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0DFE6EC8-0692-44C1-AF7E-D2BEE8AAB23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35CEED-0614-4C33-92D6-048ED3F5B4B6}" type="datetime3">
              <a:rPr lang="en-US" smtClean="0"/>
              <a:t>16 January 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FFF0F7-37CB-4A56-8A38-2CEEAD94D411}"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4C98E81-98AD-44DC-8CE9-089C70EE0C80}" type="datetime3">
              <a:rPr lang="en-US" smtClean="0"/>
              <a:t>16 January 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3D1F9C9-1F6A-4121-BFD4-A2468FF256A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BB5D0F4A-564D-4D79-80D6-136D32F2031D}" type="datetime3">
              <a:rPr lang="en-US" smtClean="0"/>
              <a:t>16 January 2020</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AD199DD2-0069-4F73-AAB3-E546C041AB64}"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92B9802-08A4-4A37-9FBC-B183AB036C87}"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EC6DEA4-75E2-46A1-A0AB-D492B2FBFA7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313B20EC-A482-41C6-A440-61C7A76BF41E}" type="datetime3">
              <a:rPr lang="en-US" smtClean="0"/>
              <a:t>16 January 2020</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7ED0911C-EF92-4BB5-AB14-475918A9912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4" name="Rectangle 3"/>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Straight Connector 4"/>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a:defRPr/>
            </a:pPr>
            <a:endParaRPr lang="en-US"/>
          </a:p>
        </p:txBody>
      </p:sp>
      <p:sp>
        <p:nvSpPr>
          <p:cNvPr id="12" name="Title 11"/>
          <p:cNvSpPr>
            <a:spLocks noGrp="1"/>
          </p:cNvSpPr>
          <p:nvPr>
            <p:ph type="ctrTitle"/>
          </p:nvPr>
        </p:nvSpPr>
        <p:spPr>
          <a:xfrm>
            <a:off x="3366868" y="533400"/>
            <a:ext cx="5105400" cy="2868168"/>
          </a:xfrm>
        </p:spPr>
        <p:txBody>
          <a:bodyPr>
            <a:noAutofit/>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fld id="{F5BFFD60-D2AF-4C74-B09B-8356FCC60250}" type="datetime3">
              <a:rPr lang="en-US" smtClean="0"/>
              <a:t>16 January 2020</a:t>
            </a:fld>
            <a:endParaRPr/>
          </a:p>
        </p:txBody>
      </p:sp>
      <p:sp>
        <p:nvSpPr>
          <p:cNvPr id="7" name="Footer Placeholder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endParaRPr/>
          </a:p>
        </p:txBody>
      </p:sp>
      <p:sp>
        <p:nvSpPr>
          <p:cNvPr id="8" name="Slide Number Placeholder 28"/>
          <p:cNvSpPr>
            <a:spLocks noGrp="1"/>
          </p:cNvSpPr>
          <p:nvPr>
            <p:ph type="sldNum" sz="quarter" idx="12"/>
          </p:nvPr>
        </p:nvSpPr>
        <p:spPr>
          <a:xfrm>
            <a:off x="7880350" y="6556375"/>
            <a:ext cx="588963" cy="228600"/>
          </a:xfrm>
        </p:spPr>
        <p:txBody>
          <a:bodyPr/>
          <a:lstStyle>
            <a:lvl1pPr>
              <a:defRPr lang="en-US">
                <a:solidFill>
                  <a:srgbClr val="FFFFFF"/>
                </a:solidFill>
              </a:defRPr>
            </a:lvl1pPr>
            <a:extLst/>
          </a:lstStyle>
          <a:p>
            <a:pPr>
              <a:defRPr/>
            </a:pPr>
            <a:fld id="{0DA3396B-92FE-4A74-9BB7-EB0987CE3028}" type="slidenum">
              <a:rPr/>
              <a:pPr>
                <a:defRPr/>
              </a:pPr>
              <a:t>‹#›</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fld id="{AFCA19A6-51A4-447A-986E-908EE2D6C295}" type="datetime3">
              <a:rPr lang="en-US" smtClean="0"/>
              <a:t>16 January 2020</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2E00E0DD-CEC7-4B49-AA73-E85FF84344E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fld id="{8BF6568C-E1FB-409A-8150-691FCE5958D7}" type="datetime3">
              <a:rPr lang="en-US" smtClean="0"/>
              <a:t>16 January 2020</a:t>
            </a:fld>
            <a:endParaRPr lang="en-US"/>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endParaRPr lang="en-US"/>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DF1BDC77-54FB-4626-A298-4D7BB4BF54A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fld id="{15E5154A-EA0F-4F24-8D4E-AACDDCEFC3A0}" type="datetime3">
              <a:rPr lang="en-US" smtClean="0"/>
              <a:t>16 January 2020</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600E3276-927A-4A76-ABFA-0F9F7FD1B1A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fld id="{80DCD41E-B6C8-4932-90BC-0D898B9F06AA}" type="datetime3">
              <a:rPr lang="en-US" smtClean="0"/>
              <a:t>16 January 2020</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C10086A2-1696-4CDD-8F69-6C1AA7EAEBB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smtClean="0"/>
              <a:t>Click to edit Master title style</a:t>
            </a:r>
            <a:endParaRPr lang="en-US"/>
          </a:p>
        </p:txBody>
      </p:sp>
      <p:sp>
        <p:nvSpPr>
          <p:cNvPr id="3" name="Date Placeholder 26"/>
          <p:cNvSpPr>
            <a:spLocks noGrp="1"/>
          </p:cNvSpPr>
          <p:nvPr>
            <p:ph type="dt" sz="half" idx="10"/>
          </p:nvPr>
        </p:nvSpPr>
        <p:spPr/>
        <p:txBody>
          <a:bodyPr/>
          <a:lstStyle>
            <a:lvl1pPr>
              <a:defRPr/>
            </a:lvl1pPr>
          </a:lstStyle>
          <a:p>
            <a:pPr>
              <a:defRPr/>
            </a:pPr>
            <a:fld id="{F29BE98C-3A66-4A19-BA38-5F70F2F558F0}" type="datetime3">
              <a:rPr lang="en-US" smtClean="0"/>
              <a:t>16 January 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15"/>
          <p:cNvSpPr>
            <a:spLocks noGrp="1"/>
          </p:cNvSpPr>
          <p:nvPr>
            <p:ph type="sldNum" sz="quarter" idx="12"/>
          </p:nvPr>
        </p:nvSpPr>
        <p:spPr/>
        <p:txBody>
          <a:bodyPr/>
          <a:lstStyle>
            <a:lvl1pPr>
              <a:defRPr/>
            </a:lvl1pPr>
          </a:lstStyle>
          <a:p>
            <a:pPr>
              <a:defRPr/>
            </a:pPr>
            <a:fld id="{AD5F598C-41BF-4C55-A4F4-7D63EB0B3F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5131DA7-47C9-46B6-BAEA-ADD761161183}" type="datetime3">
              <a:rPr lang="en-US" smtClean="0"/>
              <a:t>16 January 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50059F2-94A1-484E-A71F-5D46A97F479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fld id="{95EB314F-8E5D-4496-905D-F6C7D845EF60}" type="datetime3">
              <a:rPr lang="en-US" smtClean="0"/>
              <a:t>16 January 2020</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15"/>
          <p:cNvSpPr>
            <a:spLocks noGrp="1"/>
          </p:cNvSpPr>
          <p:nvPr>
            <p:ph type="sldNum" sz="quarter" idx="12"/>
          </p:nvPr>
        </p:nvSpPr>
        <p:spPr/>
        <p:txBody>
          <a:bodyPr/>
          <a:lstStyle>
            <a:lvl1pPr>
              <a:defRPr/>
            </a:lvl1pPr>
          </a:lstStyle>
          <a:p>
            <a:pPr>
              <a:defRPr/>
            </a:pPr>
            <a:fld id="{7926D9AD-B2BE-475E-A89C-7BCB0F9C978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fld id="{CFCA0468-5246-4CED-9563-F531CA67ED83}" type="datetime3">
              <a:rPr lang="en-US" smtClean="0"/>
              <a:t>16 January 2020</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2EE28860-C0E2-487C-BDC1-8622EAE8E5A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fld id="{BA1BC4D8-8A30-48BD-BC23-2FB18D867E98}" type="datetime3">
              <a:rPr lang="en-US" smtClean="0"/>
              <a:t>16 January 2020</a:t>
            </a:fld>
            <a:endParaRPr lang="en-US"/>
          </a:p>
        </p:txBody>
      </p:sp>
      <p:sp>
        <p:nvSpPr>
          <p:cNvPr id="8" name="Footer Placeholder 5"/>
          <p:cNvSpPr>
            <a:spLocks noGrp="1"/>
          </p:cNvSpPr>
          <p:nvPr>
            <p:ph type="ftr" sz="quarter" idx="11"/>
          </p:nvPr>
        </p:nvSpPr>
        <p:spPr/>
        <p:txBody>
          <a:bodyPr/>
          <a:lstStyle>
            <a:lvl1pPr>
              <a:defRPr/>
            </a:lvl1pPr>
            <a:extLst/>
          </a:lstStyle>
          <a:p>
            <a:pPr>
              <a:defRPr/>
            </a:pPr>
            <a:endParaRPr lang="en-US"/>
          </a:p>
        </p:txBody>
      </p:sp>
      <p:sp>
        <p:nvSpPr>
          <p:cNvPr id="9" name="Slide Number Placeholder 6"/>
          <p:cNvSpPr>
            <a:spLocks noGrp="1"/>
          </p:cNvSpPr>
          <p:nvPr>
            <p:ph type="sldNum" sz="quarter" idx="12"/>
          </p:nvPr>
        </p:nvSpPr>
        <p:spPr/>
        <p:txBody>
          <a:bodyPr/>
          <a:lstStyle>
            <a:lvl1pPr>
              <a:defRPr/>
            </a:lvl1pPr>
            <a:extLst/>
          </a:lstStyle>
          <a:p>
            <a:pPr>
              <a:defRPr/>
            </a:pPr>
            <a:fld id="{93BA6624-2A63-40C8-B61E-5A5F4EE3124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fld id="{CA203DC1-E08B-4893-9FC6-B4026E4E1C78}" type="datetime3">
              <a:rPr lang="en-US" smtClean="0"/>
              <a:t>16 January 2020</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3A27ADB9-B263-4679-A95F-A8A9D0970EA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fld id="{21E952D4-0068-460F-8AFA-8AD20410C3BD}" type="datetime3">
              <a:rPr lang="en-US" smtClean="0"/>
              <a:t>16 January 2020</a:t>
            </a:fld>
            <a:endParaRPr lang="en-US"/>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endParaRPr lang="en-US"/>
          </a:p>
        </p:txBody>
      </p:sp>
      <p:sp>
        <p:nvSpPr>
          <p:cNvPr id="6" name="Slide Number Placeholder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47B4C39C-E7BD-4FB1-9F39-87843C651A83}"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a:lvl1pPr>
          </a:lstStyle>
          <a:p>
            <a:pPr>
              <a:defRPr/>
            </a:pPr>
            <a:fld id="{6687304D-74C1-4824-B0A5-2163A503CBEE}" type="datetime3">
              <a:rPr lang="en-US" smtClean="0"/>
              <a:t>16 January 2020</a:t>
            </a:fld>
            <a:endParaRPr lang="en-US"/>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450A14DB-7983-4CCF-A2F4-B7BB7521AED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C499F273-DDDA-4DA2-AC47-4256EA3F8027}" type="datetime3">
              <a:rPr lang="en-US" smtClean="0"/>
              <a:t>16 January 2020</a:t>
            </a:fld>
            <a:endParaRPr lang="en-US"/>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CDFA5-3BF5-43D0-877D-4631A89AD140}"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C5EB7CDC-2E00-4C68-A74E-0F5C8BC684B5}" type="datetime3">
              <a:rPr lang="en-US" smtClean="0"/>
              <a:t>16 January 2020</a:t>
            </a:fld>
            <a:endParaRPr lang="en-US"/>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B78D1B01-FA02-4929-92D5-4B047FE538D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17E27681-A6BE-481F-9165-3816CB838790}" type="datetime3">
              <a:rPr lang="en-US" smtClean="0"/>
              <a:t>16 January 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828C90F-2F93-4496-9EFC-275769B5D98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0025C9C0-588B-4199-9E4C-F2A26AF77F1A}" type="datetime3">
              <a:rPr lang="en-US" smtClean="0"/>
              <a:t>16 January 2020</a:t>
            </a:fld>
            <a:endParaRPr lang="en-US"/>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8988D224-01F9-4D54-967E-B63EB4F5BD9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20BC42D3-48DA-4C52-972F-003DE32F852F}" type="datetime3">
              <a:rPr lang="en-US" smtClean="0"/>
              <a:t>16 January 2020</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E2DB2FED-A103-43EB-ADD2-D1F463948E1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D8F23AFF-F16D-4D5C-92AC-2487238C6D03}" type="datetime3">
              <a:rPr lang="en-US" smtClean="0"/>
              <a:t>16 January 2020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32E3BAB-6215-429C-B525-AFBE0514B9EA}"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AB92437-AF72-4BAC-9887-E698F6559B84}" type="datetime3">
              <a:rPr lang="en-US" smtClean="0"/>
              <a:t>16 January 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5A08ECD-054F-45B7-A54A-91568E18247D}"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fld id="{775BCC60-D789-4A1C-BBB6-F17A0735AD84}" type="datetime3">
              <a:rPr lang="en-US" smtClean="0"/>
              <a:t>16 January 2020</a:t>
            </a:fld>
            <a:endParaRPr lang="en-US"/>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1B078E52-7CB4-4356-9B88-6BBAA1D2D18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a:lvl1pPr>
          </a:lstStyle>
          <a:p>
            <a:pPr>
              <a:defRPr/>
            </a:pPr>
            <a:fld id="{3A325F7D-34CE-4A3F-9148-7B8F5C194DE1}" type="datetime3">
              <a:rPr lang="en-US" smtClean="0"/>
              <a:t>16 January 2020</a:t>
            </a:fld>
            <a:endParaRPr lang="en-US"/>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a:lvl1pPr>
          </a:lstStyle>
          <a:p>
            <a:pPr>
              <a:defRPr/>
            </a:pPr>
            <a:fld id="{F5668E2B-2CD4-483A-82D7-05E118BDAA0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3FD3444-5591-4982-A6DE-A4F5EE292B21}"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F07E996-E7F1-4656-8F82-5014A6EE010B}"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CF5E5AC-393B-4FB9-B133-D275E0B183BA}"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4D1C7E2-AD5C-4C48-B961-26B58BE68E36}"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1DB314F0-E744-469B-9833-C087A2396196}" type="datetime3">
              <a:rPr lang="en-US" smtClean="0"/>
              <a:t>16 January 2020</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CA0C9A16-1CAD-4031-AE56-89E3968BA7E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A39A9861-370D-4501-BFE0-EEE06950BC85}"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E1666E8-3345-4677-A8B9-273B9D6BAE82}"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268844D3-2B07-454A-BA07-30F9F1E85DB2}" type="datetime3">
              <a:rPr lang="en-US" smtClean="0"/>
              <a:t>16 January 2020</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FCCBB716-E74C-464F-A096-00336F85D20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8BB04340-FADD-4C36-94E2-0734B29C2373}"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E21C8F77-521D-4F94-BECE-C7DD783D0B4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F61DCF72-D093-4AB7-B16F-6A9FC94B1651}" type="datetime3">
              <a:rPr lang="en-US" smtClean="0"/>
              <a:t>16 January 2020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FB4CC55-D631-411E-8E51-A6F46FAB420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50F21C51-6C5C-4FCF-9062-5D64D4812AD4}" type="datetime3">
              <a:rPr lang="en-US" smtClean="0"/>
              <a:t>16 January 2020</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E23CA368-A741-4A7F-A7CC-4F4F091CE1EE}"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20BFE11F-2A60-4A5F-B7F6-5ACAB747D3C6}" type="datetime3">
              <a:rPr lang="en-US" smtClean="0"/>
              <a:t>16 January 2020</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1C9B8F72-9419-49E4-B384-0ACE1EC965C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0B00646-22C1-4465-9FBE-74E04C62D642}" type="datetime3">
              <a:rPr lang="en-US" smtClean="0"/>
              <a:t>16 January 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C8E9EAE8-545A-4A04-A218-6884028C3428}"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F21678DE-4F96-480D-A629-8FEF327964E3}" type="datetime3">
              <a:rPr lang="en-US" smtClean="0"/>
              <a:t>16 January 2020</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4452D574-1982-4744-8642-04E0DA14369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DE122706-14BC-4BDE-8831-091CCF4DF6E3}" type="datetime3">
              <a:rPr lang="en-US" smtClean="0"/>
              <a:t>16 January 2020</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D4832A0C-9811-4C41-9E88-C1E6E2B0B31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74B5153-4D46-4778-B369-753758015560}"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A5432FE-B6E6-446B-8699-BC0044D91E4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CBC666A-CEE5-46C0-B6ED-0358A14218D3}" type="datetime3">
              <a:rPr lang="en-US" smtClean="0"/>
              <a:t>16 January 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48D6FF5-81BA-490B-A97A-F454D6B5BA41}"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5FA01E27-5DE2-4E4C-B72A-23D097C16EC7}" type="datetime3">
              <a:rPr lang="en-US" smtClean="0"/>
              <a:t>16 January 2020</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9A53D295-AF2C-40B0-B205-E1DD43A402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F001348-F637-4A1B-9B4F-000409B5E322}"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C399C0E-4D48-405A-A4BA-8A5EEC778402}"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2CA8088-8657-4B8F-94B4-C7829A7675D5}" type="datetime3">
              <a:rPr lang="en-US" smtClean="0"/>
              <a:t>16 January 2020</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645B8A78-43BA-48BB-9279-98AEBE140007}"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F8BF175-7BD1-4794-A024-5D59950FBE30}" type="datetime3">
              <a:rPr lang="en-US" smtClean="0"/>
              <a:t>16 January 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FC6F669-0F86-4321-A9EC-0CFB076979E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21B6CC97-9D61-4484-B34D-B4703AACE9A0}" type="datetime3">
              <a:rPr lang="en-US" smtClean="0"/>
              <a:t>16 January 2020</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2D989C9C-8518-4955-854F-F31B226BEB8A}"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6CF463D1-CE7F-4A93-8C06-5C982031FD9F}" type="datetime3">
              <a:rPr lang="en-US" smtClean="0"/>
              <a:t>16 January 2020</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40EF52F3-D5A3-4B17-BDCA-5FAC47CBC990}"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65463D7-2B18-402B-8A67-2C83F8F357BF}" type="datetime3">
              <a:rPr lang="en-US" smtClean="0"/>
              <a:t>16 January 2020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F5ABA01-DD25-4760-952E-2D97B25B8827}"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0F0B1C0-C1FD-4567-91E2-94D90217DE34}" type="datetime3">
              <a:rPr lang="en-US" smtClean="0"/>
              <a:t>16 January 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7826B027-D7C0-419F-BD68-BEAB4B32089B}"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59D9F75-A08E-44DF-8569-E051ADB40B9C}" type="datetime3">
              <a:rPr lang="en-US" smtClean="0"/>
              <a:t>16 January 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8D5538B-5A8D-4AE6-82D3-228EC262665C}"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6F6AA423-B40F-4A53-9298-8AF898BCA017}" type="datetime3">
              <a:rPr lang="en-US" smtClean="0"/>
              <a:t>16 January 2020</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F3B99B92-DB25-433C-8035-D437F8E09D71}"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481FC39-BC29-4373-A089-750D49D166CA}"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DC36E95-46C6-41E0-BA3C-7E1A92FE5BB6}"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6CFD9C66-2BFE-4981-922E-3D5D7324635C}" type="datetime3">
              <a:rPr lang="en-US" smtClean="0"/>
              <a:t>16 January 2020</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03237CD3-8B24-4171-B461-C31465500FA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94519B4F-8E69-4E1F-94C0-1B529EBA494F}" type="datetime3">
              <a:rPr lang="en-US" smtClean="0"/>
              <a:t>16 January 2020</a:t>
            </a:fld>
            <a:endParaRPr 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2332911A-676E-4C33-9FAB-4D0D0154A979}"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pPr>
              <a:defRPr/>
            </a:pPr>
            <a:fld id="{10C50E86-9CA6-4CC7-8754-0D283E5A585C}" type="datetime3">
              <a:rPr lang="en-US" smtClean="0"/>
              <a:t>16 January 2020</a:t>
            </a:fld>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E36E8340-D529-4900-8C32-8B745CE8A55D}"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8314472-6D14-49CA-89EB-3F1107BCF7AB}" type="datetime3">
              <a:rPr lang="en-US" smtClean="0"/>
              <a:t>16 January 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B9D3F5F-1F73-4580-BB21-B6374683F05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15671B61-E7D5-4EC5-8384-BC58029AF56F}" type="datetime3">
              <a:rPr lang="en-US" smtClean="0"/>
              <a:t>16 January 2020</a:t>
            </a:fld>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35B772EE-AEB5-40ED-B80D-83C4BC5411D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270248"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2263E51-2CBC-4F80-AAA4-FBECA5DDFC58}" type="datetime3">
              <a:rPr lang="en-US" smtClean="0"/>
              <a:t>16 January 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33E4172-2B12-442E-B024-0992D408B3DE}"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457200"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371975"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fld id="{A4920C9D-B092-4BA8-B2AB-B76903B2816F}" type="datetime3">
              <a:rPr lang="en-US" smtClean="0"/>
              <a:t>16 January 2020</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6E4E3C69-C58E-4D57-ADE5-A18AFD2924B7}"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5"/>
          <p:cNvSpPr>
            <a:spLocks noGrp="1"/>
          </p:cNvSpPr>
          <p:nvPr>
            <p:ph type="dt" sz="half" idx="10"/>
          </p:nvPr>
        </p:nvSpPr>
        <p:spPr/>
        <p:txBody>
          <a:bodyPr rtlCol="0"/>
          <a:lstStyle>
            <a:lvl1pPr>
              <a:defRPr/>
            </a:lvl1pPr>
          </a:lstStyle>
          <a:p>
            <a:pPr>
              <a:defRPr/>
            </a:pPr>
            <a:fld id="{E5D421CA-556B-49F2-A9BB-96C582D15423}" type="datetime3">
              <a:rPr lang="en-US" smtClean="0"/>
              <a:t>16 January 2020</a:t>
            </a:fld>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C18CCFF8-7ECD-4725-8E7E-A595D546EA81}"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7BC68D3-BB55-4BCA-B235-0466F6789E14}" type="datetime3">
              <a:rPr lang="en-US" smtClean="0"/>
              <a:t>16 January 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351DB87-4B99-4E2C-8C33-F70190086FB9}"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Straight Connector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Straight Connector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rtlCol="0"/>
          <a:lstStyle>
            <a:lvl1pPr>
              <a:defRPr/>
            </a:lvl1pPr>
          </a:lstStyle>
          <a:p>
            <a:pPr>
              <a:defRPr/>
            </a:pPr>
            <a:fld id="{A8B2CE23-F3A5-4B7D-9229-170ED8D17D09}" type="datetime3">
              <a:rPr lang="en-US" smtClean="0"/>
              <a:t>16 January 2020</a:t>
            </a:fld>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B72FC7BE-0FEC-411E-91F6-A78FCCCEE35B}"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Straight Connector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traight Connector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Straight Connector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3D680337-F8F2-4F5D-9B43-13F267054DAA}" type="datetime3">
              <a:rPr lang="en-US" smtClean="0"/>
              <a:t>16 January 2020</a:t>
            </a:fld>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061BDD5E-26A2-4D1D-958C-FFD08CD3432A}"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94EA72-AB3A-4E89-AF74-0E347111D401}"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8B52E4E-66DC-4055-AD82-E63B4E1E7FB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38CBE0B-1500-49C9-BA6D-612E624A5CE3}" type="datetime3">
              <a:rPr lang="en-US" smtClean="0"/>
              <a:t>16 January 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ECDAF92-5350-4E1A-8793-D4C87CCAE5CD}"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27DD23CB-25E8-44FC-BA00-9C03A9FEFCF0}" type="datetime3">
              <a:rPr lang="en-US" smtClean="0"/>
              <a:t>16 January 2020</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581BF1CF-BEBE-4B5F-8239-3333BAB7DB8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50703964-856A-4740-AD0A-4BF70149807A}" type="datetime3">
              <a:rPr lang="en-US" smtClean="0"/>
              <a:t>16 January 2020</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F167B29-1B84-4DD8-B3CD-1B9C9C4D0E75}"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A4EC2E-D3D7-46C2-B09F-BE4FEA4AAD2C}" type="datetime3">
              <a:rPr lang="en-US" smtClean="0"/>
              <a:t>16 January 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1A6D31FF-C1BD-4CEA-8905-073755D9DBAE}"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BDB4EC31-E186-4467-B776-54ADFECB66E2}" type="datetime3">
              <a:rPr lang="en-US" smtClean="0"/>
              <a:t>16 January 2020</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A7FF99E1-E0A9-4D83-862D-C68D92E9E5A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B03988CA-95BC-489A-B5F1-CDFCAAE34B95}" type="datetime3">
              <a:rPr lang="en-US" smtClean="0"/>
              <a:t>16 January 2020</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5760351-CFE6-4380-83E2-CFC23FECF224}"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B303291D-202F-41EA-8094-CFF1566A3D38}" type="datetime3">
              <a:rPr lang="en-US" smtClean="0"/>
              <a:t>16 January 2020</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4587C28E-3BFF-4083-B54D-9E886FCBDA3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1BD6FAB1-63C1-4D67-950E-312A655358A8}" type="datetime3">
              <a:rPr lang="en-US" smtClean="0"/>
              <a:t>16 January 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8FDD6C8-8F0A-49EB-B35A-E7EACA241361}"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8" name="Date Placeholder 1"/>
          <p:cNvSpPr>
            <a:spLocks noGrp="1"/>
          </p:cNvSpPr>
          <p:nvPr>
            <p:ph type="dt" sz="half" idx="10"/>
          </p:nvPr>
        </p:nvSpPr>
        <p:spPr/>
        <p:txBody>
          <a:bodyPr/>
          <a:lstStyle>
            <a:lvl1pPr>
              <a:defRPr/>
            </a:lvl1pPr>
          </a:lstStyle>
          <a:p>
            <a:pPr>
              <a:defRPr/>
            </a:pPr>
            <a:fld id="{2D43E2DA-3B22-4356-9E08-F933DF7C8427}" type="datetime3">
              <a:rPr lang="en-US" smtClean="0"/>
              <a:t>16 January 2020</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EC94E65-3463-4C20-92EF-4C234C1031F2}"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4BA1041F-D3C5-4D46-BA12-5D8B8C870788}"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7EC43374-DF14-42A1-935A-B3E8971EEDEC}" type="datetime3">
              <a:rPr lang="en-US" smtClean="0"/>
              <a:t>16 January 2020</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dirty="0"/>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FCCCD49-3DED-44CC-9EFE-45F238FF498D}"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A6D8E992-500C-4677-9A98-AE935E3721D2}" type="datetime3">
              <a:rPr lang="en-US" smtClean="0"/>
              <a:t>16 January 2020</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ED3E2C-39A5-4F86-9893-D457DB21A2E3}" type="datetime3">
              <a:rPr lang="en-US" smtClean="0"/>
              <a:t>16 January 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F2C0-8ADD-4B9B-9938-F33035985A2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6466FFCE-EB50-4951-9AA6-F1C2B4593D2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129631B5-00E8-4D5A-81C4-A70B1EE356C9}" type="datetime3">
              <a:rPr lang="en-US" smtClean="0"/>
              <a:t>16 January 2020</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fld id="{D412A436-8E26-4EB3-8967-0FB5285B1545}" type="datetime3">
              <a:rPr lang="en-US" smtClean="0"/>
              <a:t>16 January 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defRPr>
            </a:lvl1pPr>
          </a:lstStyle>
          <a:p>
            <a:pPr>
              <a:defRPr/>
            </a:pPr>
            <a:fld id="{44BB02A1-3F0C-4827-B3FF-DF14B4EEE762}"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6494" r:id="rId1"/>
    <p:sldLayoutId id="2147486440" r:id="rId2"/>
    <p:sldLayoutId id="2147486495" r:id="rId3"/>
    <p:sldLayoutId id="2147486441" r:id="rId4"/>
    <p:sldLayoutId id="2147486442" r:id="rId5"/>
    <p:sldLayoutId id="2147486443" r:id="rId6"/>
    <p:sldLayoutId id="2147486444" r:id="rId7"/>
    <p:sldLayoutId id="2147486445" r:id="rId8"/>
    <p:sldLayoutId id="2147486496" r:id="rId9"/>
    <p:sldLayoutId id="2147486446" r:id="rId10"/>
    <p:sldLayoutId id="2147486447" r:id="rId11"/>
  </p:sldLayoutIdLst>
  <p:hf hd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fontAlgn="base">
        <a:spcBef>
          <a:spcPct val="0"/>
        </a:spcBef>
        <a:spcAft>
          <a:spcPct val="0"/>
        </a:spcAft>
        <a:defRPr sz="5000">
          <a:solidFill>
            <a:schemeClr val="tx2"/>
          </a:solidFill>
          <a:latin typeface="Arial" charset="0"/>
        </a:defRPr>
      </a:lvl6pPr>
      <a:lvl7pPr marL="914400" algn="l" rtl="0" fontAlgn="base">
        <a:spcBef>
          <a:spcPct val="0"/>
        </a:spcBef>
        <a:spcAft>
          <a:spcPct val="0"/>
        </a:spcAft>
        <a:defRPr sz="5000">
          <a:solidFill>
            <a:schemeClr val="tx2"/>
          </a:solidFill>
          <a:latin typeface="Arial" charset="0"/>
        </a:defRPr>
      </a:lvl7pPr>
      <a:lvl8pPr marL="1371600" algn="l" rtl="0" fontAlgn="base">
        <a:spcBef>
          <a:spcPct val="0"/>
        </a:spcBef>
        <a:spcAft>
          <a:spcPct val="0"/>
        </a:spcAft>
        <a:defRPr sz="5000">
          <a:solidFill>
            <a:schemeClr val="tx2"/>
          </a:solidFill>
          <a:latin typeface="Arial" charset="0"/>
        </a:defRPr>
      </a:lvl8pPr>
      <a:lvl9pPr marL="1828800" algn="l" rtl="0" fontAlgn="base">
        <a:spcBef>
          <a:spcPct val="0"/>
        </a:spcBef>
        <a:spcAft>
          <a:spcPct val="0"/>
        </a:spcAft>
        <a:defRPr sz="5000">
          <a:solidFill>
            <a:schemeClr val="tx2"/>
          </a:solidFill>
          <a:latin typeface="Arial"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44"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45"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latin typeface="Arial" charset="0"/>
              </a:defRPr>
            </a:lvl1pPr>
          </a:lstStyle>
          <a:p>
            <a:pPr>
              <a:defRPr/>
            </a:pPr>
            <a:fld id="{BC64263D-1287-495A-8B33-38A5192ADCFD}" type="datetime3">
              <a:rPr lang="en-US" smtClean="0"/>
              <a:t>16 January 2020</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charset="0"/>
              </a:defRPr>
            </a:lvl1pPr>
          </a:lstStyle>
          <a:p>
            <a:pPr>
              <a:defRPr/>
            </a:pPr>
            <a:fld id="{E231AA3B-463E-4096-91E6-BADC837E13D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6550" r:id="rId1"/>
    <p:sldLayoutId id="2147486483" r:id="rId2"/>
    <p:sldLayoutId id="2147486551" r:id="rId3"/>
    <p:sldLayoutId id="2147486484" r:id="rId4"/>
    <p:sldLayoutId id="2147486552" r:id="rId5"/>
    <p:sldLayoutId id="2147486485" r:id="rId6"/>
    <p:sldLayoutId id="2147486486" r:id="rId7"/>
    <p:sldLayoutId id="2147486553" r:id="rId8"/>
    <p:sldLayoutId id="2147486554" r:id="rId9"/>
    <p:sldLayoutId id="2147486487" r:id="rId10"/>
    <p:sldLayoutId id="2147486488" r:id="rId11"/>
  </p:sldLayoutIdLst>
  <p:hf hdr="0"/>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127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fld id="{02CA426A-BF18-4284-83DD-9E09A874B078}" type="datetime3">
              <a:rPr lang="en-US" smtClean="0"/>
              <a:t>16 January 2020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A8EA5EC0-BB31-4C57-AEDE-C4EA0178D3D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6555" r:id="rId1"/>
    <p:sldLayoutId id="2147486489" r:id="rId2"/>
    <p:sldLayoutId id="2147486556" r:id="rId3"/>
    <p:sldLayoutId id="2147486557" r:id="rId4"/>
    <p:sldLayoutId id="2147486558" r:id="rId5"/>
    <p:sldLayoutId id="2147486490" r:id="rId6"/>
    <p:sldLayoutId id="2147486559" r:id="rId7"/>
    <p:sldLayoutId id="2147486491" r:id="rId8"/>
    <p:sldLayoutId id="2147486560" r:id="rId9"/>
    <p:sldLayoutId id="2147486492" r:id="rId10"/>
    <p:sldLayoutId id="2147486493" r:id="rId11"/>
  </p:sldLayoutIdLst>
  <p:hf hdr="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052"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latin typeface="Arial" charset="0"/>
              </a:defRPr>
            </a:lvl1pPr>
          </a:lstStyle>
          <a:p>
            <a:pPr>
              <a:defRPr/>
            </a:pPr>
            <a:fld id="{BB136889-F23F-4757-8AB1-5B52E4D861B7}" type="datetime3">
              <a:rPr lang="en-US" smtClean="0"/>
              <a:t>16 January 2020</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charset="0"/>
              </a:defRPr>
            </a:lvl1pPr>
          </a:lstStyle>
          <a:p>
            <a:pPr>
              <a:defRPr/>
            </a:pPr>
            <a:fld id="{FF8CFF83-37D2-406C-8792-8477C645B1E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6497" r:id="rId1"/>
    <p:sldLayoutId id="2147486448" r:id="rId2"/>
    <p:sldLayoutId id="2147486498" r:id="rId3"/>
    <p:sldLayoutId id="2147486449" r:id="rId4"/>
    <p:sldLayoutId id="2147486499" r:id="rId5"/>
    <p:sldLayoutId id="2147486450" r:id="rId6"/>
    <p:sldLayoutId id="2147486451" r:id="rId7"/>
    <p:sldLayoutId id="2147486500" r:id="rId8"/>
    <p:sldLayoutId id="2147486501" r:id="rId9"/>
    <p:sldLayoutId id="2147486452" r:id="rId10"/>
    <p:sldLayoutId id="2147486453" r:id="rId11"/>
  </p:sldLayoutIdLst>
  <p:hf hdr="0"/>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pPr>
              <a:defRPr/>
            </a:pPr>
            <a:fld id="{FA911CC0-716D-4C56-8249-39DC42B5CFD3}" type="datetime3">
              <a:rPr lang="en-US" smtClean="0"/>
              <a:t>16 January 2020</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latin typeface="Arial" charset="0"/>
              </a:defRPr>
            </a:lvl1pPr>
          </a:lstStyle>
          <a:p>
            <a:pPr>
              <a:defRPr/>
            </a:pPr>
            <a:fld id="{3A9F96BC-5CFE-45D6-A24D-53651A9E19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02" r:id="rId1"/>
    <p:sldLayoutId id="2147486454" r:id="rId2"/>
    <p:sldLayoutId id="2147486503" r:id="rId3"/>
    <p:sldLayoutId id="2147486504" r:id="rId4"/>
    <p:sldLayoutId id="2147486505" r:id="rId5"/>
    <p:sldLayoutId id="2147486455" r:id="rId6"/>
    <p:sldLayoutId id="2147486506" r:id="rId7"/>
    <p:sldLayoutId id="2147486456" r:id="rId8"/>
    <p:sldLayoutId id="2147486507" r:id="rId9"/>
    <p:sldLayoutId id="2147486457" r:id="rId10"/>
    <p:sldLayoutId id="2147486508" r:id="rId11"/>
  </p:sldLayoutIdLst>
  <p:hf hdr="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itle Placeholder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p>
            <a:r>
              <a:rPr lang="en-US" smtClean="0"/>
              <a:t>Click to edit Master title style</a:t>
            </a:r>
            <a:endParaRPr lang="en-US"/>
          </a:p>
        </p:txBody>
      </p:sp>
      <p:sp>
        <p:nvSpPr>
          <p:cNvPr id="4102" name="Text Placeholder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tIns="0" bIns="0" anchor="b"/>
          <a:lstStyle>
            <a:lvl1pPr algn="l" eaLnBrk="1" latinLnBrk="0" hangingPunct="1">
              <a:defRPr kumimoji="0" sz="1000">
                <a:solidFill>
                  <a:schemeClr val="tx2"/>
                </a:solidFill>
                <a:latin typeface="Arial" charset="0"/>
              </a:defRPr>
            </a:lvl1pPr>
            <a:extLst/>
          </a:lstStyle>
          <a:p>
            <a:pPr>
              <a:defRPr/>
            </a:pPr>
            <a:fld id="{2E3F8B32-F99A-420E-8474-70C99C5711FD}" type="datetime3">
              <a:rPr lang="en-US" smtClean="0"/>
              <a:t>16 January 2020</a:t>
            </a:fld>
            <a:endParaRPr lang="en-US"/>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endParaRPr lang="en-US"/>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latinLnBrk="0" hangingPunct="1">
              <a:defRPr kumimoji="0" sz="1100">
                <a:solidFill>
                  <a:schemeClr val="tx2"/>
                </a:solidFill>
                <a:latin typeface="Arial" charset="0"/>
              </a:defRPr>
            </a:lvl1pPr>
            <a:extLst/>
          </a:lstStyle>
          <a:p>
            <a:pPr>
              <a:defRPr/>
            </a:pPr>
            <a:fld id="{30964DF2-726D-40AF-9521-1812435DD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09" r:id="rId1"/>
    <p:sldLayoutId id="2147486458" r:id="rId2"/>
    <p:sldLayoutId id="2147486510" r:id="rId3"/>
    <p:sldLayoutId id="2147486459" r:id="rId4"/>
    <p:sldLayoutId id="2147486460" r:id="rId5"/>
    <p:sldLayoutId id="2147486461" r:id="rId6"/>
    <p:sldLayoutId id="2147486462" r:id="rId7"/>
    <p:sldLayoutId id="2147486463" r:id="rId8"/>
    <p:sldLayoutId id="2147486511" r:id="rId9"/>
    <p:sldLayoutId id="2147486464" r:id="rId10"/>
    <p:sldLayoutId id="2147486512" r:id="rId11"/>
  </p:sldLayoutIdLst>
  <p:hf hdr="0"/>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sz="20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5126"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latin typeface="Arial" charset="0"/>
              </a:defRPr>
            </a:lvl1pPr>
          </a:lstStyle>
          <a:p>
            <a:pPr>
              <a:defRPr/>
            </a:pPr>
            <a:fld id="{C401128E-73D4-4E30-8206-4D56CD924AA5}" type="datetime3">
              <a:rPr lang="en-US" smtClean="0"/>
              <a:t>16 January 2020</a:t>
            </a:fld>
            <a:endParaRPr lang="en-US"/>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latin typeface="Arial" charset="0"/>
              </a:defRPr>
            </a:lvl1pPr>
          </a:lstStyle>
          <a:p>
            <a:pPr>
              <a:defRPr/>
            </a:pPr>
            <a:fld id="{F00A4843-EB55-408A-B180-81F726FACEB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6513" r:id="rId1"/>
    <p:sldLayoutId id="2147486514" r:id="rId2"/>
    <p:sldLayoutId id="2147486515" r:id="rId3"/>
    <p:sldLayoutId id="2147486465" r:id="rId4"/>
    <p:sldLayoutId id="2147486516" r:id="rId5"/>
    <p:sldLayoutId id="2147486466" r:id="rId6"/>
    <p:sldLayoutId id="2147486467" r:id="rId7"/>
    <p:sldLayoutId id="2147486517" r:id="rId8"/>
    <p:sldLayoutId id="2147486518" r:id="rId9"/>
    <p:sldLayoutId id="2147486468" r:id="rId10"/>
    <p:sldLayoutId id="2147486469" r:id="rId11"/>
  </p:sldLayoutIdLst>
  <p:hf hdr="0"/>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a:defRPr>
      </a:lvl2pPr>
      <a:lvl3pPr marL="484188" indent="-484188" algn="l" rtl="0" eaLnBrk="0" fontAlgn="base" hangingPunct="0">
        <a:spcBef>
          <a:spcPct val="0"/>
        </a:spcBef>
        <a:spcAft>
          <a:spcPct val="0"/>
        </a:spcAft>
        <a:defRPr sz="4200">
          <a:solidFill>
            <a:srgbClr val="FF5C9C"/>
          </a:solidFill>
          <a:latin typeface="Century Gothic"/>
        </a:defRPr>
      </a:lvl3pPr>
      <a:lvl4pPr marL="484188" indent="-484188" algn="l" rtl="0" eaLnBrk="0" fontAlgn="base" hangingPunct="0">
        <a:spcBef>
          <a:spcPct val="0"/>
        </a:spcBef>
        <a:spcAft>
          <a:spcPct val="0"/>
        </a:spcAft>
        <a:defRPr sz="4200">
          <a:solidFill>
            <a:srgbClr val="FF5C9C"/>
          </a:solidFill>
          <a:latin typeface="Century Gothic"/>
        </a:defRPr>
      </a:lvl4pPr>
      <a:lvl5pPr marL="484188" indent="-484188" algn="l" rtl="0" eaLnBrk="0" fontAlgn="base" hangingPunct="0">
        <a:spcBef>
          <a:spcPct val="0"/>
        </a:spcBef>
        <a:spcAft>
          <a:spcPct val="0"/>
        </a:spcAft>
        <a:defRPr sz="4200">
          <a:solidFill>
            <a:srgbClr val="FF5C9C"/>
          </a:solidFill>
          <a:latin typeface="Century Gothic"/>
        </a:defRPr>
      </a:lvl5pPr>
      <a:lvl6pPr marL="941388" indent="-484188" algn="l" rtl="0" fontAlgn="base">
        <a:spcBef>
          <a:spcPct val="0"/>
        </a:spcBef>
        <a:spcAft>
          <a:spcPct val="0"/>
        </a:spcAft>
        <a:defRPr sz="4200">
          <a:solidFill>
            <a:srgbClr val="FF5C9C"/>
          </a:solidFill>
          <a:latin typeface="Century Gothic"/>
        </a:defRPr>
      </a:lvl6pPr>
      <a:lvl7pPr marL="1398588" indent="-484188" algn="l" rtl="0" fontAlgn="base">
        <a:spcBef>
          <a:spcPct val="0"/>
        </a:spcBef>
        <a:spcAft>
          <a:spcPct val="0"/>
        </a:spcAft>
        <a:defRPr sz="4200">
          <a:solidFill>
            <a:srgbClr val="FF5C9C"/>
          </a:solidFill>
          <a:latin typeface="Century Gothic"/>
        </a:defRPr>
      </a:lvl7pPr>
      <a:lvl8pPr marL="1855788" indent="-484188" algn="l" rtl="0" fontAlgn="base">
        <a:spcBef>
          <a:spcPct val="0"/>
        </a:spcBef>
        <a:spcAft>
          <a:spcPct val="0"/>
        </a:spcAft>
        <a:defRPr sz="4200">
          <a:solidFill>
            <a:srgbClr val="FF5C9C"/>
          </a:solidFill>
          <a:latin typeface="Century Gothic"/>
        </a:defRPr>
      </a:lvl8pPr>
      <a:lvl9pPr marL="2312988" indent="-484188" algn="l" rtl="0" fontAlgn="base">
        <a:spcBef>
          <a:spcPct val="0"/>
        </a:spcBef>
        <a:spcAft>
          <a:spcPct val="0"/>
        </a:spcAft>
        <a:defRPr sz="4200">
          <a:solidFill>
            <a:srgbClr val="FF5C9C"/>
          </a:solidFill>
          <a:latin typeface="Century Gothic"/>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615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Arial" charset="0"/>
              </a:defRPr>
            </a:lvl1pPr>
            <a:extLst/>
          </a:lstStyle>
          <a:p>
            <a:pPr>
              <a:defRPr/>
            </a:pPr>
            <a:fld id="{739B510B-5A19-4661-ACA6-0F35DB50EEC2}" type="datetime3">
              <a:rPr lang="en-US" smtClean="0"/>
              <a:t>16 January 2020</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latin typeface="Arial" charset="0"/>
              </a:defRPr>
            </a:lvl1pPr>
            <a:extLst/>
          </a:lstStyle>
          <a:p>
            <a:pPr>
              <a:defRPr/>
            </a:pPr>
            <a:fld id="{886C4FF5-228B-4B58-A227-3557656324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19" r:id="rId1"/>
    <p:sldLayoutId id="2147486470" r:id="rId2"/>
    <p:sldLayoutId id="2147486520" r:id="rId3"/>
    <p:sldLayoutId id="2147486521" r:id="rId4"/>
    <p:sldLayoutId id="2147486522" r:id="rId5"/>
    <p:sldLayoutId id="2147486523" r:id="rId6"/>
    <p:sldLayoutId id="2147486471" r:id="rId7"/>
    <p:sldLayoutId id="2147486524" r:id="rId8"/>
    <p:sldLayoutId id="2147486525" r:id="rId9"/>
    <p:sldLayoutId id="2147486472" r:id="rId10"/>
    <p:sldLayoutId id="2147486473" r:id="rId11"/>
  </p:sldLayoutIdLst>
  <p:hf hdr="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pPr>
              <a:defRPr/>
            </a:pPr>
            <a:fld id="{0F5CAEAB-8285-4F17-91AC-863E8C01CAD6}" type="datetime3">
              <a:rPr lang="en-US" smtClean="0"/>
              <a:t>16 January 2020</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latin typeface="Arial" charset="0"/>
              </a:defRPr>
            </a:lvl1pPr>
          </a:lstStyle>
          <a:p>
            <a:pPr>
              <a:defRPr/>
            </a:pPr>
            <a:fld id="{E0DCDF66-2731-48DD-80E7-57E048E749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26" r:id="rId1"/>
    <p:sldLayoutId id="2147486474" r:id="rId2"/>
    <p:sldLayoutId id="2147486527" r:id="rId3"/>
    <p:sldLayoutId id="2147486528" r:id="rId4"/>
    <p:sldLayoutId id="2147486529" r:id="rId5"/>
    <p:sldLayoutId id="2147486475" r:id="rId6"/>
    <p:sldLayoutId id="2147486530" r:id="rId7"/>
    <p:sldLayoutId id="2147486476" r:id="rId8"/>
    <p:sldLayoutId id="2147486531" r:id="rId9"/>
    <p:sldLayoutId id="2147486477" r:id="rId10"/>
    <p:sldLayoutId id="2147486532" r:id="rId11"/>
  </p:sldLayoutIdLst>
  <p:hf hdr="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8196"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pPr>
              <a:defRPr/>
            </a:pPr>
            <a:fld id="{9B3ED655-A42D-4C88-8144-A5632735EAB1}" type="datetime3">
              <a:rPr lang="en-US" smtClean="0"/>
              <a:t>16 January 2020</a:t>
            </a:fld>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charset="0"/>
              </a:defRPr>
            </a:lvl1pPr>
          </a:lstStyle>
          <a:p>
            <a:pPr>
              <a:defRPr/>
            </a:pPr>
            <a:fld id="{8819369B-A016-4BD7-863F-B67A8C30C2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33" r:id="rId1"/>
    <p:sldLayoutId id="2147486534" r:id="rId2"/>
    <p:sldLayoutId id="2147486535" r:id="rId3"/>
    <p:sldLayoutId id="2147486478" r:id="rId4"/>
    <p:sldLayoutId id="2147486479" r:id="rId5"/>
    <p:sldLayoutId id="2147486536" r:id="rId6"/>
    <p:sldLayoutId id="2147486480" r:id="rId7"/>
    <p:sldLayoutId id="2147486537" r:id="rId8"/>
    <p:sldLayoutId id="2147486538" r:id="rId9"/>
    <p:sldLayoutId id="2147486481" r:id="rId10"/>
    <p:sldLayoutId id="2147486482" r:id="rId11"/>
  </p:sldLayoutIdLst>
  <p:hf hdr="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latin typeface="Arial" charset="0"/>
              </a:defRPr>
            </a:lvl1pPr>
          </a:lstStyle>
          <a:p>
            <a:pPr>
              <a:defRPr/>
            </a:pPr>
            <a:fld id="{A68DC1A5-DC0B-4A52-A044-564D987EAEDA}" type="datetime3">
              <a:rPr lang="en-US" smtClean="0"/>
              <a:t>16 January 2020</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latin typeface="Arial" charset="0"/>
              </a:defRPr>
            </a:lvl1pPr>
          </a:lstStyle>
          <a:p>
            <a:pPr>
              <a:defRPr/>
            </a:pPr>
            <a:fld id="{93E3035A-060C-48F3-A180-017616E76C4F}" type="slidenum">
              <a:rPr lang="en-US"/>
              <a:pPr>
                <a:defRPr/>
              </a:pPr>
              <a:t>‹#›</a:t>
            </a:fld>
            <a:endParaRPr lang="en-US"/>
          </a:p>
        </p:txBody>
      </p:sp>
      <p:sp>
        <p:nvSpPr>
          <p:cNvPr id="9230"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3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hf hdr="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src.in/" TargetMode="External"/><Relationship Id="rId2" Type="http://schemas.openxmlformats.org/officeDocument/2006/relationships/notesSlide" Target="../notesSlides/notesSlide1.xml"/><Relationship Id="rId1" Type="http://schemas.openxmlformats.org/officeDocument/2006/relationships/slideLayout" Target="../slideLayouts/slideLayout100.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hyperlink" Target="../../../../Program%20Files/TurningPoint/2003/Questions.html" TargetMode="Externa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aip.org/physnews/graphics/html/nanodisp.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0" y="228600"/>
            <a:ext cx="8610600" cy="1470025"/>
          </a:xfrm>
        </p:spPr>
        <p:txBody>
          <a:bodyPr>
            <a:noAutofit/>
          </a:bodyPr>
          <a:lstStyle/>
          <a:p>
            <a:pPr eaLnBrk="1" fontAlgn="auto" hangingPunct="1">
              <a:spcAft>
                <a:spcPts val="0"/>
              </a:spcAft>
              <a:defRPr/>
            </a:pPr>
            <a:r>
              <a:rPr sz="4800" smtClean="0">
                <a:solidFill>
                  <a:srgbClr val="FF0000"/>
                </a:solidFill>
                <a:latin typeface="Arial Black" pitchFamily="34" charset="0"/>
              </a:rPr>
              <a:t>An introduction to Nanoscience &amp; technology</a:t>
            </a:r>
            <a:r>
              <a:rPr sz="4800" smtClean="0">
                <a:solidFill>
                  <a:srgbClr val="C00000"/>
                </a:solidFill>
                <a:latin typeface="Arial Black" pitchFamily="34" charset="0"/>
              </a:rPr>
              <a:t/>
            </a:r>
            <a:br>
              <a:rPr sz="4800" smtClean="0">
                <a:solidFill>
                  <a:srgbClr val="C00000"/>
                </a:solidFill>
                <a:latin typeface="Arial Black" pitchFamily="34" charset="0"/>
              </a:rPr>
            </a:br>
            <a:endParaRPr sz="4800" smtClean="0">
              <a:solidFill>
                <a:srgbClr val="C00000"/>
              </a:solidFill>
              <a:latin typeface="Arial Black" pitchFamily="34" charset="0"/>
            </a:endParaRPr>
          </a:p>
        </p:txBody>
      </p:sp>
      <p:sp>
        <p:nvSpPr>
          <p:cNvPr id="80899" name="Subtitle 2"/>
          <p:cNvSpPr>
            <a:spLocks noGrp="1"/>
          </p:cNvSpPr>
          <p:nvPr>
            <p:ph type="subTitle" idx="1"/>
          </p:nvPr>
        </p:nvSpPr>
        <p:spPr>
          <a:xfrm>
            <a:off x="2663825" y="3276600"/>
            <a:ext cx="6480175" cy="1752600"/>
          </a:xfrm>
        </p:spPr>
        <p:txBody>
          <a:bodyPr>
            <a:normAutofit fontScale="55000" lnSpcReduction="20000"/>
          </a:bodyPr>
          <a:lstStyle/>
          <a:p>
            <a:pPr eaLnBrk="1" hangingPunct="1">
              <a:defRPr/>
            </a:pPr>
            <a:r>
              <a:rPr lang="en-US" sz="3200" b="1" dirty="0" smtClean="0">
                <a:solidFill>
                  <a:srgbClr val="FFFF00"/>
                </a:solidFill>
              </a:rPr>
              <a:t>Dr. Thomas Varghese</a:t>
            </a:r>
          </a:p>
          <a:p>
            <a:pPr eaLnBrk="1" hangingPunct="1">
              <a:defRPr/>
            </a:pPr>
            <a:r>
              <a:rPr lang="en-US" sz="3200" b="1" dirty="0" smtClean="0">
                <a:solidFill>
                  <a:srgbClr val="FFFF00"/>
                </a:solidFill>
              </a:rPr>
              <a:t>Associate Professor</a:t>
            </a:r>
          </a:p>
          <a:p>
            <a:pPr eaLnBrk="1" hangingPunct="1">
              <a:defRPr/>
            </a:pPr>
            <a:r>
              <a:rPr lang="en-US" sz="3200" b="1" dirty="0" smtClean="0">
                <a:solidFill>
                  <a:srgbClr val="FFFF00"/>
                </a:solidFill>
              </a:rPr>
              <a:t>Dept. of Physics</a:t>
            </a:r>
          </a:p>
          <a:p>
            <a:pPr eaLnBrk="1" hangingPunct="1">
              <a:defRPr/>
            </a:pPr>
            <a:r>
              <a:rPr lang="en-US" sz="3200" b="1" dirty="0" err="1" smtClean="0">
                <a:solidFill>
                  <a:srgbClr val="FFFF00"/>
                </a:solidFill>
              </a:rPr>
              <a:t>Nirmala</a:t>
            </a:r>
            <a:r>
              <a:rPr lang="en-US" sz="3200" b="1" dirty="0" smtClean="0">
                <a:solidFill>
                  <a:srgbClr val="FFFF00"/>
                </a:solidFill>
              </a:rPr>
              <a:t> College, </a:t>
            </a:r>
            <a:r>
              <a:rPr lang="en-US" sz="3200" b="1" dirty="0" err="1" smtClean="0">
                <a:solidFill>
                  <a:srgbClr val="FFFF00"/>
                </a:solidFill>
              </a:rPr>
              <a:t>Muvattupuzha</a:t>
            </a:r>
            <a:endParaRPr lang="en-US" sz="3200" b="1" dirty="0" smtClean="0">
              <a:solidFill>
                <a:srgbClr val="FFFF00"/>
              </a:solidFill>
            </a:endParaRPr>
          </a:p>
          <a:p>
            <a:pPr eaLnBrk="1" hangingPunct="1">
              <a:defRPr/>
            </a:pPr>
            <a:r>
              <a:rPr lang="en-US" sz="3200" b="1" dirty="0" smtClean="0">
                <a:solidFill>
                  <a:srgbClr val="FFFF00"/>
                </a:solidFill>
                <a:hlinkClick r:id="rId3"/>
              </a:rPr>
              <a:t>www.nsrc.in</a:t>
            </a:r>
            <a:endParaRPr lang="en-US" sz="3200" b="1" dirty="0" smtClean="0">
              <a:solidFill>
                <a:srgbClr val="FFFF00"/>
              </a:solidFill>
            </a:endParaRPr>
          </a:p>
          <a:p>
            <a:pPr eaLnBrk="1" hangingPunct="1">
              <a:defRPr/>
            </a:pPr>
            <a:r>
              <a:rPr lang="en-US" sz="3200" b="1" dirty="0" err="1" smtClean="0">
                <a:solidFill>
                  <a:srgbClr val="FFFF00"/>
                </a:solidFill>
              </a:rPr>
              <a:t>Email:nanoncm@gmail.com</a:t>
            </a:r>
            <a:endParaRPr lang="en-US" sz="3200" b="1" dirty="0" smtClean="0">
              <a:solidFill>
                <a:srgbClr val="FFFF00"/>
              </a:solidFill>
            </a:endParaRPr>
          </a:p>
        </p:txBody>
      </p:sp>
      <p:sp>
        <p:nvSpPr>
          <p:cNvPr id="4" name="Date Placeholder 3"/>
          <p:cNvSpPr>
            <a:spLocks noGrp="1"/>
          </p:cNvSpPr>
          <p:nvPr>
            <p:ph type="dt" sz="quarter" idx="10"/>
          </p:nvPr>
        </p:nvSpPr>
        <p:spPr/>
        <p:txBody>
          <a:bodyPr/>
          <a:lstStyle/>
          <a:p>
            <a:pPr>
              <a:defRPr/>
            </a:pPr>
            <a:fld id="{2F4B3DC1-5E42-4FC7-A8B6-946C96099FC6}" type="datetime3">
              <a:rPr lang="en-US" smtClean="0"/>
              <a:t>16 January 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AB384C5-C1A1-433C-B11B-EE595593D23E}" type="slidenum">
              <a:rPr lang="en-US"/>
              <a:pPr>
                <a:defRPr/>
              </a:pPr>
              <a:t>1</a:t>
            </a:fld>
            <a:endParaRPr lang="en-US" dirty="0"/>
          </a:p>
        </p:txBody>
      </p:sp>
      <p:pic>
        <p:nvPicPr>
          <p:cNvPr id="80903" name="Picture 16" descr="http://www.hothotelonline.com/images/background/animation-world.gif"/>
          <p:cNvPicPr>
            <a:picLocks noChangeAspect="1" noChangeArrowheads="1" noCrop="1"/>
          </p:cNvPicPr>
          <p:nvPr/>
        </p:nvPicPr>
        <p:blipFill>
          <a:blip r:embed="rId4"/>
          <a:srcRect/>
          <a:stretch>
            <a:fillRect/>
          </a:stretch>
        </p:blipFill>
        <p:spPr bwMode="auto">
          <a:xfrm>
            <a:off x="381000" y="2362200"/>
            <a:ext cx="1857375" cy="1857375"/>
          </a:xfrm>
          <a:prstGeom prst="rect">
            <a:avLst/>
          </a:prstGeom>
          <a:noFill/>
          <a:ln w="9525">
            <a:noFill/>
            <a:miter lim="800000"/>
            <a:headEnd/>
            <a:tailEnd/>
          </a:ln>
        </p:spPr>
      </p:pic>
      <p:sp>
        <p:nvSpPr>
          <p:cNvPr id="80904" name="AutoShape 18" descr="data:image/jpg;base64,/9j/4AAQSkZJRgABAQAAAQABAAD/2wBDAAkGBwgHBgkIBwgKCgkLDRYPDQwMDRsUFRAWIB0iIiAdHx8kKDQsJCYxJx8fLT0tMTU3Ojo6Iys/RD84QzQ5Ojf/2wBDAQoKCg0MDRoPDxo3JR8lNzc3Nzc3Nzc3Nzc3Nzc3Nzc3Nzc3Nzc3Nzc3Nzc3Nzc3Nzc3Nzc3Nzc3Nzc3Nzc3Nzf/wAARCABnAIEDASIAAhEBAxEB/8QAGwABAAIDAQEAAAAAAAAAAAAAAAUGAgMEBwH/xAA1EAABAwIDBgIJAwUAAAAAAAABAAIDBBEFITESEyJBUWEGgRQycZGhscHh8EJS0SMzcpLx/8QAGgEBAAMBAQEAAAAAAAAAAAAAAAMEBQIBBv/EACwRAAICAQMDAQYHAAAAAAAAAAABAgMEERIxBSFBExQiUWFxsQYygZHB4fH/2gAMAwEAAhEDEQA/APDUREAREQBEWTGl7g1oJJyAA1QGKKfw/wAJYtWhrvR9yw6Oly+GqkneBqiFhdPMbDUtZ915GUHLZuWv1OZTSWrKcis8nha2Uc7yRyLPuo6pwGqhuYy2UDpkfippUTjyjiN9cuGRKLOWJ8TyyRpa4cnCxWCiJQiIgCIiAIiIAiIgCIunD6SWvrIaWAAySuDW30RvRasHTguEVGL1QhgLGNGb5X5NYO/8L1HA/C9HhrN1SR72tdYb9w4hzJ6NHbVdeB4PR4Phm4g4pCNkvLfWdzP5yU1QwuYNqNzmkixsusemWVBzj2041+5SyMjbLb4MYaWnoGbuSUvkJ4rC/wDxcOLtlcBG6F8bL34hYuspR9KANFrbRtmcHSyZF1iNritzPsUsOnUYkvaJvc/Lff8Ab4Fd5E7VsXZFTkgLDdtwey1VOCyhlyWbZHqkq0R0U0VS7Zia4cnnMDuCtU1PO6dz3tbG0gAtBuTb8Kp5/VXGzSmSSS+uvyJqMZNe8mUOpwdtUCJ4gQMrjkexVTxfCpcOkueKImzXgfA9CvVquAAHJQOJUrJYnskaHNcLEFZ0OpSnZukuxfjXsjojzVF14lRuoqp0Ts26tPULkWqmmtUAiIvQEREAREQBXLwLAIhLWWG9ed2x3NreZ88h5FU4L0Lw4wQ0NOzL1AT55/VWMapWS97grZVjhDt5Ljh4LrFxJJ6qxUhDQFWqGSwCmoJrN1WwkktEZB3SkFbIaOCSBswmka8E32RpbyWdBS+kN3sxOx+lv7vspGVwAsPgvj+t9ZSfoUPuuX/Bp4mL23zRB1VTUXOzRvDergT/AB9lDSYgzWQ2a52htdvu5e7zVlqHA5clC1VLTlwdumgjQtFvksmnMxZRatqX6f2W5VWJ6xkV+ulMrv6c4jBFgC3M9woqta8wh4cC4C/Bo5T1bS073Oc6JtzmTbVQ85sTHYDZGVhbJWfWrlFekuPjp/ojCSfvMqXiKl3lIZAOKPi8uf52VVIV4xA7LHCUBzTkSO6pDxsuLemS1cbXZ3OtVwYoiKwAiIgCIiA+r0Wga6KGA6scxpDhpoF50vRfDszKrCadrzkGBpt1GX0XLy3itT8eSK6n1Y6eSepJrWUpDPlqocwCGLeMku0cnarZFUd1tY2TXkQ31vsZFlcq5aSLnh2KQ7lkT3Bjmiw6FdctXEASZWf7BUgVHNYumFli5P4cx7rXYpNalqvOnCO1rUtklVFJfYkY7O2TgVwVD873y6KvMqRFM2QtDtk3sVJGpbLGHs9Vw5rC6l0r2KS2PWL8l7GyfVXfk1VT9VB4g0PAN7OabtPRSNTKoLE6kwx5cTiTYnkosOqc7FGHJNZJRi2yGxR79oNe4dS0aKoz/wB5/wDkfmrBVSW2nk56kqvOzJK+pnBVwjArUtybkYoiKInCIiAIiIArH4Sr91I6lcbBx2me3mFXFnFI6KRr2OLXNNwRyXFtasg4sHqFRUg0zQXC+0CB1WqKoyUBTYi2tpGv0kZ646LqiqO6u9Lj6dGz5szcuLdmpOtqMtUM/dRLajLVfd+tPcVNpIvnUmyoYYGGIWYRkOirDp1shxHcxbBBdncW6LH6viTyYLZyi5iTVcnqS1TOACSclXauqE5LnizG6C+pWNbXPnPRvQFRVTOGNLnGwCgxOnKiG6f5vsTTuc3pHg5cTmswtGrvkosrOeUyyFzvIdFrUs5bnqWIR2x0CIi4OwiIgCIiAIiIDbT1ElPJtxOsbW9oUzSYhHKAL7L/ANp+hUCi7hNweqOJ1xmu5am1Cz9IVZjq5mZB5I6HNb24jINWtPmrSyV5Krxn4J0zrU6buoc4i86MHvWmSrmf+q3sSWSvAjjPySdTVMjHEc+gUVPO6Z1zpyC1Ek6r4q07XMswrjDgIiKMkCIiAIiIAiIgCIiAIiIAiIgPq+IiAIiIAiIgCIiAIiID/9k="/>
          <p:cNvSpPr>
            <a:spLocks noChangeAspect="1" noChangeArrowheads="1"/>
          </p:cNvSpPr>
          <p:nvPr/>
        </p:nvSpPr>
        <p:spPr bwMode="auto">
          <a:xfrm>
            <a:off x="77788" y="-447675"/>
            <a:ext cx="1076325" cy="857250"/>
          </a:xfrm>
          <a:prstGeom prst="rect">
            <a:avLst/>
          </a:prstGeom>
          <a:noFill/>
          <a:ln w="9525">
            <a:noFill/>
            <a:miter lim="800000"/>
            <a:headEnd/>
            <a:tailEnd/>
          </a:ln>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2050"/>
                                        </p:tgtEl>
                                        <p:attrNameLst>
                                          <p:attrName>style.visibility</p:attrName>
                                        </p:attrNameLst>
                                      </p:cBhvr>
                                      <p:to>
                                        <p:strVal val="visible"/>
                                      </p:to>
                                    </p:set>
                                  </p:childTnLst>
                                </p:cTn>
                              </p:par>
                            </p:childTnLst>
                          </p:cTn>
                        </p:par>
                        <p:par>
                          <p:cTn id="7" fill="hold">
                            <p:stCondLst>
                              <p:cond delay="2850"/>
                            </p:stCondLst>
                            <p:childTnLst>
                              <p:par>
                                <p:cTn id="8" presetID="26" presetClass="entr" presetSubtype="0" fill="hold" grpId="0" nodeType="afterEffect">
                                  <p:stCondLst>
                                    <p:cond delay="0"/>
                                  </p:stCondLst>
                                  <p:childTnLst>
                                    <p:set>
                                      <p:cBhvr>
                                        <p:cTn id="9" dur="1" fill="hold">
                                          <p:stCondLst>
                                            <p:cond delay="0"/>
                                          </p:stCondLst>
                                        </p:cTn>
                                        <p:tgtEl>
                                          <p:spTgt spid="80899">
                                            <p:txEl>
                                              <p:pRg st="0" end="0"/>
                                            </p:txEl>
                                          </p:spTgt>
                                        </p:tgtEl>
                                        <p:attrNameLst>
                                          <p:attrName>style.visibility</p:attrName>
                                        </p:attrNameLst>
                                      </p:cBhvr>
                                      <p:to>
                                        <p:strVal val="visible"/>
                                      </p:to>
                                    </p:set>
                                    <p:animEffect transition="in" filter="wipe(down)">
                                      <p:cBhvr>
                                        <p:cTn id="10" dur="580">
                                          <p:stCondLst>
                                            <p:cond delay="0"/>
                                          </p:stCondLst>
                                        </p:cTn>
                                        <p:tgtEl>
                                          <p:spTgt spid="80899">
                                            <p:txEl>
                                              <p:pRg st="0" end="0"/>
                                            </p:txEl>
                                          </p:spTgt>
                                        </p:tgtEl>
                                      </p:cBhvr>
                                    </p:animEffect>
                                    <p:anim calcmode="lin" valueType="num">
                                      <p:cBhvr>
                                        <p:cTn id="11" dur="1822" tmFilter="0,0; 0.14,0.36; 0.43,0.73; 0.71,0.91; 1.0,1.0">
                                          <p:stCondLst>
                                            <p:cond delay="0"/>
                                          </p:stCondLst>
                                        </p:cTn>
                                        <p:tgtEl>
                                          <p:spTgt spid="80899">
                                            <p:txEl>
                                              <p:pRg st="0" end="0"/>
                                            </p:txEl>
                                          </p:spTgt>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0899">
                                            <p:txEl>
                                              <p:pRg st="0" end="0"/>
                                            </p:txEl>
                                          </p:spTgt>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0899">
                                            <p:txEl>
                                              <p:pRg st="0" end="0"/>
                                            </p:txEl>
                                          </p:spTgt>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0899">
                                            <p:txEl>
                                              <p:pRg st="0" end="0"/>
                                            </p:txEl>
                                          </p:spTgt>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0899">
                                            <p:txEl>
                                              <p:pRg st="0" end="0"/>
                                            </p:txEl>
                                          </p:spTgt>
                                        </p:tgtEl>
                                        <p:attrNameLst>
                                          <p:attrName>ppt_y</p:attrName>
                                        </p:attrNameLst>
                                      </p:cBhvr>
                                      <p:tavLst>
                                        <p:tav tm="0" fmla="#ppt_y-sin(pi*$)/81">
                                          <p:val>
                                            <p:fltVal val="0"/>
                                          </p:val>
                                        </p:tav>
                                        <p:tav tm="100000">
                                          <p:val>
                                            <p:fltVal val="1"/>
                                          </p:val>
                                        </p:tav>
                                      </p:tavLst>
                                    </p:anim>
                                    <p:animScale>
                                      <p:cBhvr>
                                        <p:cTn id="16" dur="26">
                                          <p:stCondLst>
                                            <p:cond delay="650"/>
                                          </p:stCondLst>
                                        </p:cTn>
                                        <p:tgtEl>
                                          <p:spTgt spid="80899">
                                            <p:txEl>
                                              <p:pRg st="0" end="0"/>
                                            </p:txEl>
                                          </p:spTgt>
                                        </p:tgtEl>
                                      </p:cBhvr>
                                      <p:to x="100000" y="60000"/>
                                    </p:animScale>
                                    <p:animScale>
                                      <p:cBhvr>
                                        <p:cTn id="17" dur="166" decel="50000">
                                          <p:stCondLst>
                                            <p:cond delay="676"/>
                                          </p:stCondLst>
                                        </p:cTn>
                                        <p:tgtEl>
                                          <p:spTgt spid="80899">
                                            <p:txEl>
                                              <p:pRg st="0" end="0"/>
                                            </p:txEl>
                                          </p:spTgt>
                                        </p:tgtEl>
                                      </p:cBhvr>
                                      <p:to x="100000" y="100000"/>
                                    </p:animScale>
                                    <p:animScale>
                                      <p:cBhvr>
                                        <p:cTn id="18" dur="26">
                                          <p:stCondLst>
                                            <p:cond delay="1312"/>
                                          </p:stCondLst>
                                        </p:cTn>
                                        <p:tgtEl>
                                          <p:spTgt spid="80899">
                                            <p:txEl>
                                              <p:pRg st="0" end="0"/>
                                            </p:txEl>
                                          </p:spTgt>
                                        </p:tgtEl>
                                      </p:cBhvr>
                                      <p:to x="100000" y="80000"/>
                                    </p:animScale>
                                    <p:animScale>
                                      <p:cBhvr>
                                        <p:cTn id="19" dur="166" decel="50000">
                                          <p:stCondLst>
                                            <p:cond delay="1338"/>
                                          </p:stCondLst>
                                        </p:cTn>
                                        <p:tgtEl>
                                          <p:spTgt spid="80899">
                                            <p:txEl>
                                              <p:pRg st="0" end="0"/>
                                            </p:txEl>
                                          </p:spTgt>
                                        </p:tgtEl>
                                      </p:cBhvr>
                                      <p:to x="100000" y="100000"/>
                                    </p:animScale>
                                    <p:animScale>
                                      <p:cBhvr>
                                        <p:cTn id="20" dur="26">
                                          <p:stCondLst>
                                            <p:cond delay="1642"/>
                                          </p:stCondLst>
                                        </p:cTn>
                                        <p:tgtEl>
                                          <p:spTgt spid="80899">
                                            <p:txEl>
                                              <p:pRg st="0" end="0"/>
                                            </p:txEl>
                                          </p:spTgt>
                                        </p:tgtEl>
                                      </p:cBhvr>
                                      <p:to x="100000" y="90000"/>
                                    </p:animScale>
                                    <p:animScale>
                                      <p:cBhvr>
                                        <p:cTn id="21" dur="166" decel="50000">
                                          <p:stCondLst>
                                            <p:cond delay="1668"/>
                                          </p:stCondLst>
                                        </p:cTn>
                                        <p:tgtEl>
                                          <p:spTgt spid="80899">
                                            <p:txEl>
                                              <p:pRg st="0" end="0"/>
                                            </p:txEl>
                                          </p:spTgt>
                                        </p:tgtEl>
                                      </p:cBhvr>
                                      <p:to x="100000" y="100000"/>
                                    </p:animScale>
                                    <p:animScale>
                                      <p:cBhvr>
                                        <p:cTn id="22" dur="26">
                                          <p:stCondLst>
                                            <p:cond delay="1808"/>
                                          </p:stCondLst>
                                        </p:cTn>
                                        <p:tgtEl>
                                          <p:spTgt spid="80899">
                                            <p:txEl>
                                              <p:pRg st="0" end="0"/>
                                            </p:txEl>
                                          </p:spTgt>
                                        </p:tgtEl>
                                      </p:cBhvr>
                                      <p:to x="100000" y="95000"/>
                                    </p:animScale>
                                    <p:animScale>
                                      <p:cBhvr>
                                        <p:cTn id="23" dur="166" decel="50000">
                                          <p:stCondLst>
                                            <p:cond delay="1834"/>
                                          </p:stCondLst>
                                        </p:cTn>
                                        <p:tgtEl>
                                          <p:spTgt spid="80899">
                                            <p:txEl>
                                              <p:pRg st="0" end="0"/>
                                            </p:txEl>
                                          </p:spTgt>
                                        </p:tgtEl>
                                      </p:cBhvr>
                                      <p:to x="100000" y="100000"/>
                                    </p:animScale>
                                  </p:childTnLst>
                                </p:cTn>
                              </p:par>
                            </p:childTnLst>
                          </p:cTn>
                        </p:par>
                        <p:par>
                          <p:cTn id="24" fill="hold">
                            <p:stCondLst>
                              <p:cond delay="4850"/>
                            </p:stCondLst>
                            <p:childTnLst>
                              <p:par>
                                <p:cTn id="25" presetID="26" presetClass="entr" presetSubtype="0" fill="hold" grpId="0" nodeType="afterEffect">
                                  <p:stCondLst>
                                    <p:cond delay="0"/>
                                  </p:stCondLst>
                                  <p:childTnLst>
                                    <p:set>
                                      <p:cBhvr>
                                        <p:cTn id="26" dur="1" fill="hold">
                                          <p:stCondLst>
                                            <p:cond delay="0"/>
                                          </p:stCondLst>
                                        </p:cTn>
                                        <p:tgtEl>
                                          <p:spTgt spid="80899">
                                            <p:txEl>
                                              <p:pRg st="1" end="1"/>
                                            </p:txEl>
                                          </p:spTgt>
                                        </p:tgtEl>
                                        <p:attrNameLst>
                                          <p:attrName>style.visibility</p:attrName>
                                        </p:attrNameLst>
                                      </p:cBhvr>
                                      <p:to>
                                        <p:strVal val="visible"/>
                                      </p:to>
                                    </p:set>
                                    <p:animEffect transition="in" filter="wipe(down)">
                                      <p:cBhvr>
                                        <p:cTn id="27" dur="580">
                                          <p:stCondLst>
                                            <p:cond delay="0"/>
                                          </p:stCondLst>
                                        </p:cTn>
                                        <p:tgtEl>
                                          <p:spTgt spid="80899">
                                            <p:txEl>
                                              <p:pRg st="1" end="1"/>
                                            </p:txEl>
                                          </p:spTgt>
                                        </p:tgtEl>
                                      </p:cBhvr>
                                    </p:animEffect>
                                    <p:anim calcmode="lin" valueType="num">
                                      <p:cBhvr>
                                        <p:cTn id="28" dur="1822" tmFilter="0,0; 0.14,0.36; 0.43,0.73; 0.71,0.91; 1.0,1.0">
                                          <p:stCondLst>
                                            <p:cond delay="0"/>
                                          </p:stCondLst>
                                        </p:cTn>
                                        <p:tgtEl>
                                          <p:spTgt spid="80899">
                                            <p:txEl>
                                              <p:pRg st="1" end="1"/>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0899">
                                            <p:txEl>
                                              <p:pRg st="1" end="1"/>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0899">
                                            <p:txEl>
                                              <p:pRg st="1" end="1"/>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0899">
                                            <p:txEl>
                                              <p:pRg st="1" end="1"/>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0899">
                                            <p:txEl>
                                              <p:pRg st="1" end="1"/>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80899">
                                            <p:txEl>
                                              <p:pRg st="1" end="1"/>
                                            </p:txEl>
                                          </p:spTgt>
                                        </p:tgtEl>
                                      </p:cBhvr>
                                      <p:to x="100000" y="60000"/>
                                    </p:animScale>
                                    <p:animScale>
                                      <p:cBhvr>
                                        <p:cTn id="34" dur="166" decel="50000">
                                          <p:stCondLst>
                                            <p:cond delay="676"/>
                                          </p:stCondLst>
                                        </p:cTn>
                                        <p:tgtEl>
                                          <p:spTgt spid="80899">
                                            <p:txEl>
                                              <p:pRg st="1" end="1"/>
                                            </p:txEl>
                                          </p:spTgt>
                                        </p:tgtEl>
                                      </p:cBhvr>
                                      <p:to x="100000" y="100000"/>
                                    </p:animScale>
                                    <p:animScale>
                                      <p:cBhvr>
                                        <p:cTn id="35" dur="26">
                                          <p:stCondLst>
                                            <p:cond delay="1312"/>
                                          </p:stCondLst>
                                        </p:cTn>
                                        <p:tgtEl>
                                          <p:spTgt spid="80899">
                                            <p:txEl>
                                              <p:pRg st="1" end="1"/>
                                            </p:txEl>
                                          </p:spTgt>
                                        </p:tgtEl>
                                      </p:cBhvr>
                                      <p:to x="100000" y="80000"/>
                                    </p:animScale>
                                    <p:animScale>
                                      <p:cBhvr>
                                        <p:cTn id="36" dur="166" decel="50000">
                                          <p:stCondLst>
                                            <p:cond delay="1338"/>
                                          </p:stCondLst>
                                        </p:cTn>
                                        <p:tgtEl>
                                          <p:spTgt spid="80899">
                                            <p:txEl>
                                              <p:pRg st="1" end="1"/>
                                            </p:txEl>
                                          </p:spTgt>
                                        </p:tgtEl>
                                      </p:cBhvr>
                                      <p:to x="100000" y="100000"/>
                                    </p:animScale>
                                    <p:animScale>
                                      <p:cBhvr>
                                        <p:cTn id="37" dur="26">
                                          <p:stCondLst>
                                            <p:cond delay="1642"/>
                                          </p:stCondLst>
                                        </p:cTn>
                                        <p:tgtEl>
                                          <p:spTgt spid="80899">
                                            <p:txEl>
                                              <p:pRg st="1" end="1"/>
                                            </p:txEl>
                                          </p:spTgt>
                                        </p:tgtEl>
                                      </p:cBhvr>
                                      <p:to x="100000" y="90000"/>
                                    </p:animScale>
                                    <p:animScale>
                                      <p:cBhvr>
                                        <p:cTn id="38" dur="166" decel="50000">
                                          <p:stCondLst>
                                            <p:cond delay="1668"/>
                                          </p:stCondLst>
                                        </p:cTn>
                                        <p:tgtEl>
                                          <p:spTgt spid="80899">
                                            <p:txEl>
                                              <p:pRg st="1" end="1"/>
                                            </p:txEl>
                                          </p:spTgt>
                                        </p:tgtEl>
                                      </p:cBhvr>
                                      <p:to x="100000" y="100000"/>
                                    </p:animScale>
                                    <p:animScale>
                                      <p:cBhvr>
                                        <p:cTn id="39" dur="26">
                                          <p:stCondLst>
                                            <p:cond delay="1808"/>
                                          </p:stCondLst>
                                        </p:cTn>
                                        <p:tgtEl>
                                          <p:spTgt spid="80899">
                                            <p:txEl>
                                              <p:pRg st="1" end="1"/>
                                            </p:txEl>
                                          </p:spTgt>
                                        </p:tgtEl>
                                      </p:cBhvr>
                                      <p:to x="100000" y="95000"/>
                                    </p:animScale>
                                    <p:animScale>
                                      <p:cBhvr>
                                        <p:cTn id="40" dur="166" decel="50000">
                                          <p:stCondLst>
                                            <p:cond delay="1834"/>
                                          </p:stCondLst>
                                        </p:cTn>
                                        <p:tgtEl>
                                          <p:spTgt spid="80899">
                                            <p:txEl>
                                              <p:pRg st="1" end="1"/>
                                            </p:txEl>
                                          </p:spTgt>
                                        </p:tgtEl>
                                      </p:cBhvr>
                                      <p:to x="100000" y="100000"/>
                                    </p:animScale>
                                  </p:childTnLst>
                                </p:cTn>
                              </p:par>
                            </p:childTnLst>
                          </p:cTn>
                        </p:par>
                        <p:par>
                          <p:cTn id="41" fill="hold">
                            <p:stCondLst>
                              <p:cond delay="6850"/>
                            </p:stCondLst>
                            <p:childTnLst>
                              <p:par>
                                <p:cTn id="42" presetID="26" presetClass="entr" presetSubtype="0" fill="hold" grpId="0" nodeType="afterEffect">
                                  <p:stCondLst>
                                    <p:cond delay="0"/>
                                  </p:stCondLst>
                                  <p:childTnLst>
                                    <p:set>
                                      <p:cBhvr>
                                        <p:cTn id="43" dur="1" fill="hold">
                                          <p:stCondLst>
                                            <p:cond delay="0"/>
                                          </p:stCondLst>
                                        </p:cTn>
                                        <p:tgtEl>
                                          <p:spTgt spid="80899">
                                            <p:txEl>
                                              <p:pRg st="2" end="2"/>
                                            </p:txEl>
                                          </p:spTgt>
                                        </p:tgtEl>
                                        <p:attrNameLst>
                                          <p:attrName>style.visibility</p:attrName>
                                        </p:attrNameLst>
                                      </p:cBhvr>
                                      <p:to>
                                        <p:strVal val="visible"/>
                                      </p:to>
                                    </p:set>
                                    <p:animEffect transition="in" filter="wipe(down)">
                                      <p:cBhvr>
                                        <p:cTn id="44" dur="580">
                                          <p:stCondLst>
                                            <p:cond delay="0"/>
                                          </p:stCondLst>
                                        </p:cTn>
                                        <p:tgtEl>
                                          <p:spTgt spid="80899">
                                            <p:txEl>
                                              <p:pRg st="2" end="2"/>
                                            </p:txEl>
                                          </p:spTgt>
                                        </p:tgtEl>
                                      </p:cBhvr>
                                    </p:animEffect>
                                    <p:anim calcmode="lin" valueType="num">
                                      <p:cBhvr>
                                        <p:cTn id="45" dur="1822" tmFilter="0,0; 0.14,0.36; 0.43,0.73; 0.71,0.91; 1.0,1.0">
                                          <p:stCondLst>
                                            <p:cond delay="0"/>
                                          </p:stCondLst>
                                        </p:cTn>
                                        <p:tgtEl>
                                          <p:spTgt spid="80899">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0899">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0899">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0899">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0899">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80899">
                                            <p:txEl>
                                              <p:pRg st="2" end="2"/>
                                            </p:txEl>
                                          </p:spTgt>
                                        </p:tgtEl>
                                      </p:cBhvr>
                                      <p:to x="100000" y="60000"/>
                                    </p:animScale>
                                    <p:animScale>
                                      <p:cBhvr>
                                        <p:cTn id="51" dur="166" decel="50000">
                                          <p:stCondLst>
                                            <p:cond delay="676"/>
                                          </p:stCondLst>
                                        </p:cTn>
                                        <p:tgtEl>
                                          <p:spTgt spid="80899">
                                            <p:txEl>
                                              <p:pRg st="2" end="2"/>
                                            </p:txEl>
                                          </p:spTgt>
                                        </p:tgtEl>
                                      </p:cBhvr>
                                      <p:to x="100000" y="100000"/>
                                    </p:animScale>
                                    <p:animScale>
                                      <p:cBhvr>
                                        <p:cTn id="52" dur="26">
                                          <p:stCondLst>
                                            <p:cond delay="1312"/>
                                          </p:stCondLst>
                                        </p:cTn>
                                        <p:tgtEl>
                                          <p:spTgt spid="80899">
                                            <p:txEl>
                                              <p:pRg st="2" end="2"/>
                                            </p:txEl>
                                          </p:spTgt>
                                        </p:tgtEl>
                                      </p:cBhvr>
                                      <p:to x="100000" y="80000"/>
                                    </p:animScale>
                                    <p:animScale>
                                      <p:cBhvr>
                                        <p:cTn id="53" dur="166" decel="50000">
                                          <p:stCondLst>
                                            <p:cond delay="1338"/>
                                          </p:stCondLst>
                                        </p:cTn>
                                        <p:tgtEl>
                                          <p:spTgt spid="80899">
                                            <p:txEl>
                                              <p:pRg st="2" end="2"/>
                                            </p:txEl>
                                          </p:spTgt>
                                        </p:tgtEl>
                                      </p:cBhvr>
                                      <p:to x="100000" y="100000"/>
                                    </p:animScale>
                                    <p:animScale>
                                      <p:cBhvr>
                                        <p:cTn id="54" dur="26">
                                          <p:stCondLst>
                                            <p:cond delay="1642"/>
                                          </p:stCondLst>
                                        </p:cTn>
                                        <p:tgtEl>
                                          <p:spTgt spid="80899">
                                            <p:txEl>
                                              <p:pRg st="2" end="2"/>
                                            </p:txEl>
                                          </p:spTgt>
                                        </p:tgtEl>
                                      </p:cBhvr>
                                      <p:to x="100000" y="90000"/>
                                    </p:animScale>
                                    <p:animScale>
                                      <p:cBhvr>
                                        <p:cTn id="55" dur="166" decel="50000">
                                          <p:stCondLst>
                                            <p:cond delay="1668"/>
                                          </p:stCondLst>
                                        </p:cTn>
                                        <p:tgtEl>
                                          <p:spTgt spid="80899">
                                            <p:txEl>
                                              <p:pRg st="2" end="2"/>
                                            </p:txEl>
                                          </p:spTgt>
                                        </p:tgtEl>
                                      </p:cBhvr>
                                      <p:to x="100000" y="100000"/>
                                    </p:animScale>
                                    <p:animScale>
                                      <p:cBhvr>
                                        <p:cTn id="56" dur="26">
                                          <p:stCondLst>
                                            <p:cond delay="1808"/>
                                          </p:stCondLst>
                                        </p:cTn>
                                        <p:tgtEl>
                                          <p:spTgt spid="80899">
                                            <p:txEl>
                                              <p:pRg st="2" end="2"/>
                                            </p:txEl>
                                          </p:spTgt>
                                        </p:tgtEl>
                                      </p:cBhvr>
                                      <p:to x="100000" y="95000"/>
                                    </p:animScale>
                                    <p:animScale>
                                      <p:cBhvr>
                                        <p:cTn id="57" dur="166" decel="50000">
                                          <p:stCondLst>
                                            <p:cond delay="1834"/>
                                          </p:stCondLst>
                                        </p:cTn>
                                        <p:tgtEl>
                                          <p:spTgt spid="80899">
                                            <p:txEl>
                                              <p:pRg st="2" end="2"/>
                                            </p:txEl>
                                          </p:spTgt>
                                        </p:tgtEl>
                                      </p:cBhvr>
                                      <p:to x="100000" y="100000"/>
                                    </p:animScale>
                                  </p:childTnLst>
                                </p:cTn>
                              </p:par>
                            </p:childTnLst>
                          </p:cTn>
                        </p:par>
                        <p:par>
                          <p:cTn id="58" fill="hold">
                            <p:stCondLst>
                              <p:cond delay="8850"/>
                            </p:stCondLst>
                            <p:childTnLst>
                              <p:par>
                                <p:cTn id="59" presetID="26" presetClass="entr" presetSubtype="0" fill="hold" grpId="0" nodeType="afterEffect">
                                  <p:stCondLst>
                                    <p:cond delay="0"/>
                                  </p:stCondLst>
                                  <p:childTnLst>
                                    <p:set>
                                      <p:cBhvr>
                                        <p:cTn id="60" dur="1" fill="hold">
                                          <p:stCondLst>
                                            <p:cond delay="0"/>
                                          </p:stCondLst>
                                        </p:cTn>
                                        <p:tgtEl>
                                          <p:spTgt spid="80899">
                                            <p:txEl>
                                              <p:pRg st="3" end="3"/>
                                            </p:txEl>
                                          </p:spTgt>
                                        </p:tgtEl>
                                        <p:attrNameLst>
                                          <p:attrName>style.visibility</p:attrName>
                                        </p:attrNameLst>
                                      </p:cBhvr>
                                      <p:to>
                                        <p:strVal val="visible"/>
                                      </p:to>
                                    </p:set>
                                    <p:animEffect transition="in" filter="wipe(down)">
                                      <p:cBhvr>
                                        <p:cTn id="61" dur="580">
                                          <p:stCondLst>
                                            <p:cond delay="0"/>
                                          </p:stCondLst>
                                        </p:cTn>
                                        <p:tgtEl>
                                          <p:spTgt spid="80899">
                                            <p:txEl>
                                              <p:pRg st="3" end="3"/>
                                            </p:txEl>
                                          </p:spTgt>
                                        </p:tgtEl>
                                      </p:cBhvr>
                                    </p:animEffect>
                                    <p:anim calcmode="lin" valueType="num">
                                      <p:cBhvr>
                                        <p:cTn id="62" dur="1822" tmFilter="0,0; 0.14,0.36; 0.43,0.73; 0.71,0.91; 1.0,1.0">
                                          <p:stCondLst>
                                            <p:cond delay="0"/>
                                          </p:stCondLst>
                                        </p:cTn>
                                        <p:tgtEl>
                                          <p:spTgt spid="80899">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0899">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0899">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0899">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0899">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80899">
                                            <p:txEl>
                                              <p:pRg st="3" end="3"/>
                                            </p:txEl>
                                          </p:spTgt>
                                        </p:tgtEl>
                                      </p:cBhvr>
                                      <p:to x="100000" y="60000"/>
                                    </p:animScale>
                                    <p:animScale>
                                      <p:cBhvr>
                                        <p:cTn id="68" dur="166" decel="50000">
                                          <p:stCondLst>
                                            <p:cond delay="676"/>
                                          </p:stCondLst>
                                        </p:cTn>
                                        <p:tgtEl>
                                          <p:spTgt spid="80899">
                                            <p:txEl>
                                              <p:pRg st="3" end="3"/>
                                            </p:txEl>
                                          </p:spTgt>
                                        </p:tgtEl>
                                      </p:cBhvr>
                                      <p:to x="100000" y="100000"/>
                                    </p:animScale>
                                    <p:animScale>
                                      <p:cBhvr>
                                        <p:cTn id="69" dur="26">
                                          <p:stCondLst>
                                            <p:cond delay="1312"/>
                                          </p:stCondLst>
                                        </p:cTn>
                                        <p:tgtEl>
                                          <p:spTgt spid="80899">
                                            <p:txEl>
                                              <p:pRg st="3" end="3"/>
                                            </p:txEl>
                                          </p:spTgt>
                                        </p:tgtEl>
                                      </p:cBhvr>
                                      <p:to x="100000" y="80000"/>
                                    </p:animScale>
                                    <p:animScale>
                                      <p:cBhvr>
                                        <p:cTn id="70" dur="166" decel="50000">
                                          <p:stCondLst>
                                            <p:cond delay="1338"/>
                                          </p:stCondLst>
                                        </p:cTn>
                                        <p:tgtEl>
                                          <p:spTgt spid="80899">
                                            <p:txEl>
                                              <p:pRg st="3" end="3"/>
                                            </p:txEl>
                                          </p:spTgt>
                                        </p:tgtEl>
                                      </p:cBhvr>
                                      <p:to x="100000" y="100000"/>
                                    </p:animScale>
                                    <p:animScale>
                                      <p:cBhvr>
                                        <p:cTn id="71" dur="26">
                                          <p:stCondLst>
                                            <p:cond delay="1642"/>
                                          </p:stCondLst>
                                        </p:cTn>
                                        <p:tgtEl>
                                          <p:spTgt spid="80899">
                                            <p:txEl>
                                              <p:pRg st="3" end="3"/>
                                            </p:txEl>
                                          </p:spTgt>
                                        </p:tgtEl>
                                      </p:cBhvr>
                                      <p:to x="100000" y="90000"/>
                                    </p:animScale>
                                    <p:animScale>
                                      <p:cBhvr>
                                        <p:cTn id="72" dur="166" decel="50000">
                                          <p:stCondLst>
                                            <p:cond delay="1668"/>
                                          </p:stCondLst>
                                        </p:cTn>
                                        <p:tgtEl>
                                          <p:spTgt spid="80899">
                                            <p:txEl>
                                              <p:pRg st="3" end="3"/>
                                            </p:txEl>
                                          </p:spTgt>
                                        </p:tgtEl>
                                      </p:cBhvr>
                                      <p:to x="100000" y="100000"/>
                                    </p:animScale>
                                    <p:animScale>
                                      <p:cBhvr>
                                        <p:cTn id="73" dur="26">
                                          <p:stCondLst>
                                            <p:cond delay="1808"/>
                                          </p:stCondLst>
                                        </p:cTn>
                                        <p:tgtEl>
                                          <p:spTgt spid="80899">
                                            <p:txEl>
                                              <p:pRg st="3" end="3"/>
                                            </p:txEl>
                                          </p:spTgt>
                                        </p:tgtEl>
                                      </p:cBhvr>
                                      <p:to x="100000" y="95000"/>
                                    </p:animScale>
                                    <p:animScale>
                                      <p:cBhvr>
                                        <p:cTn id="74" dur="166" decel="50000">
                                          <p:stCondLst>
                                            <p:cond delay="1834"/>
                                          </p:stCondLst>
                                        </p:cTn>
                                        <p:tgtEl>
                                          <p:spTgt spid="80899">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0899">
                                            <p:txEl>
                                              <p:pRg st="4" end="4"/>
                                            </p:txEl>
                                          </p:spTgt>
                                        </p:tgtEl>
                                        <p:attrNameLst>
                                          <p:attrName>style.visibility</p:attrName>
                                        </p:attrNameLst>
                                      </p:cBhvr>
                                      <p:to>
                                        <p:strVal val="visible"/>
                                      </p:to>
                                    </p:set>
                                    <p:animEffect transition="in" filter="wipe(down)">
                                      <p:cBhvr>
                                        <p:cTn id="79" dur="580">
                                          <p:stCondLst>
                                            <p:cond delay="0"/>
                                          </p:stCondLst>
                                        </p:cTn>
                                        <p:tgtEl>
                                          <p:spTgt spid="80899">
                                            <p:txEl>
                                              <p:pRg st="4" end="4"/>
                                            </p:txEl>
                                          </p:spTgt>
                                        </p:tgtEl>
                                      </p:cBhvr>
                                    </p:animEffect>
                                    <p:anim calcmode="lin" valueType="num">
                                      <p:cBhvr>
                                        <p:cTn id="80" dur="1822" tmFilter="0,0; 0.14,0.36; 0.43,0.73; 0.71,0.91; 1.0,1.0">
                                          <p:stCondLst>
                                            <p:cond delay="0"/>
                                          </p:stCondLst>
                                        </p:cTn>
                                        <p:tgtEl>
                                          <p:spTgt spid="80899">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0899">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0899">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0899">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0899">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80899">
                                            <p:txEl>
                                              <p:pRg st="4" end="4"/>
                                            </p:txEl>
                                          </p:spTgt>
                                        </p:tgtEl>
                                      </p:cBhvr>
                                      <p:to x="100000" y="60000"/>
                                    </p:animScale>
                                    <p:animScale>
                                      <p:cBhvr>
                                        <p:cTn id="86" dur="166" decel="50000">
                                          <p:stCondLst>
                                            <p:cond delay="676"/>
                                          </p:stCondLst>
                                        </p:cTn>
                                        <p:tgtEl>
                                          <p:spTgt spid="80899">
                                            <p:txEl>
                                              <p:pRg st="4" end="4"/>
                                            </p:txEl>
                                          </p:spTgt>
                                        </p:tgtEl>
                                      </p:cBhvr>
                                      <p:to x="100000" y="100000"/>
                                    </p:animScale>
                                    <p:animScale>
                                      <p:cBhvr>
                                        <p:cTn id="87" dur="26">
                                          <p:stCondLst>
                                            <p:cond delay="1312"/>
                                          </p:stCondLst>
                                        </p:cTn>
                                        <p:tgtEl>
                                          <p:spTgt spid="80899">
                                            <p:txEl>
                                              <p:pRg st="4" end="4"/>
                                            </p:txEl>
                                          </p:spTgt>
                                        </p:tgtEl>
                                      </p:cBhvr>
                                      <p:to x="100000" y="80000"/>
                                    </p:animScale>
                                    <p:animScale>
                                      <p:cBhvr>
                                        <p:cTn id="88" dur="166" decel="50000">
                                          <p:stCondLst>
                                            <p:cond delay="1338"/>
                                          </p:stCondLst>
                                        </p:cTn>
                                        <p:tgtEl>
                                          <p:spTgt spid="80899">
                                            <p:txEl>
                                              <p:pRg st="4" end="4"/>
                                            </p:txEl>
                                          </p:spTgt>
                                        </p:tgtEl>
                                      </p:cBhvr>
                                      <p:to x="100000" y="100000"/>
                                    </p:animScale>
                                    <p:animScale>
                                      <p:cBhvr>
                                        <p:cTn id="89" dur="26">
                                          <p:stCondLst>
                                            <p:cond delay="1642"/>
                                          </p:stCondLst>
                                        </p:cTn>
                                        <p:tgtEl>
                                          <p:spTgt spid="80899">
                                            <p:txEl>
                                              <p:pRg st="4" end="4"/>
                                            </p:txEl>
                                          </p:spTgt>
                                        </p:tgtEl>
                                      </p:cBhvr>
                                      <p:to x="100000" y="90000"/>
                                    </p:animScale>
                                    <p:animScale>
                                      <p:cBhvr>
                                        <p:cTn id="90" dur="166" decel="50000">
                                          <p:stCondLst>
                                            <p:cond delay="1668"/>
                                          </p:stCondLst>
                                        </p:cTn>
                                        <p:tgtEl>
                                          <p:spTgt spid="80899">
                                            <p:txEl>
                                              <p:pRg st="4" end="4"/>
                                            </p:txEl>
                                          </p:spTgt>
                                        </p:tgtEl>
                                      </p:cBhvr>
                                      <p:to x="100000" y="100000"/>
                                    </p:animScale>
                                    <p:animScale>
                                      <p:cBhvr>
                                        <p:cTn id="91" dur="26">
                                          <p:stCondLst>
                                            <p:cond delay="1808"/>
                                          </p:stCondLst>
                                        </p:cTn>
                                        <p:tgtEl>
                                          <p:spTgt spid="80899">
                                            <p:txEl>
                                              <p:pRg st="4" end="4"/>
                                            </p:txEl>
                                          </p:spTgt>
                                        </p:tgtEl>
                                      </p:cBhvr>
                                      <p:to x="100000" y="95000"/>
                                    </p:animScale>
                                    <p:animScale>
                                      <p:cBhvr>
                                        <p:cTn id="92" dur="166" decel="50000">
                                          <p:stCondLst>
                                            <p:cond delay="1834"/>
                                          </p:stCondLst>
                                        </p:cTn>
                                        <p:tgtEl>
                                          <p:spTgt spid="80899">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80899">
                                            <p:txEl>
                                              <p:pRg st="5" end="5"/>
                                            </p:txEl>
                                          </p:spTgt>
                                        </p:tgtEl>
                                        <p:attrNameLst>
                                          <p:attrName>style.visibility</p:attrName>
                                        </p:attrNameLst>
                                      </p:cBhvr>
                                      <p:to>
                                        <p:strVal val="visible"/>
                                      </p:to>
                                    </p:set>
                                    <p:animEffect transition="in" filter="wipe(down)">
                                      <p:cBhvr>
                                        <p:cTn id="97" dur="580">
                                          <p:stCondLst>
                                            <p:cond delay="0"/>
                                          </p:stCondLst>
                                        </p:cTn>
                                        <p:tgtEl>
                                          <p:spTgt spid="80899">
                                            <p:txEl>
                                              <p:pRg st="5" end="5"/>
                                            </p:txEl>
                                          </p:spTgt>
                                        </p:tgtEl>
                                      </p:cBhvr>
                                    </p:animEffect>
                                    <p:anim calcmode="lin" valueType="num">
                                      <p:cBhvr>
                                        <p:cTn id="98" dur="1822" tmFilter="0,0; 0.14,0.36; 0.43,0.73; 0.71,0.91; 1.0,1.0">
                                          <p:stCondLst>
                                            <p:cond delay="0"/>
                                          </p:stCondLst>
                                        </p:cTn>
                                        <p:tgtEl>
                                          <p:spTgt spid="80899">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80899">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80899">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80899">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80899">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80899">
                                            <p:txEl>
                                              <p:pRg st="5" end="5"/>
                                            </p:txEl>
                                          </p:spTgt>
                                        </p:tgtEl>
                                      </p:cBhvr>
                                      <p:to x="100000" y="60000"/>
                                    </p:animScale>
                                    <p:animScale>
                                      <p:cBhvr>
                                        <p:cTn id="104" dur="166" decel="50000">
                                          <p:stCondLst>
                                            <p:cond delay="676"/>
                                          </p:stCondLst>
                                        </p:cTn>
                                        <p:tgtEl>
                                          <p:spTgt spid="80899">
                                            <p:txEl>
                                              <p:pRg st="5" end="5"/>
                                            </p:txEl>
                                          </p:spTgt>
                                        </p:tgtEl>
                                      </p:cBhvr>
                                      <p:to x="100000" y="100000"/>
                                    </p:animScale>
                                    <p:animScale>
                                      <p:cBhvr>
                                        <p:cTn id="105" dur="26">
                                          <p:stCondLst>
                                            <p:cond delay="1312"/>
                                          </p:stCondLst>
                                        </p:cTn>
                                        <p:tgtEl>
                                          <p:spTgt spid="80899">
                                            <p:txEl>
                                              <p:pRg st="5" end="5"/>
                                            </p:txEl>
                                          </p:spTgt>
                                        </p:tgtEl>
                                      </p:cBhvr>
                                      <p:to x="100000" y="80000"/>
                                    </p:animScale>
                                    <p:animScale>
                                      <p:cBhvr>
                                        <p:cTn id="106" dur="166" decel="50000">
                                          <p:stCondLst>
                                            <p:cond delay="1338"/>
                                          </p:stCondLst>
                                        </p:cTn>
                                        <p:tgtEl>
                                          <p:spTgt spid="80899">
                                            <p:txEl>
                                              <p:pRg st="5" end="5"/>
                                            </p:txEl>
                                          </p:spTgt>
                                        </p:tgtEl>
                                      </p:cBhvr>
                                      <p:to x="100000" y="100000"/>
                                    </p:animScale>
                                    <p:animScale>
                                      <p:cBhvr>
                                        <p:cTn id="107" dur="26">
                                          <p:stCondLst>
                                            <p:cond delay="1642"/>
                                          </p:stCondLst>
                                        </p:cTn>
                                        <p:tgtEl>
                                          <p:spTgt spid="80899">
                                            <p:txEl>
                                              <p:pRg st="5" end="5"/>
                                            </p:txEl>
                                          </p:spTgt>
                                        </p:tgtEl>
                                      </p:cBhvr>
                                      <p:to x="100000" y="90000"/>
                                    </p:animScale>
                                    <p:animScale>
                                      <p:cBhvr>
                                        <p:cTn id="108" dur="166" decel="50000">
                                          <p:stCondLst>
                                            <p:cond delay="1668"/>
                                          </p:stCondLst>
                                        </p:cTn>
                                        <p:tgtEl>
                                          <p:spTgt spid="80899">
                                            <p:txEl>
                                              <p:pRg st="5" end="5"/>
                                            </p:txEl>
                                          </p:spTgt>
                                        </p:tgtEl>
                                      </p:cBhvr>
                                      <p:to x="100000" y="100000"/>
                                    </p:animScale>
                                    <p:animScale>
                                      <p:cBhvr>
                                        <p:cTn id="109" dur="26">
                                          <p:stCondLst>
                                            <p:cond delay="1808"/>
                                          </p:stCondLst>
                                        </p:cTn>
                                        <p:tgtEl>
                                          <p:spTgt spid="80899">
                                            <p:txEl>
                                              <p:pRg st="5" end="5"/>
                                            </p:txEl>
                                          </p:spTgt>
                                        </p:tgtEl>
                                      </p:cBhvr>
                                      <p:to x="100000" y="95000"/>
                                    </p:animScale>
                                    <p:animScale>
                                      <p:cBhvr>
                                        <p:cTn id="110" dur="166" decel="50000">
                                          <p:stCondLst>
                                            <p:cond delay="1834"/>
                                          </p:stCondLst>
                                        </p:cTn>
                                        <p:tgtEl>
                                          <p:spTgt spid="80899">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704850"/>
            <a:ext cx="8229600" cy="514350"/>
          </a:xfrm>
        </p:spPr>
        <p:txBody>
          <a:bodyPr/>
          <a:lstStyle/>
          <a:p>
            <a:r>
              <a:rPr lang="en-US" smtClean="0"/>
              <a:t>History…</a:t>
            </a:r>
          </a:p>
        </p:txBody>
      </p:sp>
      <p:sp>
        <p:nvSpPr>
          <p:cNvPr id="89091" name="Content Placeholder 2"/>
          <p:cNvSpPr>
            <a:spLocks noGrp="1"/>
          </p:cNvSpPr>
          <p:nvPr>
            <p:ph idx="1"/>
          </p:nvPr>
        </p:nvSpPr>
        <p:spPr>
          <a:xfrm>
            <a:off x="0" y="2362200"/>
            <a:ext cx="9144000" cy="5181600"/>
          </a:xfrm>
        </p:spPr>
        <p:txBody>
          <a:bodyPr/>
          <a:lstStyle/>
          <a:p>
            <a:pPr algn="just"/>
            <a:r>
              <a:rPr lang="en-US" dirty="0" smtClean="0">
                <a:solidFill>
                  <a:srgbClr val="000099"/>
                </a:solidFill>
              </a:rPr>
              <a:t>The concept of atomic precision was first suggested by Physics Nobel Laureate </a:t>
            </a:r>
            <a:r>
              <a:rPr lang="en-US" sz="2400" b="1" dirty="0" smtClean="0">
                <a:solidFill>
                  <a:srgbClr val="000099"/>
                </a:solidFill>
              </a:rPr>
              <a:t>Richard P. Feynman </a:t>
            </a:r>
            <a:r>
              <a:rPr lang="en-US" dirty="0" smtClean="0">
                <a:solidFill>
                  <a:srgbClr val="000099"/>
                </a:solidFill>
              </a:rPr>
              <a:t>(1959) in his speech entitled, “</a:t>
            </a:r>
            <a:r>
              <a:rPr lang="en-US" sz="2400" b="1" dirty="0" smtClean="0">
                <a:solidFill>
                  <a:srgbClr val="000099"/>
                </a:solidFill>
              </a:rPr>
              <a:t>There’s Plenty of Room at the Bottom</a:t>
            </a:r>
            <a:r>
              <a:rPr lang="en-US" dirty="0" smtClean="0">
                <a:solidFill>
                  <a:srgbClr val="000099"/>
                </a:solidFill>
              </a:rPr>
              <a:t>” on the occasion of the annual meeting of the American Physical Society</a:t>
            </a:r>
            <a:endParaRPr lang="en-US" dirty="0" smtClean="0"/>
          </a:p>
          <a:p>
            <a:endParaRPr lang="en-US" dirty="0" smtClean="0"/>
          </a:p>
        </p:txBody>
      </p:sp>
      <p:sp>
        <p:nvSpPr>
          <p:cNvPr id="4" name="Date Placeholder 3"/>
          <p:cNvSpPr>
            <a:spLocks noGrp="1"/>
          </p:cNvSpPr>
          <p:nvPr>
            <p:ph type="dt" sz="quarter" idx="10"/>
          </p:nvPr>
        </p:nvSpPr>
        <p:spPr/>
        <p:txBody>
          <a:bodyPr/>
          <a:lstStyle/>
          <a:p>
            <a:pPr>
              <a:defRPr/>
            </a:pPr>
            <a:fld id="{6F143572-3154-444E-B99C-CD3B0F25AFD8}"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35428A-736B-42FC-A553-822BC4A5B18C}" type="slidenum">
              <a:rPr lang="en-US" smtClean="0"/>
              <a:pPr>
                <a:defRPr/>
              </a:pPr>
              <a:t>10</a:t>
            </a:fld>
            <a:endParaRPr lang="en-US"/>
          </a:p>
        </p:txBody>
      </p:sp>
    </p:spTree>
  </p:cSld>
  <p:clrMapOvr>
    <a:masterClrMapping/>
  </p:clrMapOvr>
  <p:transition spd="slow">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7"/>
            <a:ext cx="8229600" cy="1143000"/>
          </a:xfrm>
        </p:spPr>
        <p:txBody>
          <a:bodyPr/>
          <a:lstStyle/>
          <a:p>
            <a:r>
              <a:rPr lang="en-US" sz="4800" b="1" dirty="0">
                <a:solidFill>
                  <a:srgbClr val="FF0000"/>
                </a:solidFill>
              </a:rPr>
              <a:t>Feynman’s Speculations…</a:t>
            </a:r>
            <a:endParaRPr lang="en-US" sz="4800" dirty="0"/>
          </a:p>
        </p:txBody>
      </p:sp>
      <p:sp>
        <p:nvSpPr>
          <p:cNvPr id="3" name="Content Placeholder 2"/>
          <p:cNvSpPr>
            <a:spLocks noGrp="1"/>
          </p:cNvSpPr>
          <p:nvPr>
            <p:ph idx="1"/>
          </p:nvPr>
        </p:nvSpPr>
        <p:spPr/>
        <p:txBody>
          <a:bodyPr/>
          <a:lstStyle/>
          <a:p>
            <a:pPr algn="just"/>
            <a:r>
              <a:rPr lang="en-US" i="1" dirty="0" smtClean="0">
                <a:solidFill>
                  <a:srgbClr val="000099"/>
                </a:solidFill>
              </a:rPr>
              <a:t>“</a:t>
            </a:r>
            <a:r>
              <a:rPr lang="en-US" i="1" dirty="0">
                <a:solidFill>
                  <a:srgbClr val="000099"/>
                </a:solidFill>
              </a:rPr>
              <a:t>A biological system can be exceedingly small. Many of the cells are very tiny, but they are very active; they manufacture various substances; they walk around; they wiggle; and they do all kinds of marvelous things – all on a very small scale. Also, they store information. Consider the possibility that we too can make a thing very small which does what we want – that we can manufacture an object that maneuvers at that level.” </a:t>
            </a:r>
            <a:endParaRPr lang="en-US" dirty="0">
              <a:solidFill>
                <a:srgbClr val="000099"/>
              </a:solidFill>
            </a:endParaRPr>
          </a:p>
          <a:p>
            <a:pPr algn="r">
              <a:buNone/>
            </a:pPr>
            <a:r>
              <a:rPr lang="en-US" b="1" dirty="0"/>
              <a:t>Richard P. Feynman, 1959</a:t>
            </a:r>
          </a:p>
          <a:p>
            <a:endParaRPr lang="en-US" dirty="0"/>
          </a:p>
        </p:txBody>
      </p:sp>
      <p:sp>
        <p:nvSpPr>
          <p:cNvPr id="4" name="Date Placeholder 3"/>
          <p:cNvSpPr>
            <a:spLocks noGrp="1"/>
          </p:cNvSpPr>
          <p:nvPr>
            <p:ph type="dt" sz="half" idx="10"/>
          </p:nvPr>
        </p:nvSpPr>
        <p:spPr/>
        <p:txBody>
          <a:bodyPr/>
          <a:lstStyle/>
          <a:p>
            <a:pPr>
              <a:defRPr/>
            </a:pPr>
            <a:fld id="{B5927422-D8A4-4E91-96C3-A4BFFDB05233}"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11</a:t>
            </a:fld>
            <a:endParaRPr lang="en-US"/>
          </a:p>
        </p:txBody>
      </p:sp>
    </p:spTree>
    <p:extLst>
      <p:ext uri="{BB962C8B-B14F-4D97-AF65-F5344CB8AC3E}">
        <p14:creationId xmlns:p14="http://schemas.microsoft.com/office/powerpoint/2010/main" val="4053022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81000" y="0"/>
            <a:ext cx="8229600" cy="685800"/>
          </a:xfrm>
        </p:spPr>
        <p:txBody>
          <a:bodyPr/>
          <a:lstStyle/>
          <a:p>
            <a:r>
              <a:rPr lang="en-US" sz="4400" b="1" dirty="0" smtClean="0">
                <a:solidFill>
                  <a:srgbClr val="FF0000"/>
                </a:solidFill>
              </a:rPr>
              <a:t>Feynman’s Speculations…</a:t>
            </a:r>
            <a:endParaRPr lang="en-US" sz="4400" b="1" dirty="0" smtClean="0"/>
          </a:p>
        </p:txBody>
      </p:sp>
      <p:sp>
        <p:nvSpPr>
          <p:cNvPr id="90115" name="Text Placeholder 3"/>
          <p:cNvSpPr>
            <a:spLocks noGrp="1"/>
          </p:cNvSpPr>
          <p:nvPr>
            <p:ph type="body" sz="half" idx="3"/>
          </p:nvPr>
        </p:nvSpPr>
        <p:spPr>
          <a:xfrm>
            <a:off x="4645025" y="1860550"/>
            <a:ext cx="4041775" cy="654050"/>
          </a:xfrm>
        </p:spPr>
        <p:txBody>
          <a:bodyPr/>
          <a:lstStyle/>
          <a:p>
            <a:endParaRPr lang="en-US" smtClean="0"/>
          </a:p>
        </p:txBody>
      </p:sp>
      <p:sp>
        <p:nvSpPr>
          <p:cNvPr id="90116" name="Content Placeholder 4"/>
          <p:cNvSpPr>
            <a:spLocks noGrp="1"/>
          </p:cNvSpPr>
          <p:nvPr>
            <p:ph sz="quarter" idx="2"/>
          </p:nvPr>
        </p:nvSpPr>
        <p:spPr>
          <a:xfrm>
            <a:off x="457200" y="1143000"/>
            <a:ext cx="4040188" cy="5218113"/>
          </a:xfrm>
        </p:spPr>
        <p:txBody>
          <a:bodyPr/>
          <a:lstStyle/>
          <a:p>
            <a:r>
              <a:rPr lang="en-US" sz="2600" dirty="0" smtClean="0">
                <a:solidFill>
                  <a:srgbClr val="000099"/>
                </a:solidFill>
              </a:rPr>
              <a:t>There is enough room on the head of a pin to put all of the Encyclopedia </a:t>
            </a:r>
            <a:r>
              <a:rPr lang="en-US" sz="2600" dirty="0" err="1" smtClean="0">
                <a:solidFill>
                  <a:srgbClr val="000099"/>
                </a:solidFill>
              </a:rPr>
              <a:t>Britanica</a:t>
            </a:r>
            <a:r>
              <a:rPr lang="en-US" sz="2600" dirty="0" smtClean="0">
                <a:solidFill>
                  <a:srgbClr val="000099"/>
                </a:solidFill>
              </a:rPr>
              <a:t> </a:t>
            </a:r>
          </a:p>
          <a:p>
            <a:r>
              <a:rPr lang="en-US" sz="2600" dirty="0" smtClean="0">
                <a:solidFill>
                  <a:srgbClr val="000099"/>
                </a:solidFill>
              </a:rPr>
              <a:t>A library with all the world’s books would fit in a pamphlet in our hand</a:t>
            </a:r>
          </a:p>
          <a:p>
            <a:r>
              <a:rPr lang="en-US" sz="2600" dirty="0" smtClean="0">
                <a:solidFill>
                  <a:srgbClr val="000099"/>
                </a:solidFill>
              </a:rPr>
              <a:t>But, his speculations did not understand by scientists at the time</a:t>
            </a:r>
          </a:p>
          <a:p>
            <a:r>
              <a:rPr lang="en-US" sz="2600" dirty="0" smtClean="0">
                <a:solidFill>
                  <a:srgbClr val="000099"/>
                </a:solidFill>
              </a:rPr>
              <a:t>His fictions have become reality today</a:t>
            </a:r>
          </a:p>
          <a:p>
            <a:endParaRPr lang="en-US" dirty="0" smtClean="0"/>
          </a:p>
        </p:txBody>
      </p:sp>
      <p:sp>
        <p:nvSpPr>
          <p:cNvPr id="7" name="Date Placeholder 6"/>
          <p:cNvSpPr>
            <a:spLocks noGrp="1"/>
          </p:cNvSpPr>
          <p:nvPr>
            <p:ph type="dt" sz="quarter" idx="10"/>
          </p:nvPr>
        </p:nvSpPr>
        <p:spPr/>
        <p:txBody>
          <a:bodyPr/>
          <a:lstStyle/>
          <a:p>
            <a:pPr>
              <a:defRPr/>
            </a:pPr>
            <a:fld id="{DDFEB8EB-EC20-4815-B514-5930D90378D9}" type="datetime3">
              <a:rPr lang="en-US" smtClean="0"/>
              <a:t>16 January 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063432C-D9DF-4FAE-BC2B-06075A29EB7A}" type="slidenum">
              <a:rPr lang="en-US" smtClean="0"/>
              <a:pPr>
                <a:defRPr/>
              </a:pPr>
              <a:t>12</a:t>
            </a:fld>
            <a:endParaRPr lang="en-US"/>
          </a:p>
        </p:txBody>
      </p:sp>
      <p:pic>
        <p:nvPicPr>
          <p:cNvPr id="90120" name="Picture 2"/>
          <p:cNvPicPr>
            <a:picLocks noGrp="1" noChangeAspect="1" noChangeArrowheads="1"/>
          </p:cNvPicPr>
          <p:nvPr>
            <p:ph sz="quarter" idx="4"/>
          </p:nvPr>
        </p:nvPicPr>
        <p:blipFill>
          <a:blip r:embed="rId2"/>
          <a:srcRect/>
          <a:stretch>
            <a:fillRect/>
          </a:stretch>
        </p:blipFill>
        <p:spPr>
          <a:xfrm>
            <a:off x="4724400" y="1143000"/>
            <a:ext cx="3886200" cy="5348288"/>
          </a:xfrm>
          <a:noFill/>
        </p:spPr>
      </p:pic>
    </p:spTree>
  </p:cSld>
  <p:clrMapOvr>
    <a:masterClrMapping/>
  </p:clrMapOvr>
  <p:transition spd="slow">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228600"/>
            <a:ext cx="8229600" cy="1143000"/>
          </a:xfrm>
        </p:spPr>
        <p:txBody>
          <a:bodyPr/>
          <a:lstStyle/>
          <a:p>
            <a:pPr algn="r"/>
            <a:r>
              <a:rPr lang="en-US" smtClean="0"/>
              <a:t>History…</a:t>
            </a:r>
          </a:p>
        </p:txBody>
      </p:sp>
      <p:sp>
        <p:nvSpPr>
          <p:cNvPr id="91139" name="Content Placeholder 2"/>
          <p:cNvSpPr>
            <a:spLocks noGrp="1"/>
          </p:cNvSpPr>
          <p:nvPr>
            <p:ph idx="1"/>
          </p:nvPr>
        </p:nvSpPr>
        <p:spPr>
          <a:xfrm>
            <a:off x="0" y="1447800"/>
            <a:ext cx="9144000" cy="4876800"/>
          </a:xfrm>
        </p:spPr>
        <p:txBody>
          <a:bodyPr/>
          <a:lstStyle/>
          <a:p>
            <a:r>
              <a:rPr lang="en-US" sz="2400" dirty="0" smtClean="0"/>
              <a:t>In1974, </a:t>
            </a:r>
            <a:r>
              <a:rPr lang="en-US" sz="2400" b="1" dirty="0" err="1" smtClean="0">
                <a:solidFill>
                  <a:srgbClr val="000099"/>
                </a:solidFill>
              </a:rPr>
              <a:t>Nario</a:t>
            </a:r>
            <a:r>
              <a:rPr lang="en-US" sz="2400" b="1" dirty="0" smtClean="0">
                <a:solidFill>
                  <a:srgbClr val="000099"/>
                </a:solidFill>
              </a:rPr>
              <a:t> Taniguchi </a:t>
            </a:r>
            <a:r>
              <a:rPr lang="en-US" sz="2400" dirty="0" smtClean="0"/>
              <a:t>used the term “N</a:t>
            </a:r>
            <a:r>
              <a:rPr lang="en-US" sz="2400" b="1" dirty="0" smtClean="0">
                <a:solidFill>
                  <a:srgbClr val="000099"/>
                </a:solidFill>
              </a:rPr>
              <a:t>anotechnology</a:t>
            </a:r>
            <a:r>
              <a:rPr lang="en-US" sz="2400" dirty="0" smtClean="0"/>
              <a:t>” to describe materials with scales less than a micrometer</a:t>
            </a:r>
          </a:p>
          <a:p>
            <a:r>
              <a:rPr lang="en-US" sz="2400" b="1" dirty="0" smtClean="0">
                <a:solidFill>
                  <a:srgbClr val="000099"/>
                </a:solidFill>
              </a:rPr>
              <a:t>Eric Drexler </a:t>
            </a:r>
            <a:r>
              <a:rPr lang="en-US" sz="2400" dirty="0" smtClean="0"/>
              <a:t>has given widespread propaganda in popularizing nanotechnology.</a:t>
            </a:r>
          </a:p>
          <a:p>
            <a:r>
              <a:rPr lang="en-US" sz="2400" dirty="0" smtClean="0"/>
              <a:t>“</a:t>
            </a:r>
            <a:r>
              <a:rPr lang="en-US" sz="2400" b="1" dirty="0" smtClean="0">
                <a:solidFill>
                  <a:srgbClr val="000099"/>
                </a:solidFill>
              </a:rPr>
              <a:t>Engines of Creation</a:t>
            </a:r>
            <a:r>
              <a:rPr lang="en-US" sz="2400" dirty="0" smtClean="0"/>
              <a:t>” (Drexler ,1986), introduced a world of tiny machines or assemblers that can construct new structures with atomic level precision.</a:t>
            </a:r>
          </a:p>
          <a:p>
            <a:r>
              <a:rPr lang="en-US" sz="2400" b="1" dirty="0" smtClean="0">
                <a:solidFill>
                  <a:srgbClr val="000099"/>
                </a:solidFill>
              </a:rPr>
              <a:t>Richard E. Smalley </a:t>
            </a:r>
            <a:r>
              <a:rPr lang="en-US" sz="2400" dirty="0" smtClean="0"/>
              <a:t>(1985) and his co-workers discovered </a:t>
            </a:r>
            <a:r>
              <a:rPr lang="en-US" sz="2400" dirty="0" err="1" smtClean="0"/>
              <a:t>buckminsterfullerence</a:t>
            </a:r>
            <a:r>
              <a:rPr lang="en-US" sz="2400" dirty="0" smtClean="0"/>
              <a:t> /fullerene (</a:t>
            </a:r>
            <a:r>
              <a:rPr lang="en-US" sz="2400" dirty="0" err="1" smtClean="0"/>
              <a:t>buckyballs</a:t>
            </a:r>
            <a:r>
              <a:rPr lang="en-US" sz="2400" dirty="0" smtClean="0"/>
              <a:t>), soccer ball shaped molecules made up of carbon. </a:t>
            </a:r>
          </a:p>
          <a:p>
            <a:r>
              <a:rPr lang="en-US" sz="2400" b="1" dirty="0" err="1" smtClean="0">
                <a:solidFill>
                  <a:srgbClr val="000099"/>
                </a:solidFill>
              </a:rPr>
              <a:t>Sumio</a:t>
            </a:r>
            <a:r>
              <a:rPr lang="en-US" sz="2400" b="1" dirty="0" smtClean="0">
                <a:solidFill>
                  <a:srgbClr val="000099"/>
                </a:solidFill>
              </a:rPr>
              <a:t> </a:t>
            </a:r>
            <a:r>
              <a:rPr lang="en-US" sz="2400" b="1" dirty="0" err="1" smtClean="0">
                <a:solidFill>
                  <a:srgbClr val="000099"/>
                </a:solidFill>
              </a:rPr>
              <a:t>Iijima</a:t>
            </a:r>
            <a:r>
              <a:rPr lang="en-US" sz="2400" b="1" dirty="0" smtClean="0">
                <a:solidFill>
                  <a:srgbClr val="000099"/>
                </a:solidFill>
              </a:rPr>
              <a:t> </a:t>
            </a:r>
            <a:r>
              <a:rPr lang="en-US" sz="2400" dirty="0" smtClean="0"/>
              <a:t>(1991), discovered carbon nanotubes</a:t>
            </a:r>
          </a:p>
          <a:p>
            <a:endParaRPr lang="en-US" dirty="0" smtClean="0"/>
          </a:p>
        </p:txBody>
      </p:sp>
      <p:sp>
        <p:nvSpPr>
          <p:cNvPr id="4" name="Date Placeholder 3"/>
          <p:cNvSpPr>
            <a:spLocks noGrp="1"/>
          </p:cNvSpPr>
          <p:nvPr>
            <p:ph type="dt" sz="quarter" idx="10"/>
          </p:nvPr>
        </p:nvSpPr>
        <p:spPr/>
        <p:txBody>
          <a:bodyPr/>
          <a:lstStyle/>
          <a:p>
            <a:pPr>
              <a:defRPr/>
            </a:pPr>
            <a:fld id="{D2646DF3-713E-448C-B61F-2BE5E31DA2DA}"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8B8CE5-0279-4FD1-9689-17C10A56FB4A}"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7197073-10B4-408F-879F-E9643C31D1F9}"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14</a:t>
            </a:fld>
            <a:endParaRPr lang="en-US"/>
          </a:p>
        </p:txBody>
      </p:sp>
      <p:pic>
        <p:nvPicPr>
          <p:cNvPr id="276483" name="Picture 3"/>
          <p:cNvPicPr>
            <a:picLocks noChangeAspect="1" noChangeArrowheads="1"/>
          </p:cNvPicPr>
          <p:nvPr/>
        </p:nvPicPr>
        <p:blipFill>
          <a:blip r:embed="rId2"/>
          <a:srcRect/>
          <a:stretch>
            <a:fillRect/>
          </a:stretch>
        </p:blipFill>
        <p:spPr bwMode="auto">
          <a:xfrm>
            <a:off x="1447800" y="1600200"/>
            <a:ext cx="5791200" cy="4929187"/>
          </a:xfrm>
          <a:prstGeom prst="rect">
            <a:avLst/>
          </a:prstGeom>
          <a:noFill/>
          <a:ln w="9525">
            <a:noFill/>
            <a:miter lim="800000"/>
            <a:headEnd/>
            <a:tailEnd/>
          </a:ln>
          <a:effectLst/>
        </p:spPr>
      </p:pic>
      <p:pic>
        <p:nvPicPr>
          <p:cNvPr id="276484" name="Picture 4"/>
          <p:cNvPicPr>
            <a:picLocks noChangeAspect="1" noChangeArrowheads="1"/>
          </p:cNvPicPr>
          <p:nvPr/>
        </p:nvPicPr>
        <p:blipFill>
          <a:blip r:embed="rId3"/>
          <a:srcRect/>
          <a:stretch>
            <a:fillRect/>
          </a:stretch>
        </p:blipFill>
        <p:spPr bwMode="auto">
          <a:xfrm>
            <a:off x="2590800" y="990600"/>
            <a:ext cx="3657600" cy="723900"/>
          </a:xfrm>
          <a:prstGeom prst="rect">
            <a:avLst/>
          </a:prstGeom>
          <a:noFill/>
          <a:ln w="9525">
            <a:noFill/>
            <a:miter lim="800000"/>
            <a:headEnd/>
            <a:tailEnd/>
          </a:ln>
          <a:effectLst/>
        </p:spPr>
      </p:pic>
    </p:spTree>
  </p:cSld>
  <p:clrMapOvr>
    <a:masterClrMapping/>
  </p:clrMapOvr>
  <p:transition spd="slow">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304800" y="381000"/>
            <a:ext cx="8229600" cy="990600"/>
          </a:xfrm>
        </p:spPr>
        <p:txBody>
          <a:bodyPr/>
          <a:lstStyle/>
          <a:p>
            <a:r>
              <a:rPr lang="en-GB" sz="3600" b="1" dirty="0" smtClean="0">
                <a:solidFill>
                  <a:srgbClr val="FF0000"/>
                </a:solidFill>
              </a:rPr>
              <a:t>Important functions of living organisms at </a:t>
            </a:r>
            <a:r>
              <a:rPr lang="en-GB" sz="3600" b="1" dirty="0" err="1" smtClean="0">
                <a:solidFill>
                  <a:srgbClr val="FF0000"/>
                </a:solidFill>
              </a:rPr>
              <a:t>nanoscale</a:t>
            </a:r>
            <a:r>
              <a:rPr lang="en-GB" sz="3600" b="1" dirty="0" smtClean="0">
                <a:solidFill>
                  <a:srgbClr val="FF0000"/>
                </a:solidFill>
              </a:rPr>
              <a:t>!!!</a:t>
            </a:r>
            <a:endParaRPr lang="en-US" sz="3600" dirty="0" smtClean="0"/>
          </a:p>
        </p:txBody>
      </p:sp>
      <p:sp>
        <p:nvSpPr>
          <p:cNvPr id="92163" name="Content Placeholder 2"/>
          <p:cNvSpPr>
            <a:spLocks noGrp="1"/>
          </p:cNvSpPr>
          <p:nvPr>
            <p:ph idx="1"/>
          </p:nvPr>
        </p:nvSpPr>
        <p:spPr>
          <a:xfrm>
            <a:off x="457200" y="1447800"/>
            <a:ext cx="8458200" cy="4876800"/>
          </a:xfrm>
        </p:spPr>
        <p:txBody>
          <a:bodyPr/>
          <a:lstStyle/>
          <a:p>
            <a:pPr>
              <a:buFont typeface="Arial" charset="0"/>
              <a:buChar char="•"/>
            </a:pPr>
            <a:r>
              <a:rPr lang="en-GB" dirty="0" smtClean="0">
                <a:solidFill>
                  <a:srgbClr val="000099"/>
                </a:solidFill>
              </a:rPr>
              <a:t>5 nm wide </a:t>
            </a:r>
            <a:r>
              <a:rPr lang="en-GB" dirty="0" err="1" smtClean="0">
                <a:solidFill>
                  <a:srgbClr val="000099"/>
                </a:solidFill>
              </a:rPr>
              <a:t>heamoglobin</a:t>
            </a:r>
            <a:r>
              <a:rPr lang="en-GB" dirty="0" smtClean="0">
                <a:solidFill>
                  <a:srgbClr val="000099"/>
                </a:solidFill>
              </a:rPr>
              <a:t> carries oxygen through the bloodstream</a:t>
            </a:r>
          </a:p>
          <a:p>
            <a:pPr>
              <a:buFont typeface="Arial" charset="0"/>
              <a:buChar char="•"/>
            </a:pPr>
            <a:r>
              <a:rPr lang="en-GB" dirty="0" smtClean="0">
                <a:solidFill>
                  <a:srgbClr val="000099"/>
                </a:solidFill>
              </a:rPr>
              <a:t>A few nm sized </a:t>
            </a:r>
            <a:r>
              <a:rPr lang="en-GB" dirty="0" err="1" smtClean="0">
                <a:solidFill>
                  <a:srgbClr val="000099"/>
                </a:solidFill>
              </a:rPr>
              <a:t>neuro</a:t>
            </a:r>
            <a:r>
              <a:rPr lang="en-GB" dirty="0" smtClean="0">
                <a:solidFill>
                  <a:srgbClr val="000099"/>
                </a:solidFill>
              </a:rPr>
              <a:t> cells can store lot of information</a:t>
            </a:r>
          </a:p>
          <a:p>
            <a:pPr>
              <a:buFont typeface="Arial" charset="0"/>
              <a:buChar char="•"/>
            </a:pPr>
            <a:r>
              <a:rPr lang="en-GB" dirty="0" smtClean="0">
                <a:solidFill>
                  <a:srgbClr val="000099"/>
                </a:solidFill>
              </a:rPr>
              <a:t>DNA molecule (2.5 nm) stores Genetic information</a:t>
            </a:r>
          </a:p>
          <a:p>
            <a:pPr>
              <a:buFont typeface="Arial" charset="0"/>
              <a:buChar char="•"/>
            </a:pPr>
            <a:r>
              <a:rPr lang="en-GB" dirty="0" smtClean="0">
                <a:solidFill>
                  <a:srgbClr val="000099"/>
                </a:solidFill>
              </a:rPr>
              <a:t>Photosynthesis is enabled by </a:t>
            </a:r>
            <a:r>
              <a:rPr lang="en-GB" dirty="0" err="1" smtClean="0">
                <a:solidFill>
                  <a:srgbClr val="000099"/>
                </a:solidFill>
              </a:rPr>
              <a:t>nanoscale</a:t>
            </a:r>
            <a:r>
              <a:rPr lang="en-GB" dirty="0" smtClean="0">
                <a:solidFill>
                  <a:srgbClr val="000099"/>
                </a:solidFill>
              </a:rPr>
              <a:t> molecules like chlorophyll pigment inside the chloroplast cells</a:t>
            </a:r>
          </a:p>
          <a:p>
            <a:pPr>
              <a:buFont typeface="Arial" charset="0"/>
              <a:buChar char="•"/>
            </a:pPr>
            <a:r>
              <a:rPr lang="en-GB" dirty="0" smtClean="0">
                <a:solidFill>
                  <a:srgbClr val="000099"/>
                </a:solidFill>
              </a:rPr>
              <a:t>Self cleaning nature of lotus leaf comes from </a:t>
            </a:r>
            <a:r>
              <a:rPr lang="en-GB" dirty="0" err="1" smtClean="0">
                <a:solidFill>
                  <a:srgbClr val="FF0000"/>
                </a:solidFill>
              </a:rPr>
              <a:t>nanospikes</a:t>
            </a:r>
            <a:r>
              <a:rPr lang="en-GB" dirty="0" smtClean="0">
                <a:solidFill>
                  <a:srgbClr val="FF0000"/>
                </a:solidFill>
              </a:rPr>
              <a:t> </a:t>
            </a:r>
            <a:r>
              <a:rPr lang="en-GB" dirty="0" smtClean="0">
                <a:solidFill>
                  <a:srgbClr val="000099"/>
                </a:solidFill>
              </a:rPr>
              <a:t>present on its surface</a:t>
            </a:r>
          </a:p>
          <a:p>
            <a:pPr>
              <a:buFont typeface="Arial" charset="0"/>
              <a:buChar char="•"/>
            </a:pPr>
            <a:r>
              <a:rPr lang="en-GB" dirty="0" smtClean="0">
                <a:solidFill>
                  <a:srgbClr val="000099"/>
                </a:solidFill>
              </a:rPr>
              <a:t>Water striders walk on the surface of water without getting wet because of the </a:t>
            </a:r>
            <a:r>
              <a:rPr lang="en-GB" dirty="0" err="1" smtClean="0">
                <a:solidFill>
                  <a:srgbClr val="FF0000"/>
                </a:solidFill>
              </a:rPr>
              <a:t>nano</a:t>
            </a:r>
            <a:r>
              <a:rPr lang="en-GB" dirty="0" smtClean="0">
                <a:solidFill>
                  <a:srgbClr val="FF0000"/>
                </a:solidFill>
              </a:rPr>
              <a:t>-grooves present in the </a:t>
            </a:r>
            <a:r>
              <a:rPr lang="en-GB" dirty="0" err="1" smtClean="0">
                <a:solidFill>
                  <a:srgbClr val="FF0000"/>
                </a:solidFill>
              </a:rPr>
              <a:t>microhairs</a:t>
            </a:r>
            <a:r>
              <a:rPr lang="en-GB" dirty="0" smtClean="0">
                <a:solidFill>
                  <a:srgbClr val="FF0000"/>
                </a:solidFill>
              </a:rPr>
              <a:t> </a:t>
            </a:r>
            <a:r>
              <a:rPr lang="en-GB" dirty="0" smtClean="0">
                <a:solidFill>
                  <a:srgbClr val="000099"/>
                </a:solidFill>
              </a:rPr>
              <a:t>of their legs.</a:t>
            </a:r>
          </a:p>
          <a:p>
            <a:endParaRPr lang="en-US" dirty="0" smtClean="0"/>
          </a:p>
        </p:txBody>
      </p:sp>
      <p:sp>
        <p:nvSpPr>
          <p:cNvPr id="4" name="Date Placeholder 3"/>
          <p:cNvSpPr>
            <a:spLocks noGrp="1"/>
          </p:cNvSpPr>
          <p:nvPr>
            <p:ph type="dt" sz="quarter" idx="10"/>
          </p:nvPr>
        </p:nvSpPr>
        <p:spPr/>
        <p:txBody>
          <a:bodyPr/>
          <a:lstStyle/>
          <a:p>
            <a:pPr>
              <a:defRPr/>
            </a:pPr>
            <a:fld id="{D993056E-8C12-4CCB-8827-2A6B382F6E3E}"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B2B0A98-79CA-4959-8767-B904D264C251}"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5A1D5BE-E7A1-48A0-91B5-2C66D2EB0299}"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16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535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AA157BF-7849-4251-B96E-347F78504182}"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17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071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1143000"/>
          </a:xfrm>
        </p:spPr>
        <p:txBody>
          <a:bodyPr/>
          <a:lstStyle/>
          <a:p>
            <a:r>
              <a:rPr lang="en-US" sz="4400" b="1" dirty="0" err="1">
                <a:solidFill>
                  <a:srgbClr val="000099"/>
                </a:solidFill>
              </a:rPr>
              <a:t>Colour</a:t>
            </a:r>
            <a:r>
              <a:rPr lang="en-US" sz="4400" b="1" dirty="0">
                <a:solidFill>
                  <a:srgbClr val="000099"/>
                </a:solidFill>
              </a:rPr>
              <a:t> from </a:t>
            </a:r>
            <a:r>
              <a:rPr lang="en-US" sz="4400" b="1" dirty="0" smtClean="0">
                <a:solidFill>
                  <a:srgbClr val="000099"/>
                </a:solidFill>
              </a:rPr>
              <a:t>nanostructures…</a:t>
            </a:r>
            <a:endParaRPr lang="en-US" sz="4400" dirty="0"/>
          </a:p>
        </p:txBody>
      </p:sp>
      <p:sp>
        <p:nvSpPr>
          <p:cNvPr id="4" name="Date Placeholder 3"/>
          <p:cNvSpPr>
            <a:spLocks noGrp="1"/>
          </p:cNvSpPr>
          <p:nvPr>
            <p:ph type="dt" sz="half" idx="10"/>
          </p:nvPr>
        </p:nvSpPr>
        <p:spPr/>
        <p:txBody>
          <a:bodyPr/>
          <a:lstStyle/>
          <a:p>
            <a:pPr>
              <a:defRPr/>
            </a:pPr>
            <a:fld id="{F90A3BAC-F06A-4D63-B3CB-782878D99970}"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18</a:t>
            </a:fld>
            <a:endParaRPr lang="en-US"/>
          </a:p>
        </p:txBody>
      </p:sp>
      <p:pic>
        <p:nvPicPr>
          <p:cNvPr id="2050" name="Picture 2" descr="L:\ \nano ppt doc\Untitled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348" y="1828800"/>
            <a:ext cx="8837304" cy="46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524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52400" y="304800"/>
            <a:ext cx="8763000" cy="457200"/>
          </a:xfrm>
        </p:spPr>
        <p:txBody>
          <a:bodyPr/>
          <a:lstStyle/>
          <a:p>
            <a:r>
              <a:rPr lang="en-GB" sz="3600" b="1" dirty="0" smtClean="0">
                <a:solidFill>
                  <a:srgbClr val="FF0000"/>
                </a:solidFill>
              </a:rPr>
              <a:t>Nature: The best Nanotechnologist!!!</a:t>
            </a:r>
            <a:endParaRPr lang="en-US" sz="3600" dirty="0" smtClean="0"/>
          </a:p>
        </p:txBody>
      </p:sp>
      <p:sp>
        <p:nvSpPr>
          <p:cNvPr id="93187" name="Content Placeholder 2"/>
          <p:cNvSpPr>
            <a:spLocks noGrp="1"/>
          </p:cNvSpPr>
          <p:nvPr>
            <p:ph idx="1"/>
          </p:nvPr>
        </p:nvSpPr>
        <p:spPr>
          <a:xfrm>
            <a:off x="0" y="1295400"/>
            <a:ext cx="9144000" cy="5715000"/>
          </a:xfrm>
        </p:spPr>
        <p:txBody>
          <a:bodyPr/>
          <a:lstStyle/>
          <a:p>
            <a:pPr>
              <a:buFont typeface="Arial" charset="0"/>
              <a:buChar char="•"/>
            </a:pPr>
            <a:r>
              <a:rPr lang="en-GB" sz="2400" dirty="0" smtClean="0">
                <a:solidFill>
                  <a:srgbClr val="002060"/>
                </a:solidFill>
              </a:rPr>
              <a:t>Researchers hope to imitate nature’s secrets of building from nanoscale</a:t>
            </a:r>
          </a:p>
          <a:p>
            <a:pPr>
              <a:buFont typeface="Arial" charset="0"/>
              <a:buNone/>
            </a:pPr>
            <a:endParaRPr lang="en-GB" sz="2400" b="1" dirty="0" smtClean="0">
              <a:solidFill>
                <a:srgbClr val="FF0000"/>
              </a:solidFill>
            </a:endParaRPr>
          </a:p>
          <a:p>
            <a:pPr>
              <a:buFont typeface="Arial" charset="0"/>
              <a:buNone/>
            </a:pPr>
            <a:r>
              <a:rPr lang="en-GB" sz="2400" b="1" dirty="0" err="1" smtClean="0">
                <a:solidFill>
                  <a:srgbClr val="FF0000"/>
                </a:solidFill>
              </a:rPr>
              <a:t>Nanoproducts</a:t>
            </a:r>
            <a:endParaRPr lang="en-GB" sz="2400" b="1" dirty="0" smtClean="0">
              <a:solidFill>
                <a:srgbClr val="FF0000"/>
              </a:solidFill>
            </a:endParaRPr>
          </a:p>
          <a:p>
            <a:pPr>
              <a:buFont typeface="Arial" charset="0"/>
              <a:buChar char="•"/>
            </a:pPr>
            <a:r>
              <a:rPr lang="en-GB" sz="2400" dirty="0" smtClean="0">
                <a:solidFill>
                  <a:srgbClr val="FF0000"/>
                </a:solidFill>
              </a:rPr>
              <a:t>Water repellent cloths </a:t>
            </a:r>
            <a:r>
              <a:rPr lang="en-GB" sz="2400" dirty="0" smtClean="0">
                <a:solidFill>
                  <a:srgbClr val="002060"/>
                </a:solidFill>
              </a:rPr>
              <a:t>are manufactured by copying the secret of nanostructure of lotus leaves</a:t>
            </a:r>
          </a:p>
          <a:p>
            <a:pPr>
              <a:buFont typeface="Arial" charset="0"/>
              <a:buChar char="•"/>
            </a:pPr>
            <a:r>
              <a:rPr lang="en-GB" sz="2400" dirty="0" smtClean="0">
                <a:solidFill>
                  <a:srgbClr val="002060"/>
                </a:solidFill>
              </a:rPr>
              <a:t>Bandage coated with Ag </a:t>
            </a:r>
            <a:r>
              <a:rPr lang="en-GB" sz="2400" dirty="0" err="1" smtClean="0">
                <a:solidFill>
                  <a:srgbClr val="002060"/>
                </a:solidFill>
              </a:rPr>
              <a:t>nanocrystals</a:t>
            </a:r>
            <a:r>
              <a:rPr lang="en-GB" sz="2400" dirty="0" smtClean="0">
                <a:solidFill>
                  <a:srgbClr val="002060"/>
                </a:solidFill>
              </a:rPr>
              <a:t> to prevent infection – Anti bacterial property</a:t>
            </a:r>
          </a:p>
          <a:p>
            <a:pPr>
              <a:buFont typeface="Arial" charset="0"/>
              <a:buChar char="•"/>
            </a:pPr>
            <a:r>
              <a:rPr lang="en-GB" sz="2400" dirty="0" err="1" smtClean="0">
                <a:solidFill>
                  <a:srgbClr val="002060"/>
                </a:solidFill>
              </a:rPr>
              <a:t>Nanocosmetics</a:t>
            </a:r>
            <a:r>
              <a:rPr lang="en-GB" sz="2400" dirty="0" smtClean="0">
                <a:solidFill>
                  <a:srgbClr val="002060"/>
                </a:solidFill>
              </a:rPr>
              <a:t> to keep the </a:t>
            </a:r>
            <a:r>
              <a:rPr lang="en-GB" sz="2400" dirty="0" smtClean="0">
                <a:solidFill>
                  <a:srgbClr val="FF0000"/>
                </a:solidFill>
              </a:rPr>
              <a:t>skin to remain soft &amp;  wrinkle free</a:t>
            </a:r>
          </a:p>
          <a:p>
            <a:pPr>
              <a:buFont typeface="Arial" charset="0"/>
              <a:buChar char="•"/>
            </a:pPr>
            <a:r>
              <a:rPr lang="en-GB" sz="2400" dirty="0" smtClean="0">
                <a:solidFill>
                  <a:srgbClr val="FF0000"/>
                </a:solidFill>
              </a:rPr>
              <a:t>Self cleaning window glass </a:t>
            </a:r>
            <a:r>
              <a:rPr lang="en-GB" sz="2400" dirty="0" smtClean="0">
                <a:solidFill>
                  <a:srgbClr val="002060"/>
                </a:solidFill>
              </a:rPr>
              <a:t>covered with a layer of TiO</a:t>
            </a:r>
            <a:r>
              <a:rPr lang="en-GB" sz="2000" dirty="0" smtClean="0">
                <a:solidFill>
                  <a:srgbClr val="002060"/>
                </a:solidFill>
              </a:rPr>
              <a:t>2</a:t>
            </a:r>
            <a:r>
              <a:rPr lang="en-GB" sz="2400" dirty="0" smtClean="0">
                <a:solidFill>
                  <a:srgbClr val="002060"/>
                </a:solidFill>
              </a:rPr>
              <a:t> nanoparticles. The dirt on the surface is loosened as the nanoparticles interact with UV rays from sunlight, and is washed off when it rains.</a:t>
            </a:r>
          </a:p>
          <a:p>
            <a:endParaRPr lang="en-US" dirty="0" smtClean="0"/>
          </a:p>
        </p:txBody>
      </p:sp>
      <p:sp>
        <p:nvSpPr>
          <p:cNvPr id="4" name="Date Placeholder 3"/>
          <p:cNvSpPr>
            <a:spLocks noGrp="1"/>
          </p:cNvSpPr>
          <p:nvPr>
            <p:ph type="dt" sz="quarter" idx="10"/>
          </p:nvPr>
        </p:nvSpPr>
        <p:spPr/>
        <p:txBody>
          <a:bodyPr/>
          <a:lstStyle/>
          <a:p>
            <a:pPr>
              <a:defRPr/>
            </a:pPr>
            <a:fld id="{2F9DBC83-ADE2-410D-B089-2A49F924F99C}"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0BF03B-29CD-4FD8-86E3-F8A0DE95A77C}"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pPr eaLnBrk="1" fontAlgn="auto" hangingPunct="1">
              <a:spcAft>
                <a:spcPts val="0"/>
              </a:spcAft>
              <a:defRPr/>
            </a:pPr>
            <a:r>
              <a:rPr lang="en-US" b="1" smtClean="0">
                <a:solidFill>
                  <a:srgbClr val="7030A0"/>
                </a:solidFill>
              </a:rPr>
              <a:t>Definition</a:t>
            </a:r>
            <a:br>
              <a:rPr lang="en-US" b="1" smtClean="0">
                <a:solidFill>
                  <a:srgbClr val="7030A0"/>
                </a:solidFill>
              </a:rPr>
            </a:br>
            <a:endParaRPr lang="en-US" b="1" smtClean="0">
              <a:solidFill>
                <a:srgbClr val="7030A0"/>
              </a:solidFill>
            </a:endParaRPr>
          </a:p>
        </p:txBody>
      </p:sp>
      <p:sp>
        <p:nvSpPr>
          <p:cNvPr id="81923" name="Content Placeholder 2"/>
          <p:cNvSpPr>
            <a:spLocks noGrp="1"/>
          </p:cNvSpPr>
          <p:nvPr>
            <p:ph idx="1"/>
          </p:nvPr>
        </p:nvSpPr>
        <p:spPr>
          <a:xfrm>
            <a:off x="457200" y="1371600"/>
            <a:ext cx="8229600" cy="4525963"/>
          </a:xfrm>
        </p:spPr>
        <p:txBody>
          <a:bodyPr/>
          <a:lstStyle/>
          <a:p>
            <a:pPr eaLnBrk="1" hangingPunct="1">
              <a:buFont typeface="Wingdings" pitchFamily="2" charset="2"/>
              <a:buChar char="Ø"/>
            </a:pPr>
            <a:r>
              <a:rPr lang="en-US" sz="2800" dirty="0" smtClean="0"/>
              <a:t>The Greek word </a:t>
            </a:r>
            <a:r>
              <a:rPr lang="en-US" sz="2800" b="1" i="1" dirty="0" err="1" smtClean="0">
                <a:solidFill>
                  <a:srgbClr val="FF0000"/>
                </a:solidFill>
              </a:rPr>
              <a:t>nano</a:t>
            </a:r>
            <a:r>
              <a:rPr lang="en-US" sz="2800" dirty="0" smtClean="0"/>
              <a:t> means </a:t>
            </a:r>
            <a:r>
              <a:rPr lang="en-US" sz="2800" b="1" i="1" dirty="0" smtClean="0">
                <a:solidFill>
                  <a:srgbClr val="FF0000"/>
                </a:solidFill>
              </a:rPr>
              <a:t>dwarf-extremely small</a:t>
            </a:r>
            <a:endParaRPr lang="en-US" sz="2800" dirty="0" smtClean="0"/>
          </a:p>
          <a:p>
            <a:pPr eaLnBrk="1" hangingPunct="1">
              <a:buFont typeface="Wingdings" pitchFamily="2" charset="2"/>
              <a:buChar char="Ø"/>
            </a:pPr>
            <a:r>
              <a:rPr lang="en-US" sz="2800" dirty="0" smtClean="0"/>
              <a:t>A nanometer (nm) equals 10</a:t>
            </a:r>
            <a:r>
              <a:rPr lang="en-US" sz="2800" baseline="30000" dirty="0" smtClean="0"/>
              <a:t>-9</a:t>
            </a:r>
            <a:r>
              <a:rPr lang="en-US" sz="2800" dirty="0" smtClean="0"/>
              <a:t> meter</a:t>
            </a:r>
          </a:p>
          <a:p>
            <a:pPr eaLnBrk="1" hangingPunct="1">
              <a:buFont typeface="Wingdings" pitchFamily="2" charset="2"/>
              <a:buChar char="Ø"/>
            </a:pPr>
            <a:r>
              <a:rPr lang="en-US" sz="2800" dirty="0" smtClean="0"/>
              <a:t>One human hair is about 80,000 nm thick</a:t>
            </a:r>
          </a:p>
          <a:p>
            <a:pPr eaLnBrk="1" hangingPunct="1">
              <a:buFont typeface="Wingdings" pitchFamily="2" charset="2"/>
              <a:buChar char="Ø"/>
            </a:pPr>
            <a:r>
              <a:rPr lang="en-US" sz="2800" dirty="0" smtClean="0"/>
              <a:t>An atom is about 0.1 nm wide</a:t>
            </a:r>
          </a:p>
          <a:p>
            <a:pPr eaLnBrk="1" hangingPunct="1">
              <a:buFont typeface="Wingdings" pitchFamily="2" charset="2"/>
              <a:buChar char="Ø"/>
            </a:pPr>
            <a:r>
              <a:rPr lang="en-US" sz="2800" dirty="0" smtClean="0"/>
              <a:t>A DNA molecule is about 2.5 nm wide </a:t>
            </a:r>
          </a:p>
          <a:p>
            <a:pPr eaLnBrk="1" hangingPunct="1">
              <a:buFont typeface="Wingdings" pitchFamily="2" charset="2"/>
              <a:buChar char="Ø"/>
            </a:pPr>
            <a:r>
              <a:rPr lang="en-US" sz="2800" dirty="0" smtClean="0"/>
              <a:t>A red blood cell is about 5,000 nm in diameter</a:t>
            </a:r>
          </a:p>
          <a:p>
            <a:pPr eaLnBrk="1" hangingPunct="1">
              <a:buFont typeface="Wingdings" pitchFamily="2" charset="2"/>
              <a:buChar char="Ø"/>
            </a:pPr>
            <a:r>
              <a:rPr lang="en-US" sz="2800" dirty="0" smtClean="0"/>
              <a:t>A </a:t>
            </a:r>
            <a:r>
              <a:rPr lang="en-US" sz="2800" dirty="0" err="1" smtClean="0">
                <a:solidFill>
                  <a:srgbClr val="FF0000"/>
                </a:solidFill>
              </a:rPr>
              <a:t>nanoelement</a:t>
            </a:r>
            <a:r>
              <a:rPr lang="en-US" sz="2800" dirty="0" smtClean="0"/>
              <a:t> can be compared to a </a:t>
            </a:r>
            <a:r>
              <a:rPr lang="en-US" sz="2800" dirty="0" smtClean="0">
                <a:solidFill>
                  <a:srgbClr val="FF0000"/>
                </a:solidFill>
              </a:rPr>
              <a:t>basketball</a:t>
            </a:r>
            <a:r>
              <a:rPr lang="en-US" sz="2800" dirty="0" smtClean="0"/>
              <a:t>, like a </a:t>
            </a:r>
            <a:r>
              <a:rPr lang="en-US" sz="2800" dirty="0" smtClean="0">
                <a:solidFill>
                  <a:srgbClr val="FF0000"/>
                </a:solidFill>
              </a:rPr>
              <a:t>basketball</a:t>
            </a:r>
            <a:r>
              <a:rPr lang="en-US" sz="2800" dirty="0" smtClean="0"/>
              <a:t> to the size of the </a:t>
            </a:r>
            <a:r>
              <a:rPr lang="en-US" sz="2800" dirty="0" smtClean="0">
                <a:solidFill>
                  <a:srgbClr val="FF0000"/>
                </a:solidFill>
              </a:rPr>
              <a:t>earth</a:t>
            </a:r>
            <a:r>
              <a:rPr lang="en-US" sz="2800" dirty="0" smtClean="0"/>
              <a:t>.</a:t>
            </a:r>
          </a:p>
        </p:txBody>
      </p:sp>
      <p:sp>
        <p:nvSpPr>
          <p:cNvPr id="4" name="Date Placeholder 3"/>
          <p:cNvSpPr>
            <a:spLocks noGrp="1"/>
          </p:cNvSpPr>
          <p:nvPr>
            <p:ph type="dt" sz="quarter" idx="10"/>
          </p:nvPr>
        </p:nvSpPr>
        <p:spPr/>
        <p:txBody>
          <a:bodyPr/>
          <a:lstStyle/>
          <a:p>
            <a:pPr>
              <a:defRPr/>
            </a:pPr>
            <a:fld id="{98FD511F-FD7D-4F08-BABA-9AAD3FE2795C}"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CC9CC2-25E3-4AA0-9BFF-35E423C480C9}" type="slidenum">
              <a:rPr lang="en-US"/>
              <a:pPr>
                <a:defRPr/>
              </a:pPr>
              <a:t>2</a:t>
            </a:fld>
            <a:endParaRPr lang="en-US"/>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sz="4400" dirty="0" smtClean="0">
                <a:solidFill>
                  <a:srgbClr val="000099"/>
                </a:solidFill>
              </a:rPr>
              <a:t>Morphology of nanostructures…</a:t>
            </a:r>
            <a:endParaRPr lang="en-US" sz="4400" dirty="0">
              <a:solidFill>
                <a:srgbClr val="000099"/>
              </a:solidFill>
            </a:endParaRPr>
          </a:p>
        </p:txBody>
      </p:sp>
      <p:sp>
        <p:nvSpPr>
          <p:cNvPr id="4" name="Date Placeholder 3"/>
          <p:cNvSpPr>
            <a:spLocks noGrp="1"/>
          </p:cNvSpPr>
          <p:nvPr>
            <p:ph type="dt" sz="half" idx="10"/>
          </p:nvPr>
        </p:nvSpPr>
        <p:spPr/>
        <p:txBody>
          <a:bodyPr/>
          <a:lstStyle/>
          <a:p>
            <a:pPr>
              <a:defRPr/>
            </a:pPr>
            <a:fld id="{372AB8BD-BA4D-4004-9406-23D1673BAE5D}"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20</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891" y="914400"/>
            <a:ext cx="3172691" cy="278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3" y="3747911"/>
            <a:ext cx="3200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927" y="3513859"/>
            <a:ext cx="2716212" cy="26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073" y="914400"/>
            <a:ext cx="2716212" cy="278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118000" y="2065584"/>
            <a:ext cx="5177185" cy="287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565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03880339"/>
              </p:ext>
            </p:extLst>
          </p:nvPr>
        </p:nvGraphicFramePr>
        <p:xfrm>
          <a:off x="0" y="806450"/>
          <a:ext cx="9144001" cy="5821792"/>
        </p:xfrm>
        <a:graphic>
          <a:graphicData uri="http://schemas.openxmlformats.org/drawingml/2006/table">
            <a:tbl>
              <a:tblPr/>
              <a:tblGrid>
                <a:gridCol w="3124200">
                  <a:extLst>
                    <a:ext uri="{9D8B030D-6E8A-4147-A177-3AD203B41FA5}">
                      <a16:colId xmlns:a16="http://schemas.microsoft.com/office/drawing/2014/main" val="20000"/>
                    </a:ext>
                  </a:extLst>
                </a:gridCol>
                <a:gridCol w="3135913">
                  <a:extLst>
                    <a:ext uri="{9D8B030D-6E8A-4147-A177-3AD203B41FA5}">
                      <a16:colId xmlns:a16="http://schemas.microsoft.com/office/drawing/2014/main" val="20001"/>
                    </a:ext>
                  </a:extLst>
                </a:gridCol>
                <a:gridCol w="2883888">
                  <a:extLst>
                    <a:ext uri="{9D8B030D-6E8A-4147-A177-3AD203B41FA5}">
                      <a16:colId xmlns:a16="http://schemas.microsoft.com/office/drawing/2014/main" val="20002"/>
                    </a:ext>
                  </a:extLst>
                </a:gridCol>
              </a:tblGrid>
              <a:tr h="423283">
                <a:tc>
                  <a:txBody>
                    <a:bodyPr/>
                    <a:lstStyle/>
                    <a:p>
                      <a:r>
                        <a:rPr lang="en-GB" sz="2800" b="1" dirty="0"/>
                        <a:t>Dimensions</a:t>
                      </a:r>
                    </a:p>
                  </a:txBody>
                  <a:tcPr marL="15950" marR="15950" marT="15950" marB="15950" anchor="ctr">
                    <a:lnL>
                      <a:noFill/>
                    </a:lnL>
                    <a:lnR>
                      <a:noFill/>
                    </a:lnR>
                    <a:lnT>
                      <a:noFill/>
                    </a:lnT>
                    <a:lnB>
                      <a:noFill/>
                    </a:lnB>
                  </a:tcPr>
                </a:tc>
                <a:tc>
                  <a:txBody>
                    <a:bodyPr/>
                    <a:lstStyle/>
                    <a:p>
                      <a:r>
                        <a:rPr lang="en-GB" sz="2800" b="1" dirty="0"/>
                        <a:t>Criteria</a:t>
                      </a:r>
                    </a:p>
                  </a:txBody>
                  <a:tcPr marL="15950" marR="15950" marT="15950" marB="15950" anchor="ctr">
                    <a:lnL>
                      <a:noFill/>
                    </a:lnL>
                    <a:lnR>
                      <a:noFill/>
                    </a:lnR>
                    <a:lnT>
                      <a:noFill/>
                    </a:lnT>
                    <a:lnB>
                      <a:noFill/>
                    </a:lnB>
                  </a:tcPr>
                </a:tc>
                <a:tc>
                  <a:txBody>
                    <a:bodyPr/>
                    <a:lstStyle/>
                    <a:p>
                      <a:r>
                        <a:rPr lang="en-GB" sz="2800" b="1" dirty="0"/>
                        <a:t>Examples</a:t>
                      </a:r>
                    </a:p>
                  </a:txBody>
                  <a:tcPr marL="15950" marR="15950" marT="15950" marB="15950" anchor="ctr">
                    <a:lnL>
                      <a:noFill/>
                    </a:lnL>
                    <a:lnR>
                      <a:noFill/>
                    </a:lnR>
                    <a:lnT>
                      <a:noFill/>
                    </a:lnT>
                    <a:lnB>
                      <a:noFill/>
                    </a:lnB>
                  </a:tcPr>
                </a:tc>
                <a:extLst>
                  <a:ext uri="{0D108BD9-81ED-4DB2-BD59-A6C34878D82A}">
                    <a16:rowId xmlns:a16="http://schemas.microsoft.com/office/drawing/2014/main" val="10000"/>
                  </a:ext>
                </a:extLst>
              </a:tr>
              <a:tr h="1301833">
                <a:tc>
                  <a:txBody>
                    <a:bodyPr/>
                    <a:lstStyle/>
                    <a:p>
                      <a:r>
                        <a:rPr lang="en-GB" sz="2400" b="1" dirty="0">
                          <a:solidFill>
                            <a:srgbClr val="CC0099"/>
                          </a:solidFill>
                        </a:rPr>
                        <a:t>Zero </a:t>
                      </a:r>
                      <a:r>
                        <a:rPr lang="en-GB" sz="2400" b="1" dirty="0" smtClean="0">
                          <a:solidFill>
                            <a:srgbClr val="CC0099"/>
                          </a:solidFill>
                        </a:rPr>
                        <a:t>Dimensional </a:t>
                      </a:r>
                      <a:r>
                        <a:rPr lang="en-GB" sz="2400" b="1" dirty="0">
                          <a:solidFill>
                            <a:srgbClr val="CC0099"/>
                          </a:solidFill>
                        </a:rPr>
                        <a:t>(0-D)</a:t>
                      </a:r>
                    </a:p>
                  </a:txBody>
                  <a:tcPr marL="15950" marR="15950" marT="15950" marB="15950" anchor="ctr">
                    <a:lnL>
                      <a:noFill/>
                    </a:lnL>
                    <a:lnR>
                      <a:noFill/>
                    </a:lnR>
                    <a:lnT>
                      <a:noFill/>
                    </a:lnT>
                    <a:lnB>
                      <a:noFill/>
                    </a:lnB>
                  </a:tcPr>
                </a:tc>
                <a:tc>
                  <a:txBody>
                    <a:bodyPr/>
                    <a:lstStyle/>
                    <a:p>
                      <a:pPr algn="l"/>
                      <a:r>
                        <a:rPr lang="en-GB" sz="2400" dirty="0" smtClean="0"/>
                        <a:t>All </a:t>
                      </a:r>
                      <a:r>
                        <a:rPr lang="en-GB" sz="2400" dirty="0"/>
                        <a:t>dimensions in the </a:t>
                      </a:r>
                      <a:r>
                        <a:rPr lang="en-GB" sz="2400" dirty="0" err="1"/>
                        <a:t>nanometer</a:t>
                      </a:r>
                      <a:r>
                        <a:rPr lang="en-GB" sz="2400" dirty="0"/>
                        <a:t> </a:t>
                      </a:r>
                      <a:r>
                        <a:rPr lang="en-GB" sz="2400" dirty="0" smtClean="0"/>
                        <a:t>range</a:t>
                      </a:r>
                      <a:endParaRPr lang="en-GB" sz="2400" dirty="0"/>
                    </a:p>
                  </a:txBody>
                  <a:tcPr marL="15950" marR="15950" marT="15950" marB="15950" anchor="ctr">
                    <a:lnL>
                      <a:noFill/>
                    </a:lnL>
                    <a:lnR>
                      <a:noFill/>
                    </a:lnR>
                    <a:lnT>
                      <a:noFill/>
                    </a:lnT>
                    <a:lnB>
                      <a:noFill/>
                    </a:lnB>
                  </a:tcPr>
                </a:tc>
                <a:tc>
                  <a:txBody>
                    <a:bodyPr/>
                    <a:lstStyle/>
                    <a:p>
                      <a:r>
                        <a:rPr lang="en-GB" sz="2400" dirty="0" err="1">
                          <a:solidFill>
                            <a:schemeClr val="tx1"/>
                          </a:solidFill>
                        </a:rPr>
                        <a:t>Nanoparticles</a:t>
                      </a:r>
                      <a:r>
                        <a:rPr lang="en-GB" sz="2400" dirty="0">
                          <a:solidFill>
                            <a:schemeClr val="tx1"/>
                          </a:solidFill>
                        </a:rPr>
                        <a:t>, </a:t>
                      </a:r>
                      <a:r>
                        <a:rPr lang="en-GB" sz="2400" dirty="0" smtClean="0">
                          <a:solidFill>
                            <a:schemeClr val="tx1"/>
                          </a:solidFill>
                        </a:rPr>
                        <a:t>quantum dots, </a:t>
                      </a:r>
                      <a:r>
                        <a:rPr lang="en-GB" sz="2400" dirty="0" err="1">
                          <a:solidFill>
                            <a:schemeClr val="tx1"/>
                          </a:solidFill>
                        </a:rPr>
                        <a:t>nanodots</a:t>
                      </a:r>
                      <a:endParaRPr lang="en-GB" sz="2400" dirty="0">
                        <a:solidFill>
                          <a:schemeClr val="tx1"/>
                        </a:solidFill>
                      </a:endParaRPr>
                    </a:p>
                  </a:txBody>
                  <a:tcPr marL="15950" marR="15950" marT="15950" marB="15950" anchor="ctr">
                    <a:lnL>
                      <a:noFill/>
                    </a:lnL>
                    <a:lnR>
                      <a:noFill/>
                    </a:lnR>
                    <a:lnT>
                      <a:noFill/>
                    </a:lnT>
                    <a:lnB>
                      <a:noFill/>
                    </a:lnB>
                  </a:tcPr>
                </a:tc>
                <a:extLst>
                  <a:ext uri="{0D108BD9-81ED-4DB2-BD59-A6C34878D82A}">
                    <a16:rowId xmlns:a16="http://schemas.microsoft.com/office/drawing/2014/main" val="10001"/>
                  </a:ext>
                </a:extLst>
              </a:tr>
              <a:tr h="1301833">
                <a:tc>
                  <a:txBody>
                    <a:bodyPr/>
                    <a:lstStyle/>
                    <a:p>
                      <a:r>
                        <a:rPr lang="en-GB" sz="2400" b="1" dirty="0">
                          <a:solidFill>
                            <a:srgbClr val="CC0099"/>
                          </a:solidFill>
                        </a:rPr>
                        <a:t>One Dimensional (1-D)</a:t>
                      </a:r>
                    </a:p>
                  </a:txBody>
                  <a:tcPr marL="15950" marR="15950" marT="15950" marB="15950" anchor="ctr">
                    <a:lnL>
                      <a:noFill/>
                    </a:lnL>
                    <a:lnR>
                      <a:noFill/>
                    </a:lnR>
                    <a:lnT>
                      <a:noFill/>
                    </a:lnT>
                    <a:lnB>
                      <a:noFill/>
                    </a:lnB>
                  </a:tcPr>
                </a:tc>
                <a:tc>
                  <a:txBody>
                    <a:bodyPr/>
                    <a:lstStyle/>
                    <a:p>
                      <a:r>
                        <a:rPr lang="en-GB" sz="2400" dirty="0"/>
                        <a:t>One dimension of the nanostructure is outside the </a:t>
                      </a:r>
                      <a:r>
                        <a:rPr lang="en-GB" sz="2400" dirty="0" err="1"/>
                        <a:t>nanometer</a:t>
                      </a:r>
                      <a:r>
                        <a:rPr lang="en-GB" sz="2400" dirty="0"/>
                        <a:t> </a:t>
                      </a:r>
                      <a:r>
                        <a:rPr lang="en-GB" sz="2400" dirty="0" smtClean="0"/>
                        <a:t>range</a:t>
                      </a:r>
                      <a:endParaRPr lang="en-GB" sz="2400" dirty="0"/>
                    </a:p>
                  </a:txBody>
                  <a:tcPr marL="15950" marR="15950" marT="15950" marB="15950" anchor="ctr">
                    <a:lnL>
                      <a:noFill/>
                    </a:lnL>
                    <a:lnR>
                      <a:noFill/>
                    </a:lnR>
                    <a:lnT>
                      <a:noFill/>
                    </a:lnT>
                    <a:lnB>
                      <a:noFill/>
                    </a:lnB>
                  </a:tcPr>
                </a:tc>
                <a:tc>
                  <a:txBody>
                    <a:bodyPr/>
                    <a:lstStyle/>
                    <a:p>
                      <a:r>
                        <a:rPr lang="en-GB" sz="2400" dirty="0" err="1" smtClean="0">
                          <a:solidFill>
                            <a:schemeClr val="tx1"/>
                          </a:solidFill>
                        </a:rPr>
                        <a:t>Nanowires</a:t>
                      </a:r>
                      <a:r>
                        <a:rPr lang="en-GB" sz="2400" dirty="0" smtClean="0">
                          <a:solidFill>
                            <a:schemeClr val="tx1"/>
                          </a:solidFill>
                        </a:rPr>
                        <a:t>, </a:t>
                      </a:r>
                      <a:r>
                        <a:rPr lang="en-GB" sz="2400" dirty="0" err="1" smtClean="0">
                          <a:solidFill>
                            <a:schemeClr val="tx1"/>
                          </a:solidFill>
                        </a:rPr>
                        <a:t>nanorods</a:t>
                      </a:r>
                      <a:r>
                        <a:rPr lang="en-GB" sz="2400" dirty="0">
                          <a:solidFill>
                            <a:schemeClr val="tx1"/>
                          </a:solidFill>
                        </a:rPr>
                        <a:t>, </a:t>
                      </a:r>
                      <a:r>
                        <a:rPr lang="en-GB" sz="2400" dirty="0" err="1">
                          <a:solidFill>
                            <a:schemeClr val="tx1"/>
                          </a:solidFill>
                        </a:rPr>
                        <a:t>nanotubes</a:t>
                      </a:r>
                      <a:endParaRPr lang="en-GB" sz="2400" dirty="0">
                        <a:solidFill>
                          <a:schemeClr val="tx1"/>
                        </a:solidFill>
                      </a:endParaRPr>
                    </a:p>
                  </a:txBody>
                  <a:tcPr marL="15950" marR="15950" marT="15950" marB="15950" anchor="ctr">
                    <a:lnL>
                      <a:noFill/>
                    </a:lnL>
                    <a:lnR>
                      <a:noFill/>
                    </a:lnR>
                    <a:lnT>
                      <a:noFill/>
                    </a:lnT>
                    <a:lnB>
                      <a:noFill/>
                    </a:lnB>
                  </a:tcPr>
                </a:tc>
                <a:extLst>
                  <a:ext uri="{0D108BD9-81ED-4DB2-BD59-A6C34878D82A}">
                    <a16:rowId xmlns:a16="http://schemas.microsoft.com/office/drawing/2014/main" val="10002"/>
                  </a:ext>
                </a:extLst>
              </a:tr>
              <a:tr h="1379753">
                <a:tc>
                  <a:txBody>
                    <a:bodyPr/>
                    <a:lstStyle/>
                    <a:p>
                      <a:r>
                        <a:rPr lang="en-GB" sz="2400" b="1" dirty="0">
                          <a:solidFill>
                            <a:srgbClr val="CC0099"/>
                          </a:solidFill>
                        </a:rPr>
                        <a:t>Two Dimensional (2-D)</a:t>
                      </a:r>
                    </a:p>
                  </a:txBody>
                  <a:tcPr marL="15950" marR="15950" marT="15950" marB="15950" anchor="ctr">
                    <a:lnL>
                      <a:noFill/>
                    </a:lnL>
                    <a:lnR>
                      <a:noFill/>
                    </a:lnR>
                    <a:lnT>
                      <a:noFill/>
                    </a:lnT>
                    <a:lnB>
                      <a:noFill/>
                    </a:lnB>
                  </a:tcPr>
                </a:tc>
                <a:tc>
                  <a:txBody>
                    <a:bodyPr/>
                    <a:lstStyle/>
                    <a:p>
                      <a:r>
                        <a:rPr lang="en-GB" sz="2400" dirty="0"/>
                        <a:t>Two dimensions </a:t>
                      </a:r>
                      <a:r>
                        <a:rPr lang="en-GB" sz="2400" dirty="0" smtClean="0"/>
                        <a:t>are </a:t>
                      </a:r>
                      <a:r>
                        <a:rPr lang="en-GB" sz="2400" dirty="0"/>
                        <a:t>outside the </a:t>
                      </a:r>
                      <a:r>
                        <a:rPr lang="en-GB" sz="2400" dirty="0" err="1"/>
                        <a:t>nanometer</a:t>
                      </a:r>
                      <a:r>
                        <a:rPr lang="en-GB" sz="2400" dirty="0"/>
                        <a:t> </a:t>
                      </a:r>
                      <a:r>
                        <a:rPr lang="en-GB" sz="2400" dirty="0" smtClean="0"/>
                        <a:t>range</a:t>
                      </a:r>
                      <a:endParaRPr lang="en-GB" sz="2400" dirty="0"/>
                    </a:p>
                  </a:txBody>
                  <a:tcPr marL="15950" marR="15950" marT="15950" marB="15950" anchor="ctr">
                    <a:lnL>
                      <a:noFill/>
                    </a:lnL>
                    <a:lnR>
                      <a:noFill/>
                    </a:lnR>
                    <a:lnT>
                      <a:noFill/>
                    </a:lnT>
                    <a:lnB>
                      <a:noFill/>
                    </a:lnB>
                  </a:tcPr>
                </a:tc>
                <a:tc>
                  <a:txBody>
                    <a:bodyPr/>
                    <a:lstStyle/>
                    <a:p>
                      <a:r>
                        <a:rPr lang="en-GB" sz="2400" dirty="0"/>
                        <a:t>Coatings, thin-film-</a:t>
                      </a:r>
                      <a:r>
                        <a:rPr lang="en-GB" sz="2400" dirty="0" err="1"/>
                        <a:t>multilayers</a:t>
                      </a:r>
                      <a:endParaRPr lang="en-GB" sz="2400" dirty="0"/>
                    </a:p>
                  </a:txBody>
                  <a:tcPr marL="15950" marR="15950" marT="15950" marB="15950" anchor="ctr">
                    <a:lnL>
                      <a:noFill/>
                    </a:lnL>
                    <a:lnR>
                      <a:noFill/>
                    </a:lnR>
                    <a:lnT>
                      <a:noFill/>
                    </a:lnT>
                    <a:lnB>
                      <a:noFill/>
                    </a:lnB>
                  </a:tcPr>
                </a:tc>
                <a:extLst>
                  <a:ext uri="{0D108BD9-81ED-4DB2-BD59-A6C34878D82A}">
                    <a16:rowId xmlns:a16="http://schemas.microsoft.com/office/drawing/2014/main" val="10003"/>
                  </a:ext>
                </a:extLst>
              </a:tr>
              <a:tr h="1379753">
                <a:tc>
                  <a:txBody>
                    <a:bodyPr/>
                    <a:lstStyle/>
                    <a:p>
                      <a:r>
                        <a:rPr lang="en-GB" sz="2400" b="1" dirty="0">
                          <a:solidFill>
                            <a:srgbClr val="CC0099"/>
                          </a:solidFill>
                        </a:rPr>
                        <a:t>Three Dimensional (3-D)</a:t>
                      </a:r>
                    </a:p>
                  </a:txBody>
                  <a:tcPr marL="15950" marR="15950" marT="15950" marB="15950" anchor="ctr">
                    <a:lnL>
                      <a:noFill/>
                    </a:lnL>
                    <a:lnR>
                      <a:noFill/>
                    </a:lnR>
                    <a:lnT>
                      <a:noFill/>
                    </a:lnT>
                    <a:lnB>
                      <a:noFill/>
                    </a:lnB>
                  </a:tcPr>
                </a:tc>
                <a:tc>
                  <a:txBody>
                    <a:bodyPr/>
                    <a:lstStyle/>
                    <a:p>
                      <a:r>
                        <a:rPr lang="en-GB" sz="2400" dirty="0"/>
                        <a:t>Three dimensions </a:t>
                      </a:r>
                      <a:r>
                        <a:rPr lang="en-GB" sz="2400" dirty="0" smtClean="0"/>
                        <a:t>are </a:t>
                      </a:r>
                      <a:r>
                        <a:rPr lang="en-GB" sz="2400" dirty="0"/>
                        <a:t>outside the </a:t>
                      </a:r>
                      <a:r>
                        <a:rPr lang="en-GB" sz="2400" dirty="0" err="1"/>
                        <a:t>nanometer</a:t>
                      </a:r>
                      <a:r>
                        <a:rPr lang="en-GB" sz="2400" dirty="0"/>
                        <a:t> </a:t>
                      </a:r>
                      <a:r>
                        <a:rPr lang="en-GB" sz="2400" dirty="0" smtClean="0"/>
                        <a:t>range</a:t>
                      </a:r>
                      <a:endParaRPr lang="en-GB" sz="2400" dirty="0"/>
                    </a:p>
                  </a:txBody>
                  <a:tcPr marL="15950" marR="15950" marT="15950" marB="15950" anchor="ctr">
                    <a:lnL>
                      <a:noFill/>
                    </a:lnL>
                    <a:lnR>
                      <a:noFill/>
                    </a:lnR>
                    <a:lnT>
                      <a:noFill/>
                    </a:lnT>
                    <a:lnB>
                      <a:noFill/>
                    </a:lnB>
                  </a:tcPr>
                </a:tc>
                <a:tc>
                  <a:txBody>
                    <a:bodyPr/>
                    <a:lstStyle/>
                    <a:p>
                      <a:r>
                        <a:rPr lang="en-GB" sz="2400" dirty="0"/>
                        <a:t>Bulk</a:t>
                      </a:r>
                    </a:p>
                  </a:txBody>
                  <a:tcPr marL="15950" marR="15950" marT="15950" marB="15950" anchor="ctr">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95250" name="Rectangle 2"/>
          <p:cNvSpPr>
            <a:spLocks noChangeArrowheads="1"/>
          </p:cNvSpPr>
          <p:nvPr/>
        </p:nvSpPr>
        <p:spPr bwMode="auto">
          <a:xfrm>
            <a:off x="0" y="0"/>
            <a:ext cx="9144000" cy="457200"/>
          </a:xfrm>
          <a:prstGeom prst="rect">
            <a:avLst/>
          </a:prstGeom>
          <a:noFill/>
          <a:ln w="9525">
            <a:noFill/>
            <a:miter lim="800000"/>
            <a:headEnd/>
            <a:tailEnd/>
          </a:ln>
        </p:spPr>
        <p:txBody>
          <a:bodyPr wrap="none" lIns="38088" tIns="11109" rIns="38088" bIns="11109" anchor="ctr">
            <a:spAutoFit/>
          </a:bodyPr>
          <a:lstStyle/>
          <a:p>
            <a:endParaRPr lang="en-US" sz="1300" b="1"/>
          </a:p>
          <a:p>
            <a:pPr eaLnBrk="0" hangingPunct="0"/>
            <a:endParaRPr lang="en-US"/>
          </a:p>
        </p:txBody>
      </p:sp>
      <p:sp>
        <p:nvSpPr>
          <p:cNvPr id="95251" name="Rectangle 3"/>
          <p:cNvSpPr>
            <a:spLocks noChangeArrowheads="1"/>
          </p:cNvSpPr>
          <p:nvPr/>
        </p:nvSpPr>
        <p:spPr bwMode="auto">
          <a:xfrm>
            <a:off x="0" y="43543"/>
            <a:ext cx="9144000" cy="646331"/>
          </a:xfrm>
          <a:prstGeom prst="rect">
            <a:avLst/>
          </a:prstGeom>
          <a:noFill/>
          <a:ln w="9525">
            <a:noFill/>
            <a:miter lim="800000"/>
            <a:headEnd/>
            <a:tailEnd/>
          </a:ln>
        </p:spPr>
        <p:txBody>
          <a:bodyPr wrap="square">
            <a:spAutoFit/>
          </a:bodyPr>
          <a:lstStyle/>
          <a:p>
            <a:r>
              <a:rPr lang="en-GB" sz="3600" b="1" dirty="0">
                <a:solidFill>
                  <a:srgbClr val="000099"/>
                </a:solidFill>
                <a:latin typeface="Calibri" pitchFamily="34" charset="0"/>
              </a:rPr>
              <a:t>Dimensional </a:t>
            </a:r>
            <a:r>
              <a:rPr lang="en-GB" sz="3600" b="1" dirty="0" smtClean="0">
                <a:solidFill>
                  <a:srgbClr val="000099"/>
                </a:solidFill>
                <a:latin typeface="Calibri" pitchFamily="34" charset="0"/>
              </a:rPr>
              <a:t>Classification of nanostructure</a:t>
            </a:r>
            <a:endParaRPr lang="en-GB" sz="3600" dirty="0">
              <a:solidFill>
                <a:srgbClr val="000099"/>
              </a:solidFill>
              <a:latin typeface="Calibri" pitchFamily="34" charset="0"/>
            </a:endParaRPr>
          </a:p>
        </p:txBody>
      </p:sp>
      <p:sp>
        <p:nvSpPr>
          <p:cNvPr id="5" name="Date Placeholder 4"/>
          <p:cNvSpPr>
            <a:spLocks noGrp="1"/>
          </p:cNvSpPr>
          <p:nvPr>
            <p:ph type="dt" sz="half" idx="10"/>
          </p:nvPr>
        </p:nvSpPr>
        <p:spPr/>
        <p:txBody>
          <a:bodyPr/>
          <a:lstStyle/>
          <a:p>
            <a:pPr>
              <a:defRPr/>
            </a:pPr>
            <a:fld id="{1A8BDFCF-C5EC-45A5-A791-4F79AA8D39A4}" type="datetime3">
              <a:rPr lang="en-US" smtClean="0"/>
              <a:t>16 January 2020</a:t>
            </a:fld>
            <a:endParaRPr lang="en-US"/>
          </a:p>
        </p:txBody>
      </p:sp>
      <p:sp>
        <p:nvSpPr>
          <p:cNvPr id="6" name="Slide Number Placeholder 5"/>
          <p:cNvSpPr>
            <a:spLocks noGrp="1"/>
          </p:cNvSpPr>
          <p:nvPr>
            <p:ph type="sldNum" sz="quarter" idx="12"/>
          </p:nvPr>
        </p:nvSpPr>
        <p:spPr/>
        <p:txBody>
          <a:bodyPr/>
          <a:lstStyle/>
          <a:p>
            <a:pPr>
              <a:defRPr/>
            </a:pPr>
            <a:fld id="{6FC6F669-0F86-4321-A9EC-0CFB076979EF}" type="slidenum">
              <a:rPr lang="en-US" smtClean="0"/>
              <a:pPr>
                <a:defRPr/>
              </a:pPr>
              <a:t>21</a:t>
            </a:fld>
            <a:endParaRPr lang="en-US"/>
          </a:p>
        </p:txBody>
      </p:sp>
      <p:sp>
        <p:nvSpPr>
          <p:cNvPr id="7" name="Footer Placeholder 6"/>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0"/>
            <a:ext cx="8229600" cy="685800"/>
          </a:xfrm>
        </p:spPr>
        <p:txBody>
          <a:bodyPr/>
          <a:lstStyle/>
          <a:p>
            <a:pPr algn="r"/>
            <a:r>
              <a:rPr lang="en-GB" b="1" dirty="0" smtClean="0">
                <a:solidFill>
                  <a:srgbClr val="FF0000"/>
                </a:solidFill>
              </a:rPr>
              <a:t>Quantum Dots</a:t>
            </a:r>
            <a:endParaRPr lang="en-US" dirty="0" smtClean="0"/>
          </a:p>
        </p:txBody>
      </p:sp>
      <p:sp>
        <p:nvSpPr>
          <p:cNvPr id="96259" name="Content Placeholder 2"/>
          <p:cNvSpPr>
            <a:spLocks noGrp="1"/>
          </p:cNvSpPr>
          <p:nvPr>
            <p:ph idx="1"/>
          </p:nvPr>
        </p:nvSpPr>
        <p:spPr>
          <a:xfrm>
            <a:off x="457200" y="838200"/>
            <a:ext cx="8229600" cy="5334000"/>
          </a:xfrm>
        </p:spPr>
        <p:txBody>
          <a:bodyPr/>
          <a:lstStyle/>
          <a:p>
            <a:r>
              <a:rPr lang="en-GB" sz="2400" dirty="0" smtClean="0">
                <a:solidFill>
                  <a:srgbClr val="000099"/>
                </a:solidFill>
              </a:rPr>
              <a:t>Quantum dots: Semiconductor nanoparticles - (</a:t>
            </a:r>
            <a:r>
              <a:rPr lang="en-GB" sz="2400" dirty="0" err="1" smtClean="0">
                <a:solidFill>
                  <a:srgbClr val="000099"/>
                </a:solidFill>
              </a:rPr>
              <a:t>CdSe</a:t>
            </a:r>
            <a:r>
              <a:rPr lang="en-GB" sz="2400" dirty="0" smtClean="0">
                <a:solidFill>
                  <a:srgbClr val="000099"/>
                </a:solidFill>
              </a:rPr>
              <a:t> or </a:t>
            </a:r>
            <a:r>
              <a:rPr lang="en-GB" sz="2400" dirty="0" err="1" smtClean="0">
                <a:solidFill>
                  <a:srgbClr val="000099"/>
                </a:solidFill>
              </a:rPr>
              <a:t>ZnS</a:t>
            </a:r>
            <a:r>
              <a:rPr lang="en-GB" sz="2400" dirty="0" smtClean="0">
                <a:solidFill>
                  <a:srgbClr val="000099"/>
                </a:solidFill>
              </a:rPr>
              <a:t>), Size range from 2 to 10 nm [Size of the particles comparable </a:t>
            </a:r>
            <a:r>
              <a:rPr lang="en-GB" sz="2400" dirty="0">
                <a:solidFill>
                  <a:srgbClr val="000099"/>
                </a:solidFill>
              </a:rPr>
              <a:t>to the </a:t>
            </a:r>
            <a:r>
              <a:rPr lang="en-GB" sz="2400" b="1" dirty="0">
                <a:solidFill>
                  <a:srgbClr val="000099"/>
                </a:solidFill>
              </a:rPr>
              <a:t>de Broglie wavelength </a:t>
            </a:r>
            <a:r>
              <a:rPr lang="en-GB" sz="2400" dirty="0">
                <a:solidFill>
                  <a:srgbClr val="000099"/>
                </a:solidFill>
              </a:rPr>
              <a:t>of the carriers (electrons and holes</a:t>
            </a:r>
            <a:r>
              <a:rPr lang="en-GB" sz="2400" dirty="0" smtClean="0">
                <a:solidFill>
                  <a:srgbClr val="000099"/>
                </a:solidFill>
              </a:rPr>
              <a:t>)]</a:t>
            </a:r>
          </a:p>
          <a:p>
            <a:pPr marL="0" indent="0">
              <a:buNone/>
            </a:pPr>
            <a:endParaRPr lang="en-GB" dirty="0" smtClean="0">
              <a:solidFill>
                <a:srgbClr val="002060"/>
              </a:solidFill>
            </a:endParaRPr>
          </a:p>
          <a:p>
            <a:r>
              <a:rPr lang="en-GB" dirty="0" smtClean="0">
                <a:solidFill>
                  <a:srgbClr val="000099"/>
                </a:solidFill>
              </a:rPr>
              <a:t>Quantum dots shows unique optical and electrical properties</a:t>
            </a:r>
          </a:p>
          <a:p>
            <a:pPr marL="0" indent="0">
              <a:buNone/>
            </a:pPr>
            <a:endParaRPr lang="en-GB" dirty="0" smtClean="0">
              <a:solidFill>
                <a:srgbClr val="000099"/>
              </a:solidFill>
            </a:endParaRPr>
          </a:p>
          <a:p>
            <a:r>
              <a:rPr lang="en-GB" dirty="0" smtClean="0">
                <a:solidFill>
                  <a:srgbClr val="000099"/>
                </a:solidFill>
              </a:rPr>
              <a:t>The most  important is the emission of  visible light (photons) under excitation</a:t>
            </a:r>
          </a:p>
          <a:p>
            <a:endParaRPr lang="en-GB" dirty="0" smtClean="0">
              <a:solidFill>
                <a:srgbClr val="000099"/>
              </a:solidFill>
            </a:endParaRPr>
          </a:p>
          <a:p>
            <a:r>
              <a:rPr lang="en-GB" dirty="0" smtClean="0">
                <a:solidFill>
                  <a:srgbClr val="000099"/>
                </a:solidFill>
              </a:rPr>
              <a:t>The wavelength of these photon emissions does not depends on the material, but the </a:t>
            </a:r>
            <a:r>
              <a:rPr lang="en-GB" b="1" dirty="0" smtClean="0">
                <a:solidFill>
                  <a:srgbClr val="FF0000"/>
                </a:solidFill>
              </a:rPr>
              <a:t>size of quantum dot </a:t>
            </a:r>
            <a:endParaRPr lang="en-US" dirty="0" smtClean="0"/>
          </a:p>
        </p:txBody>
      </p:sp>
      <p:sp>
        <p:nvSpPr>
          <p:cNvPr id="4" name="Date Placeholder 3"/>
          <p:cNvSpPr>
            <a:spLocks noGrp="1"/>
          </p:cNvSpPr>
          <p:nvPr>
            <p:ph type="dt" sz="quarter" idx="10"/>
          </p:nvPr>
        </p:nvSpPr>
        <p:spPr/>
        <p:txBody>
          <a:bodyPr/>
          <a:lstStyle/>
          <a:p>
            <a:pPr>
              <a:defRPr/>
            </a:pPr>
            <a:fld id="{AA59002D-2931-48FA-8BBA-84EBAF2C8AE8}" type="datetime3">
              <a:rPr lang="en-US" smtClean="0"/>
              <a:t>16 January 2020</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20E2BD6-670F-45D8-9BDB-A8997FD3D964}"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381000" y="0"/>
            <a:ext cx="8229600" cy="685800"/>
          </a:xfrm>
        </p:spPr>
        <p:txBody>
          <a:bodyPr/>
          <a:lstStyle/>
          <a:p>
            <a:pPr algn="r"/>
            <a:r>
              <a:rPr lang="en-GB" b="1" dirty="0" smtClean="0">
                <a:solidFill>
                  <a:srgbClr val="FF0000"/>
                </a:solidFill>
              </a:rPr>
              <a:t>Quantum Dots…</a:t>
            </a:r>
            <a:endParaRPr lang="en-US" dirty="0" smtClean="0"/>
          </a:p>
        </p:txBody>
      </p:sp>
      <p:sp>
        <p:nvSpPr>
          <p:cNvPr id="97283" name="Content Placeholder 2"/>
          <p:cNvSpPr>
            <a:spLocks noGrp="1"/>
          </p:cNvSpPr>
          <p:nvPr>
            <p:ph idx="1"/>
          </p:nvPr>
        </p:nvSpPr>
        <p:spPr>
          <a:xfrm>
            <a:off x="457200" y="1447800"/>
            <a:ext cx="8229600" cy="4876800"/>
          </a:xfrm>
        </p:spPr>
        <p:txBody>
          <a:bodyPr/>
          <a:lstStyle/>
          <a:p>
            <a:r>
              <a:rPr lang="en-GB" dirty="0" smtClean="0"/>
              <a:t>Quantum dots can be “</a:t>
            </a:r>
            <a:r>
              <a:rPr lang="en-GB" b="1" dirty="0" smtClean="0">
                <a:solidFill>
                  <a:srgbClr val="FF0000"/>
                </a:solidFill>
              </a:rPr>
              <a:t>tuned</a:t>
            </a:r>
            <a:r>
              <a:rPr lang="en-GB" dirty="0" smtClean="0"/>
              <a:t>” by changing the size during production to emit </a:t>
            </a:r>
            <a:r>
              <a:rPr lang="en-GB" b="1" dirty="0" smtClean="0">
                <a:solidFill>
                  <a:srgbClr val="FF0000"/>
                </a:solidFill>
              </a:rPr>
              <a:t>any colour </a:t>
            </a:r>
            <a:r>
              <a:rPr lang="en-GB" dirty="0" smtClean="0"/>
              <a:t>of light</a:t>
            </a:r>
          </a:p>
          <a:p>
            <a:endParaRPr lang="en-GB" dirty="0" smtClean="0"/>
          </a:p>
          <a:p>
            <a:r>
              <a:rPr lang="en-GB" dirty="0" smtClean="0"/>
              <a:t>The ability to tune the emission from the quantum dot by changing its size is called the “</a:t>
            </a:r>
            <a:r>
              <a:rPr lang="en-GB" b="1" i="1" dirty="0" smtClean="0">
                <a:solidFill>
                  <a:srgbClr val="CC0099"/>
                </a:solidFill>
              </a:rPr>
              <a:t>Size quantisation effect</a:t>
            </a:r>
            <a:r>
              <a:rPr lang="en-GB" dirty="0" smtClean="0"/>
              <a:t>”. </a:t>
            </a:r>
          </a:p>
          <a:p>
            <a:endParaRPr lang="en-GB" dirty="0" smtClean="0"/>
          </a:p>
          <a:p>
            <a:r>
              <a:rPr lang="en-GB" dirty="0"/>
              <a:t>Quantum </a:t>
            </a:r>
            <a:r>
              <a:rPr lang="en-GB" dirty="0" smtClean="0"/>
              <a:t>dots can even be tuned beyond visible light, into the infra-red or into the ultra-violet</a:t>
            </a:r>
            <a:endParaRPr lang="en-US" dirty="0" smtClean="0"/>
          </a:p>
        </p:txBody>
      </p:sp>
      <p:sp>
        <p:nvSpPr>
          <p:cNvPr id="4" name="Date Placeholder 3"/>
          <p:cNvSpPr>
            <a:spLocks noGrp="1"/>
          </p:cNvSpPr>
          <p:nvPr>
            <p:ph type="dt" sz="quarter" idx="10"/>
          </p:nvPr>
        </p:nvSpPr>
        <p:spPr/>
        <p:txBody>
          <a:bodyPr/>
          <a:lstStyle/>
          <a:p>
            <a:pPr>
              <a:defRPr/>
            </a:pPr>
            <a:fld id="{1828EED5-7681-4DE2-A697-77E9113646CD}"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643347-A296-4926-A157-7A633C31E4F2}"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Date Placeholder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a:defRPr/>
            </a:pPr>
            <a:fld id="{37B10425-9C53-4F3A-AD0B-E75B4F5B73DD}" type="datetime3">
              <a:rPr lang="en-US" smtClean="0"/>
              <a:t>16 January 2020</a:t>
            </a:fld>
            <a:endParaRPr lang="en-US" smtClean="0"/>
          </a:p>
        </p:txBody>
      </p:sp>
      <p:sp>
        <p:nvSpPr>
          <p:cNvPr id="135171" name="Footer Placeholder 2"/>
          <p:cNvSpPr>
            <a:spLocks noGrp="1"/>
          </p:cNvSpPr>
          <p:nvPr>
            <p:ph type="ftr" sz="quarter" idx="11"/>
          </p:nvPr>
        </p:nvSpPr>
        <p:spPr bwMode="auto">
          <a:ln>
            <a:miter lim="800000"/>
            <a:headEnd/>
            <a:tailEnd/>
          </a:ln>
        </p:spPr>
        <p:txBody>
          <a:bodyPr wrap="square" lIns="91440" tIns="45720" rIns="91440" bIns="45720" numCol="1" anchor="t" anchorCtr="0" compatLnSpc="1">
            <a:prstTxWarp prst="textNoShape">
              <a:avLst/>
            </a:prstTxWarp>
          </a:bodyPr>
          <a:lstStyle/>
          <a:p>
            <a:pPr>
              <a:defRPr/>
            </a:pPr>
            <a:endParaRPr lang="en-US" smtClean="0"/>
          </a:p>
        </p:txBody>
      </p:sp>
      <p:sp>
        <p:nvSpPr>
          <p:cNvPr id="135172"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a:defRPr/>
            </a:pPr>
            <a:fld id="{7A9983D0-BB04-47E1-9F11-B017E5C2B90A}" type="slidenum">
              <a:rPr lang="en-US" smtClean="0"/>
              <a:pPr>
                <a:defRPr/>
              </a:pPr>
              <a:t>24</a:t>
            </a:fld>
            <a:endParaRPr lang="en-US" smtClean="0"/>
          </a:p>
        </p:txBody>
      </p:sp>
      <p:pic>
        <p:nvPicPr>
          <p:cNvPr id="1026" name="Picture 2"/>
          <p:cNvPicPr>
            <a:picLocks noChangeAspect="1" noChangeArrowheads="1"/>
          </p:cNvPicPr>
          <p:nvPr/>
        </p:nvPicPr>
        <p:blipFill>
          <a:blip r:embed="rId2"/>
          <a:srcRect/>
          <a:stretch>
            <a:fillRect/>
          </a:stretch>
        </p:blipFill>
        <p:spPr bwMode="auto">
          <a:xfrm>
            <a:off x="1371600" y="533400"/>
            <a:ext cx="5562600" cy="5943600"/>
          </a:xfrm>
          <a:prstGeom prst="rect">
            <a:avLst/>
          </a:prstGeom>
          <a:noFill/>
          <a:ln w="9525">
            <a:noFill/>
            <a:miter lim="800000"/>
            <a:headEnd/>
            <a:tailEnd/>
          </a:ln>
          <a:effectLst/>
        </p:spPr>
      </p:pic>
    </p:spTree>
  </p:cSld>
  <p:clrMapOvr>
    <a:masterClrMapping/>
  </p:clrMapOvr>
  <p:transition spd="slow">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effect </a:t>
            </a:r>
            <a:endParaRPr lang="en-US" dirty="0"/>
          </a:p>
        </p:txBody>
      </p:sp>
      <p:sp>
        <p:nvSpPr>
          <p:cNvPr id="3" name="Content Placeholder 2"/>
          <p:cNvSpPr>
            <a:spLocks noGrp="1"/>
          </p:cNvSpPr>
          <p:nvPr>
            <p:ph idx="1"/>
          </p:nvPr>
        </p:nvSpPr>
        <p:spPr/>
        <p:txBody>
          <a:bodyPr/>
          <a:lstStyle/>
          <a:p>
            <a:r>
              <a:rPr lang="en-US" b="1" dirty="0" err="1" smtClean="0">
                <a:solidFill>
                  <a:srgbClr val="002060"/>
                </a:solidFill>
              </a:rPr>
              <a:t>Tunability</a:t>
            </a:r>
            <a:r>
              <a:rPr lang="en-US" b="1" dirty="0" smtClean="0">
                <a:solidFill>
                  <a:srgbClr val="002060"/>
                </a:solidFill>
              </a:rPr>
              <a:t> of materials properties</a:t>
            </a:r>
          </a:p>
          <a:p>
            <a:endParaRPr lang="en-US" dirty="0"/>
          </a:p>
          <a:p>
            <a:r>
              <a:rPr lang="en-US" dirty="0" err="1" smtClean="0"/>
              <a:t>Nanoscale</a:t>
            </a:r>
            <a:r>
              <a:rPr lang="en-US" dirty="0" smtClean="0"/>
              <a:t> </a:t>
            </a:r>
            <a:r>
              <a:rPr lang="en-US" dirty="0"/>
              <a:t>gold particles selectively accumulate in </a:t>
            </a:r>
            <a:r>
              <a:rPr lang="en-US" dirty="0" smtClean="0"/>
              <a:t>tumors</a:t>
            </a:r>
          </a:p>
          <a:p>
            <a:pPr marL="0" indent="0">
              <a:buNone/>
            </a:pPr>
            <a:endParaRPr lang="en-US" dirty="0" smtClean="0"/>
          </a:p>
          <a:p>
            <a:r>
              <a:rPr lang="en-US" dirty="0" smtClean="0"/>
              <a:t>Precise </a:t>
            </a:r>
            <a:r>
              <a:rPr lang="en-US" dirty="0"/>
              <a:t>imaging and targeted laser destruction of the tumor</a:t>
            </a:r>
          </a:p>
        </p:txBody>
      </p:sp>
      <p:sp>
        <p:nvSpPr>
          <p:cNvPr id="4" name="Date Placeholder 3"/>
          <p:cNvSpPr>
            <a:spLocks noGrp="1"/>
          </p:cNvSpPr>
          <p:nvPr>
            <p:ph type="dt" sz="half" idx="10"/>
          </p:nvPr>
        </p:nvSpPr>
        <p:spPr/>
        <p:txBody>
          <a:bodyPr/>
          <a:lstStyle/>
          <a:p>
            <a:pPr>
              <a:defRPr/>
            </a:pPr>
            <a:fld id="{B7390F12-B028-4596-B922-58348A533D8E}"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25</a:t>
            </a:fld>
            <a:endParaRPr lang="en-US"/>
          </a:p>
        </p:txBody>
      </p:sp>
    </p:spTree>
    <p:extLst>
      <p:ext uri="{BB962C8B-B14F-4D97-AF65-F5344CB8AC3E}">
        <p14:creationId xmlns:p14="http://schemas.microsoft.com/office/powerpoint/2010/main" val="2916205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
            </a:r>
            <a:br>
              <a:rPr lang="en-US" b="1" dirty="0" smtClean="0">
                <a:solidFill>
                  <a:srgbClr val="002060"/>
                </a:solidFill>
              </a:rPr>
            </a:br>
            <a:r>
              <a:rPr lang="en-US" sz="2400" b="1" dirty="0" smtClean="0">
                <a:solidFill>
                  <a:srgbClr val="002060"/>
                </a:solidFill>
              </a:rPr>
              <a:t>Tunneling </a:t>
            </a:r>
            <a:r>
              <a:rPr lang="en-US" sz="2400" b="1" dirty="0">
                <a:solidFill>
                  <a:srgbClr val="002060"/>
                </a:solidFill>
              </a:rPr>
              <a:t>of particles through barrier</a:t>
            </a:r>
            <a:r>
              <a:rPr lang="en-US" b="1" dirty="0">
                <a:solidFill>
                  <a:srgbClr val="002060"/>
                </a:solidFill>
              </a:rPr>
              <a:t/>
            </a:r>
            <a:br>
              <a:rPr lang="en-US" b="1" dirty="0">
                <a:solidFill>
                  <a:srgbClr val="002060"/>
                </a:solidFill>
              </a:rPr>
            </a:br>
            <a:endParaRPr lang="en-US" dirty="0"/>
          </a:p>
        </p:txBody>
      </p:sp>
      <p:sp>
        <p:nvSpPr>
          <p:cNvPr id="4" name="Date Placeholder 3"/>
          <p:cNvSpPr>
            <a:spLocks noGrp="1"/>
          </p:cNvSpPr>
          <p:nvPr>
            <p:ph type="dt" sz="half" idx="10"/>
          </p:nvPr>
        </p:nvSpPr>
        <p:spPr/>
        <p:txBody>
          <a:bodyPr/>
          <a:lstStyle/>
          <a:p>
            <a:pPr>
              <a:defRPr/>
            </a:pPr>
            <a:fld id="{25257A14-2344-42F0-A4EB-897FB7DA6459}"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26</a:t>
            </a:fld>
            <a:endParaRPr lang="en-US"/>
          </a:p>
        </p:txBody>
      </p:sp>
      <p:pic>
        <p:nvPicPr>
          <p:cNvPr id="1028" name="Picture 4" descr="C:\Users\Gigi\Desktop\Downloads\EffetTun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Scanning </a:t>
            </a:r>
            <a:r>
              <a:rPr lang="en-US" dirty="0"/>
              <a:t>tunneling microscope and flash memory for computing</a:t>
            </a:r>
          </a:p>
        </p:txBody>
      </p:sp>
    </p:spTree>
    <p:extLst>
      <p:ext uri="{BB962C8B-B14F-4D97-AF65-F5344CB8AC3E}">
        <p14:creationId xmlns:p14="http://schemas.microsoft.com/office/powerpoint/2010/main" val="1413439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0"/>
            <a:ext cx="8229600" cy="685800"/>
          </a:xfrm>
        </p:spPr>
        <p:txBody>
          <a:bodyPr/>
          <a:lstStyle/>
          <a:p>
            <a:pPr algn="r"/>
            <a:r>
              <a:rPr lang="en-GB" b="1" dirty="0" smtClean="0">
                <a:solidFill>
                  <a:srgbClr val="FF0000"/>
                </a:solidFill>
              </a:rPr>
              <a:t>Quantum Wires</a:t>
            </a:r>
            <a:endParaRPr lang="en-US" dirty="0" smtClean="0"/>
          </a:p>
        </p:txBody>
      </p:sp>
      <p:sp>
        <p:nvSpPr>
          <p:cNvPr id="99331" name="Content Placeholder 2"/>
          <p:cNvSpPr>
            <a:spLocks noGrp="1"/>
          </p:cNvSpPr>
          <p:nvPr>
            <p:ph idx="1"/>
          </p:nvPr>
        </p:nvSpPr>
        <p:spPr>
          <a:xfrm>
            <a:off x="0" y="914400"/>
            <a:ext cx="8686800" cy="5410200"/>
          </a:xfrm>
        </p:spPr>
        <p:txBody>
          <a:bodyPr/>
          <a:lstStyle/>
          <a:p>
            <a:pPr>
              <a:buFont typeface="Arial" charset="0"/>
              <a:buChar char="•"/>
            </a:pPr>
            <a:r>
              <a:rPr lang="en-GB" b="1" dirty="0" smtClean="0">
                <a:solidFill>
                  <a:srgbClr val="000099"/>
                </a:solidFill>
              </a:rPr>
              <a:t>Quantum wire</a:t>
            </a:r>
            <a:r>
              <a:rPr lang="en-GB" dirty="0" smtClean="0">
                <a:solidFill>
                  <a:srgbClr val="000099"/>
                </a:solidFill>
              </a:rPr>
              <a:t> is an electrically conducting wire in which quantum effects influence the transport properties</a:t>
            </a:r>
          </a:p>
          <a:p>
            <a:pPr>
              <a:buFont typeface="Arial" charset="0"/>
              <a:buChar char="•"/>
            </a:pPr>
            <a:endParaRPr lang="en-GB" dirty="0" smtClean="0">
              <a:solidFill>
                <a:srgbClr val="000099"/>
              </a:solidFill>
            </a:endParaRPr>
          </a:p>
          <a:p>
            <a:pPr algn="just">
              <a:buFont typeface="Arial" charset="0"/>
              <a:buChar char="•"/>
            </a:pPr>
            <a:r>
              <a:rPr lang="en-GB" dirty="0" smtClean="0">
                <a:solidFill>
                  <a:srgbClr val="000099"/>
                </a:solidFill>
              </a:rPr>
              <a:t>If the diameter of a wire is at the </a:t>
            </a:r>
            <a:r>
              <a:rPr lang="en-GB" dirty="0" err="1" smtClean="0">
                <a:solidFill>
                  <a:srgbClr val="000099"/>
                </a:solidFill>
              </a:rPr>
              <a:t>nanoscale</a:t>
            </a:r>
            <a:r>
              <a:rPr lang="en-GB" dirty="0" smtClean="0">
                <a:solidFill>
                  <a:srgbClr val="000099"/>
                </a:solidFill>
              </a:rPr>
              <a:t>, electrons will experience quantum confinement in the transverse direction. Hence, their transverse energy will be quantized into a series of discrete values</a:t>
            </a:r>
          </a:p>
          <a:p>
            <a:pPr algn="just">
              <a:buFont typeface="Arial" charset="0"/>
              <a:buChar char="•"/>
            </a:pPr>
            <a:endParaRPr lang="en-GB" dirty="0" smtClean="0">
              <a:solidFill>
                <a:srgbClr val="000099"/>
              </a:solidFill>
            </a:endParaRPr>
          </a:p>
          <a:p>
            <a:pPr>
              <a:buFont typeface="Arial" charset="0"/>
              <a:buChar char="•"/>
            </a:pPr>
            <a:r>
              <a:rPr lang="en-GB" dirty="0" smtClean="0">
                <a:solidFill>
                  <a:srgbClr val="000099"/>
                </a:solidFill>
              </a:rPr>
              <a:t>The classical formula for calculating the electrical resistance of a wire: R = </a:t>
            </a:r>
            <a:r>
              <a:rPr lang="en-GB" dirty="0" err="1" smtClean="0">
                <a:solidFill>
                  <a:srgbClr val="000099"/>
                </a:solidFill>
              </a:rPr>
              <a:t>ρl</a:t>
            </a:r>
            <a:r>
              <a:rPr lang="en-GB" dirty="0" smtClean="0">
                <a:solidFill>
                  <a:srgbClr val="000099"/>
                </a:solidFill>
              </a:rPr>
              <a:t>/A, is not valid for quantum wires (where ρ is the resistivity, </a:t>
            </a:r>
            <a:r>
              <a:rPr lang="en-GB" i="1" dirty="0" smtClean="0">
                <a:solidFill>
                  <a:srgbClr val="000099"/>
                </a:solidFill>
              </a:rPr>
              <a:t>l</a:t>
            </a:r>
            <a:r>
              <a:rPr lang="en-GB" dirty="0" smtClean="0">
                <a:solidFill>
                  <a:srgbClr val="000099"/>
                </a:solidFill>
              </a:rPr>
              <a:t> is the length, and </a:t>
            </a:r>
            <a:r>
              <a:rPr lang="en-GB" i="1" dirty="0" smtClean="0">
                <a:solidFill>
                  <a:srgbClr val="000099"/>
                </a:solidFill>
              </a:rPr>
              <a:t>A</a:t>
            </a:r>
            <a:r>
              <a:rPr lang="en-GB" dirty="0" smtClean="0">
                <a:solidFill>
                  <a:srgbClr val="000099"/>
                </a:solidFill>
              </a:rPr>
              <a:t> is the cross-sectional area of the wire)</a:t>
            </a:r>
          </a:p>
          <a:p>
            <a:endParaRPr lang="en-US" dirty="0" smtClean="0"/>
          </a:p>
        </p:txBody>
      </p:sp>
      <p:sp>
        <p:nvSpPr>
          <p:cNvPr id="4" name="Date Placeholder 3"/>
          <p:cNvSpPr>
            <a:spLocks noGrp="1"/>
          </p:cNvSpPr>
          <p:nvPr>
            <p:ph type="dt" sz="quarter" idx="10"/>
          </p:nvPr>
        </p:nvSpPr>
        <p:spPr/>
        <p:txBody>
          <a:bodyPr/>
          <a:lstStyle/>
          <a:p>
            <a:pPr>
              <a:defRPr/>
            </a:pPr>
            <a:fld id="{459A03C7-DB2F-42E0-A37B-A392D075398B}"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587BC4-879C-491B-B124-E9DE45A73C5F}"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57200" y="0"/>
            <a:ext cx="8229600" cy="762000"/>
          </a:xfrm>
        </p:spPr>
        <p:txBody>
          <a:bodyPr/>
          <a:lstStyle/>
          <a:p>
            <a:pPr algn="r"/>
            <a:r>
              <a:rPr lang="en-GB" b="1" dirty="0" smtClean="0">
                <a:solidFill>
                  <a:srgbClr val="FF0000"/>
                </a:solidFill>
              </a:rPr>
              <a:t>Quantum Well</a:t>
            </a:r>
            <a:endParaRPr lang="en-US" dirty="0" smtClean="0"/>
          </a:p>
        </p:txBody>
      </p:sp>
      <p:sp>
        <p:nvSpPr>
          <p:cNvPr id="100355" name="Content Placeholder 2"/>
          <p:cNvSpPr>
            <a:spLocks noGrp="1"/>
          </p:cNvSpPr>
          <p:nvPr>
            <p:ph idx="1"/>
          </p:nvPr>
        </p:nvSpPr>
        <p:spPr>
          <a:xfrm>
            <a:off x="152400" y="1295400"/>
            <a:ext cx="8991600" cy="5029200"/>
          </a:xfrm>
        </p:spPr>
        <p:txBody>
          <a:bodyPr/>
          <a:lstStyle/>
          <a:p>
            <a:pPr algn="just">
              <a:buFont typeface="Arial" charset="0"/>
              <a:buChar char="•"/>
            </a:pPr>
            <a:r>
              <a:rPr lang="en-GB" sz="2400" dirty="0" smtClean="0"/>
              <a:t>A </a:t>
            </a:r>
            <a:r>
              <a:rPr lang="en-GB" sz="2400" b="1" dirty="0" smtClean="0"/>
              <a:t>quantum well</a:t>
            </a:r>
            <a:r>
              <a:rPr lang="en-GB" sz="2400" dirty="0" smtClean="0"/>
              <a:t> is a thin layer in which particles are confined in the dimension perpendicular to the layer surface, like a potential well  with only discrete energy values</a:t>
            </a:r>
          </a:p>
          <a:p>
            <a:pPr algn="just">
              <a:buFont typeface="Arial" charset="0"/>
              <a:buChar char="•"/>
            </a:pPr>
            <a:endParaRPr lang="en-GB" sz="2400" dirty="0" smtClean="0"/>
          </a:p>
          <a:p>
            <a:pPr algn="just">
              <a:buFont typeface="Arial" charset="0"/>
              <a:buChar char="•"/>
            </a:pPr>
            <a:r>
              <a:rPr lang="en-GB" sz="2400" dirty="0" smtClean="0"/>
              <a:t>The effects of quantum confinement take place when the quantum well thickness becomes comparable to the de Broglie wavelength of the carriers (electrons and holes), i.e., the carriers can only have discrete energy values.</a:t>
            </a:r>
          </a:p>
          <a:p>
            <a:pPr algn="just">
              <a:buFont typeface="Arial" charset="0"/>
              <a:buChar char="•"/>
            </a:pPr>
            <a:endParaRPr lang="en-GB" sz="2400" dirty="0" smtClean="0"/>
          </a:p>
          <a:p>
            <a:pPr algn="just">
              <a:buFont typeface="Arial" charset="0"/>
              <a:buChar char="•"/>
            </a:pPr>
            <a:r>
              <a:rPr lang="en-GB" sz="2400" dirty="0" smtClean="0"/>
              <a:t>Quantum wells are formed in semiconductors by having a material, like gallium arsenide sandwiched between two layers of a material with a wider band gap, like Aluminium arsenide.</a:t>
            </a:r>
          </a:p>
          <a:p>
            <a:endParaRPr lang="en-US" dirty="0" smtClean="0"/>
          </a:p>
        </p:txBody>
      </p:sp>
      <p:sp>
        <p:nvSpPr>
          <p:cNvPr id="4" name="Date Placeholder 3"/>
          <p:cNvSpPr>
            <a:spLocks noGrp="1"/>
          </p:cNvSpPr>
          <p:nvPr>
            <p:ph type="dt" sz="quarter" idx="10"/>
          </p:nvPr>
        </p:nvSpPr>
        <p:spPr/>
        <p:txBody>
          <a:bodyPr/>
          <a:lstStyle/>
          <a:p>
            <a:pPr>
              <a:defRPr/>
            </a:pPr>
            <a:fld id="{FD81A583-8E45-40D8-A423-2D320E17F8A2}"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5E3C0E-003A-4B80-8F85-853E5083303A}"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381000" y="0"/>
            <a:ext cx="8305800" cy="1143000"/>
          </a:xfrm>
        </p:spPr>
        <p:txBody>
          <a:bodyPr/>
          <a:lstStyle/>
          <a:p>
            <a:pPr algn="r">
              <a:defRPr/>
            </a:pPr>
            <a:r>
              <a:rPr lang="en-US" b="1" dirty="0" smtClean="0">
                <a:solidFill>
                  <a:srgbClr val="0070C0"/>
                </a:solidFill>
              </a:rPr>
              <a:t>Energy states</a:t>
            </a:r>
          </a:p>
        </p:txBody>
      </p:sp>
      <p:sp>
        <p:nvSpPr>
          <p:cNvPr id="134147" name="Date Placeholder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a:defRPr/>
            </a:pPr>
            <a:fld id="{F63D694D-3ADF-4748-BD5F-F84E3E7C85B3}" type="datetime3">
              <a:rPr lang="en-US" smtClean="0"/>
              <a:t>16 January 2020</a:t>
            </a:fld>
            <a:endParaRPr lang="en-US" smtClean="0"/>
          </a:p>
        </p:txBody>
      </p:sp>
      <p:sp>
        <p:nvSpPr>
          <p:cNvPr id="134148" name="Footer Placeholder 3"/>
          <p:cNvSpPr>
            <a:spLocks noGrp="1"/>
          </p:cNvSpPr>
          <p:nvPr>
            <p:ph type="ftr" sz="quarter" idx="11"/>
          </p:nvPr>
        </p:nvSpPr>
        <p:spPr bwMode="auto">
          <a:ln>
            <a:miter lim="800000"/>
            <a:headEnd/>
            <a:tailEnd/>
          </a:ln>
        </p:spPr>
        <p:txBody>
          <a:bodyPr wrap="square" lIns="91440" tIns="45720" rIns="91440" bIns="45720" numCol="1" anchor="t" anchorCtr="0" compatLnSpc="1">
            <a:prstTxWarp prst="textNoShape">
              <a:avLst/>
            </a:prstTxWarp>
          </a:bodyPr>
          <a:lstStyle/>
          <a:p>
            <a:pPr>
              <a:defRPr/>
            </a:pPr>
            <a:endParaRPr lang="en-US" smtClean="0"/>
          </a:p>
        </p:txBody>
      </p:sp>
      <p:sp>
        <p:nvSpPr>
          <p:cNvPr id="5" name="Slide Number Placeholder 4"/>
          <p:cNvSpPr>
            <a:spLocks noGrp="1"/>
          </p:cNvSpPr>
          <p:nvPr>
            <p:ph type="sldNum" sz="quarter" idx="12"/>
          </p:nvPr>
        </p:nvSpPr>
        <p:spPr/>
        <p:txBody>
          <a:bodyPr/>
          <a:lstStyle/>
          <a:p>
            <a:pPr>
              <a:defRPr/>
            </a:pPr>
            <a:fld id="{CD672D34-4250-46E3-B5E9-58D401120546}" type="slidenum">
              <a:rPr lang="en-US" smtClean="0"/>
              <a:pPr>
                <a:defRPr/>
              </a:pPr>
              <a:t>29</a:t>
            </a:fld>
            <a:endParaRPr lang="en-US"/>
          </a:p>
        </p:txBody>
      </p:sp>
      <p:sp>
        <p:nvSpPr>
          <p:cNvPr id="10138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US" sz="1100" b="1">
                <a:latin typeface="Calibri" pitchFamily="34" charset="0"/>
                <a:ea typeface="Calibri" pitchFamily="34" charset="0"/>
                <a:cs typeface="Times New Roman" pitchFamily="18" charset="0"/>
              </a:rPr>
              <a:t>Bulk</a:t>
            </a:r>
            <a:endParaRPr lang="en-US">
              <a:ea typeface="Calibri" pitchFamily="34" charset="0"/>
              <a:cs typeface="Times New Roman" pitchFamily="18" charset="0"/>
            </a:endParaRPr>
          </a:p>
        </p:txBody>
      </p:sp>
      <p:pic>
        <p:nvPicPr>
          <p:cNvPr id="3075" name="Picture 3"/>
          <p:cNvPicPr>
            <a:picLocks noChangeAspect="1" noChangeArrowheads="1"/>
          </p:cNvPicPr>
          <p:nvPr/>
        </p:nvPicPr>
        <p:blipFill>
          <a:blip r:embed="rId2"/>
          <a:srcRect/>
          <a:stretch>
            <a:fillRect/>
          </a:stretch>
        </p:blipFill>
        <p:spPr bwMode="auto">
          <a:xfrm>
            <a:off x="228600" y="1371600"/>
            <a:ext cx="8657256" cy="27241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304800" y="4800600"/>
            <a:ext cx="8458200" cy="1143000"/>
          </a:xfrm>
          <a:prstGeom prst="rect">
            <a:avLst/>
          </a:prstGeom>
          <a:noFill/>
          <a:ln w="9525">
            <a:noFill/>
            <a:miter lim="800000"/>
            <a:headEnd/>
            <a:tailEnd/>
          </a:ln>
          <a:effectLst/>
        </p:spPr>
      </p:pic>
    </p:spTree>
  </p:cSld>
  <p:clrMapOvr>
    <a:masterClrMapping/>
  </p:clrMapOvr>
  <p:transition spd="slow">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92162"/>
          </a:xfrm>
        </p:spPr>
        <p:txBody>
          <a:bodyPr>
            <a:normAutofit fontScale="90000"/>
          </a:bodyPr>
          <a:lstStyle/>
          <a:p>
            <a:pPr eaLnBrk="1" fontAlgn="auto" hangingPunct="1">
              <a:spcAft>
                <a:spcPts val="0"/>
              </a:spcAft>
              <a:defRPr/>
            </a:pPr>
            <a:r>
              <a:rPr lang="en-US" b="1" dirty="0" smtClean="0">
                <a:solidFill>
                  <a:srgbClr val="CC3300"/>
                </a:solidFill>
              </a:rPr>
              <a:t>Definition…</a:t>
            </a:r>
          </a:p>
        </p:txBody>
      </p:sp>
      <p:sp>
        <p:nvSpPr>
          <p:cNvPr id="82947" name="Content Placeholder 2"/>
          <p:cNvSpPr>
            <a:spLocks noGrp="1"/>
          </p:cNvSpPr>
          <p:nvPr>
            <p:ph sz="half" idx="1"/>
          </p:nvPr>
        </p:nvSpPr>
        <p:spPr>
          <a:xfrm>
            <a:off x="152400" y="1752600"/>
            <a:ext cx="8534400" cy="4525963"/>
          </a:xfrm>
        </p:spPr>
        <p:txBody>
          <a:bodyPr/>
          <a:lstStyle/>
          <a:p>
            <a:pPr algn="just" eaLnBrk="1" hangingPunct="1">
              <a:buFont typeface="Wingdings" pitchFamily="2" charset="2"/>
              <a:buChar char="Ø"/>
            </a:pPr>
            <a:r>
              <a:rPr lang="en-US" sz="2400" b="1" dirty="0">
                <a:solidFill>
                  <a:srgbClr val="000099"/>
                </a:solidFill>
              </a:rPr>
              <a:t>The art and science of manipulating and rearranging </a:t>
            </a:r>
            <a:r>
              <a:rPr lang="en-US" sz="2400" b="1" dirty="0" smtClean="0">
                <a:solidFill>
                  <a:srgbClr val="000099"/>
                </a:solidFill>
              </a:rPr>
              <a:t>atoms </a:t>
            </a:r>
            <a:r>
              <a:rPr lang="en-US" sz="2400" b="1" dirty="0">
                <a:solidFill>
                  <a:srgbClr val="000099"/>
                </a:solidFill>
              </a:rPr>
              <a:t>and molecules to create useful materials, devices, and </a:t>
            </a:r>
            <a:r>
              <a:rPr lang="en-US" sz="2400" b="1" dirty="0" smtClean="0">
                <a:solidFill>
                  <a:srgbClr val="000099"/>
                </a:solidFill>
              </a:rPr>
              <a:t>systems</a:t>
            </a:r>
            <a:r>
              <a:rPr lang="en-US" sz="2400" dirty="0" smtClean="0"/>
              <a:t> </a:t>
            </a:r>
          </a:p>
          <a:p>
            <a:pPr algn="just" eaLnBrk="1" hangingPunct="1">
              <a:buFont typeface="Wingdings" pitchFamily="2" charset="2"/>
              <a:buChar char="Ø"/>
            </a:pPr>
            <a:endParaRPr lang="en-US" sz="2400" dirty="0" smtClean="0"/>
          </a:p>
          <a:p>
            <a:pPr eaLnBrk="1" hangingPunct="1">
              <a:buFont typeface="Wingdings" pitchFamily="2" charset="2"/>
              <a:buChar char="Ø"/>
            </a:pPr>
            <a:r>
              <a:rPr lang="en-US" sz="2400" b="1" dirty="0">
                <a:solidFill>
                  <a:srgbClr val="000099"/>
                </a:solidFill>
              </a:rPr>
              <a:t>At </a:t>
            </a:r>
            <a:r>
              <a:rPr lang="en-US" sz="2400" b="1" dirty="0" err="1">
                <a:solidFill>
                  <a:srgbClr val="000099"/>
                </a:solidFill>
              </a:rPr>
              <a:t>nanoscale</a:t>
            </a:r>
            <a:r>
              <a:rPr lang="en-US" sz="2400" b="1" dirty="0">
                <a:solidFill>
                  <a:srgbClr val="000099"/>
                </a:solidFill>
              </a:rPr>
              <a:t> </a:t>
            </a:r>
            <a:r>
              <a:rPr lang="en-US" sz="2400" b="1" dirty="0" smtClean="0">
                <a:solidFill>
                  <a:srgbClr val="000099"/>
                </a:solidFill>
              </a:rPr>
              <a:t>regime, materials exhibit unique properties</a:t>
            </a:r>
          </a:p>
          <a:p>
            <a:pPr eaLnBrk="1" hangingPunct="1">
              <a:buFont typeface="Wingdings" pitchFamily="2" charset="2"/>
              <a:buChar char="Ø"/>
            </a:pPr>
            <a:endParaRPr lang="en-US" sz="2400" dirty="0"/>
          </a:p>
          <a:p>
            <a:pPr algn="just" eaLnBrk="1" hangingPunct="1">
              <a:buFont typeface="Wingdings" pitchFamily="2" charset="2"/>
              <a:buChar char="Ø"/>
            </a:pPr>
            <a:r>
              <a:rPr lang="en-US" sz="2400" b="1" dirty="0" smtClean="0">
                <a:solidFill>
                  <a:srgbClr val="000099"/>
                </a:solidFill>
              </a:rPr>
              <a:t>The properties of the materials are </a:t>
            </a:r>
            <a:r>
              <a:rPr lang="en-US" sz="2400" b="1" dirty="0">
                <a:solidFill>
                  <a:srgbClr val="000099"/>
                </a:solidFill>
              </a:rPr>
              <a:t>all </a:t>
            </a:r>
            <a:r>
              <a:rPr lang="en-US" sz="2400" b="1" dirty="0">
                <a:solidFill>
                  <a:srgbClr val="FF0000"/>
                </a:solidFill>
              </a:rPr>
              <a:t>size and shape </a:t>
            </a:r>
            <a:r>
              <a:rPr lang="en-US" sz="2400" b="1" dirty="0" smtClean="0">
                <a:solidFill>
                  <a:srgbClr val="FF0000"/>
                </a:solidFill>
              </a:rPr>
              <a:t>dependent</a:t>
            </a:r>
            <a:endParaRPr lang="en-US" sz="2400" b="1" dirty="0">
              <a:solidFill>
                <a:srgbClr val="FF0000"/>
              </a:solidFill>
            </a:endParaRPr>
          </a:p>
          <a:p>
            <a:pPr eaLnBrk="1" hangingPunct="1">
              <a:buFont typeface="Wingdings" pitchFamily="2" charset="2"/>
              <a:buChar char="Ø"/>
            </a:pPr>
            <a:endParaRPr lang="en-US" sz="2400" b="1" dirty="0" smtClean="0">
              <a:solidFill>
                <a:srgbClr val="FF0066"/>
              </a:solidFill>
            </a:endParaRPr>
          </a:p>
          <a:p>
            <a:pPr eaLnBrk="1" hangingPunct="1"/>
            <a:endParaRPr lang="en-US" sz="2400" dirty="0" smtClean="0"/>
          </a:p>
        </p:txBody>
      </p:sp>
      <p:sp>
        <p:nvSpPr>
          <p:cNvPr id="5" name="Date Placeholder 4"/>
          <p:cNvSpPr>
            <a:spLocks noGrp="1"/>
          </p:cNvSpPr>
          <p:nvPr>
            <p:ph type="dt" sz="quarter" idx="10"/>
          </p:nvPr>
        </p:nvSpPr>
        <p:spPr/>
        <p:txBody>
          <a:bodyPr/>
          <a:lstStyle/>
          <a:p>
            <a:pPr>
              <a:defRPr/>
            </a:pPr>
            <a:fld id="{A0545B50-8760-458F-849D-855C1CBC5578}" type="datetime3">
              <a:rPr lang="en-US" smtClean="0"/>
              <a:t>16 January 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7973B4-15BB-4D02-8E5A-18B1C0D98519}" type="slidenum">
              <a:rPr lang="en-US"/>
              <a:pPr>
                <a:defRPr/>
              </a:pPr>
              <a:t>3</a:t>
            </a:fld>
            <a:endParaRPr lang="en-US"/>
          </a:p>
        </p:txBody>
      </p:sp>
    </p:spTree>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AC4D1BF-E4FB-4BD6-AD2F-B040DC10D394}"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822EDF58-FF8A-4389-9575-8DAA35D850B7}" type="slidenum">
              <a:rPr lang="en-US" smtClean="0"/>
              <a:pPr>
                <a:defRPr/>
              </a:pPr>
              <a:t>30</a:t>
            </a:fld>
            <a:endParaRPr lang="en-US"/>
          </a:p>
        </p:txBody>
      </p:sp>
      <p:pic>
        <p:nvPicPr>
          <p:cNvPr id="102405" name="Picture 4" descr="c60"/>
          <p:cNvPicPr>
            <a:picLocks noChangeAspect="1" noChangeArrowheads="1"/>
          </p:cNvPicPr>
          <p:nvPr/>
        </p:nvPicPr>
        <p:blipFill>
          <a:blip r:embed="rId2">
            <a:lum bright="48000" contrast="66000"/>
            <a:grayscl/>
          </a:blip>
          <a:srcRect/>
          <a:stretch>
            <a:fillRect/>
          </a:stretch>
        </p:blipFill>
        <p:spPr bwMode="auto">
          <a:xfrm>
            <a:off x="304800" y="762000"/>
            <a:ext cx="1885950" cy="2362200"/>
          </a:xfrm>
          <a:prstGeom prst="rect">
            <a:avLst/>
          </a:prstGeom>
          <a:noFill/>
          <a:ln w="9525">
            <a:noFill/>
            <a:miter lim="800000"/>
            <a:headEnd/>
            <a:tailEnd/>
          </a:ln>
        </p:spPr>
      </p:pic>
      <p:sp>
        <p:nvSpPr>
          <p:cNvPr id="102406" name="TextBox 5"/>
          <p:cNvSpPr txBox="1">
            <a:spLocks noChangeArrowheads="1"/>
          </p:cNvSpPr>
          <p:nvPr/>
        </p:nvSpPr>
        <p:spPr bwMode="auto">
          <a:xfrm>
            <a:off x="1219200" y="304800"/>
            <a:ext cx="3044825" cy="677863"/>
          </a:xfrm>
          <a:prstGeom prst="rect">
            <a:avLst/>
          </a:prstGeom>
          <a:noFill/>
          <a:ln w="9525">
            <a:noFill/>
            <a:miter lim="800000"/>
            <a:headEnd/>
            <a:tailEnd/>
          </a:ln>
        </p:spPr>
        <p:txBody>
          <a:bodyPr wrap="none">
            <a:spAutoFit/>
          </a:bodyPr>
          <a:lstStyle/>
          <a:p>
            <a:r>
              <a:rPr lang="en-US" sz="2000" b="1">
                <a:solidFill>
                  <a:srgbClr val="FF0000"/>
                </a:solidFill>
              </a:rPr>
              <a:t>Fullerenes C</a:t>
            </a:r>
            <a:r>
              <a:rPr lang="en-US" sz="2000" b="1" baseline="-25000">
                <a:solidFill>
                  <a:srgbClr val="FF0000"/>
                </a:solidFill>
              </a:rPr>
              <a:t>60</a:t>
            </a:r>
            <a:r>
              <a:rPr lang="en-US" sz="2000" b="1">
                <a:solidFill>
                  <a:srgbClr val="FF0000"/>
                </a:solidFill>
              </a:rPr>
              <a:t> and C</a:t>
            </a:r>
            <a:r>
              <a:rPr lang="en-US" sz="2000" b="1" baseline="-25000">
                <a:solidFill>
                  <a:srgbClr val="FF0000"/>
                </a:solidFill>
              </a:rPr>
              <a:t>540</a:t>
            </a:r>
            <a:r>
              <a:rPr lang="en-US"/>
              <a:t>.</a:t>
            </a:r>
          </a:p>
          <a:p>
            <a:r>
              <a:rPr lang="en-US"/>
              <a:t> </a:t>
            </a:r>
          </a:p>
        </p:txBody>
      </p:sp>
      <p:pic>
        <p:nvPicPr>
          <p:cNvPr id="102407" name="Picture 6"/>
          <p:cNvPicPr>
            <a:picLocks noChangeAspect="1" noChangeArrowheads="1"/>
          </p:cNvPicPr>
          <p:nvPr/>
        </p:nvPicPr>
        <p:blipFill>
          <a:blip r:embed="rId3"/>
          <a:srcRect/>
          <a:stretch>
            <a:fillRect/>
          </a:stretch>
        </p:blipFill>
        <p:spPr bwMode="auto">
          <a:xfrm>
            <a:off x="2286000" y="685800"/>
            <a:ext cx="1981200" cy="2514600"/>
          </a:xfrm>
          <a:prstGeom prst="rect">
            <a:avLst/>
          </a:prstGeom>
          <a:noFill/>
          <a:ln w="9525">
            <a:noFill/>
            <a:miter lim="800000"/>
            <a:headEnd/>
            <a:tailEnd/>
          </a:ln>
        </p:spPr>
      </p:pic>
      <p:pic>
        <p:nvPicPr>
          <p:cNvPr id="102408" name="Picture 7"/>
          <p:cNvPicPr>
            <a:picLocks noChangeAspect="1" noChangeArrowheads="1"/>
          </p:cNvPicPr>
          <p:nvPr/>
        </p:nvPicPr>
        <p:blipFill>
          <a:blip r:embed="rId4"/>
          <a:srcRect/>
          <a:stretch>
            <a:fillRect/>
          </a:stretch>
        </p:blipFill>
        <p:spPr bwMode="auto">
          <a:xfrm>
            <a:off x="4486275" y="838200"/>
            <a:ext cx="4657725" cy="2514600"/>
          </a:xfrm>
          <a:prstGeom prst="rect">
            <a:avLst/>
          </a:prstGeom>
          <a:noFill/>
          <a:ln w="9525">
            <a:noFill/>
            <a:miter lim="800000"/>
            <a:headEnd/>
            <a:tailEnd/>
          </a:ln>
        </p:spPr>
      </p:pic>
      <p:sp>
        <p:nvSpPr>
          <p:cNvPr id="102409" name="TextBox 9"/>
          <p:cNvSpPr txBox="1">
            <a:spLocks noChangeArrowheads="1"/>
          </p:cNvSpPr>
          <p:nvPr/>
        </p:nvSpPr>
        <p:spPr bwMode="auto">
          <a:xfrm>
            <a:off x="7467600" y="685800"/>
            <a:ext cx="1435100" cy="369888"/>
          </a:xfrm>
          <a:prstGeom prst="rect">
            <a:avLst/>
          </a:prstGeom>
          <a:noFill/>
          <a:ln w="9525">
            <a:noFill/>
            <a:miter lim="800000"/>
            <a:headEnd/>
            <a:tailEnd/>
          </a:ln>
        </p:spPr>
        <p:txBody>
          <a:bodyPr>
            <a:spAutoFit/>
          </a:bodyPr>
          <a:lstStyle/>
          <a:p>
            <a:r>
              <a:rPr lang="en-US" b="1">
                <a:solidFill>
                  <a:srgbClr val="FF0000"/>
                </a:solidFill>
              </a:rPr>
              <a:t>CNTs</a:t>
            </a:r>
          </a:p>
        </p:txBody>
      </p:sp>
      <p:pic>
        <p:nvPicPr>
          <p:cNvPr id="102411" name="Picture 11"/>
          <p:cNvPicPr>
            <a:picLocks noChangeAspect="1" noChangeArrowheads="1"/>
          </p:cNvPicPr>
          <p:nvPr/>
        </p:nvPicPr>
        <p:blipFill>
          <a:blip r:embed="rId5">
            <a:grayscl/>
          </a:blip>
          <a:srcRect/>
          <a:stretch>
            <a:fillRect/>
          </a:stretch>
        </p:blipFill>
        <p:spPr bwMode="auto">
          <a:xfrm>
            <a:off x="5257800" y="3733800"/>
            <a:ext cx="2971800" cy="2466975"/>
          </a:xfrm>
          <a:prstGeom prst="rect">
            <a:avLst/>
          </a:prstGeom>
          <a:noFill/>
          <a:ln w="9525">
            <a:noFill/>
            <a:miter lim="800000"/>
            <a:headEnd/>
            <a:tailEnd/>
          </a:ln>
        </p:spPr>
      </p:pic>
      <p:sp>
        <p:nvSpPr>
          <p:cNvPr id="102412" name="TextBox 12"/>
          <p:cNvSpPr txBox="1">
            <a:spLocks noChangeArrowheads="1"/>
          </p:cNvSpPr>
          <p:nvPr/>
        </p:nvSpPr>
        <p:spPr bwMode="auto">
          <a:xfrm>
            <a:off x="762000" y="3200400"/>
            <a:ext cx="184731" cy="369332"/>
          </a:xfrm>
          <a:prstGeom prst="rect">
            <a:avLst/>
          </a:prstGeom>
          <a:noFill/>
          <a:ln w="9525">
            <a:noFill/>
            <a:miter lim="800000"/>
            <a:headEnd/>
            <a:tailEnd/>
          </a:ln>
        </p:spPr>
        <p:txBody>
          <a:bodyPr wrap="none">
            <a:spAutoFit/>
          </a:bodyPr>
          <a:lstStyle/>
          <a:p>
            <a:endParaRPr lang="en-US" b="1" dirty="0">
              <a:solidFill>
                <a:srgbClr val="FF0000"/>
              </a:solidFill>
            </a:endParaRPr>
          </a:p>
        </p:txBody>
      </p:sp>
      <p:sp>
        <p:nvSpPr>
          <p:cNvPr id="102413" name="TextBox 13"/>
          <p:cNvSpPr txBox="1">
            <a:spLocks noChangeArrowheads="1"/>
          </p:cNvSpPr>
          <p:nvPr/>
        </p:nvSpPr>
        <p:spPr bwMode="auto">
          <a:xfrm>
            <a:off x="5791200" y="3352800"/>
            <a:ext cx="1749425" cy="369888"/>
          </a:xfrm>
          <a:prstGeom prst="rect">
            <a:avLst/>
          </a:prstGeom>
          <a:noFill/>
          <a:ln w="9525">
            <a:noFill/>
            <a:miter lim="800000"/>
            <a:headEnd/>
            <a:tailEnd/>
          </a:ln>
        </p:spPr>
        <p:txBody>
          <a:bodyPr wrap="none">
            <a:spAutoFit/>
          </a:bodyPr>
          <a:lstStyle/>
          <a:p>
            <a:r>
              <a:rPr lang="en-US" b="1">
                <a:solidFill>
                  <a:srgbClr val="FF0000"/>
                </a:solidFill>
              </a:rPr>
              <a:t>Quantum dots</a:t>
            </a:r>
          </a:p>
        </p:txBody>
      </p:sp>
      <p:sp>
        <p:nvSpPr>
          <p:cNvPr id="102414" name="TextBox 14"/>
          <p:cNvSpPr txBox="1">
            <a:spLocks noChangeArrowheads="1"/>
          </p:cNvSpPr>
          <p:nvPr/>
        </p:nvSpPr>
        <p:spPr bwMode="auto">
          <a:xfrm>
            <a:off x="4264025" y="0"/>
            <a:ext cx="4879975" cy="523875"/>
          </a:xfrm>
          <a:prstGeom prst="rect">
            <a:avLst/>
          </a:prstGeom>
          <a:noFill/>
          <a:ln w="9525">
            <a:noFill/>
            <a:miter lim="800000"/>
            <a:headEnd/>
            <a:tailEnd/>
          </a:ln>
        </p:spPr>
        <p:txBody>
          <a:bodyPr wrap="none">
            <a:spAutoFit/>
          </a:bodyPr>
          <a:lstStyle/>
          <a:p>
            <a:r>
              <a:rPr lang="en-US" sz="2800" b="1">
                <a:solidFill>
                  <a:srgbClr val="002060"/>
                </a:solidFill>
              </a:rPr>
              <a:t>Examples of Nanomaterials</a:t>
            </a: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072" y="3583587"/>
            <a:ext cx="3773487"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 y="3200400"/>
            <a:ext cx="2749471" cy="369332"/>
          </a:xfrm>
          <a:prstGeom prst="rect">
            <a:avLst/>
          </a:prstGeom>
        </p:spPr>
        <p:txBody>
          <a:bodyPr wrap="none">
            <a:spAutoFit/>
          </a:bodyPr>
          <a:lstStyle/>
          <a:p>
            <a:pPr eaLnBrk="1" hangingPunct="1"/>
            <a:r>
              <a:rPr lang="en-US" b="1" dirty="0">
                <a:solidFill>
                  <a:srgbClr val="FF0000"/>
                </a:solidFill>
              </a:rPr>
              <a:t>BaWO4 nanostructures</a:t>
            </a: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GB" b="1" smtClean="0">
                <a:solidFill>
                  <a:srgbClr val="FF0000"/>
                </a:solidFill>
              </a:rPr>
              <a:t>Materials exhibit peculiar properties at nanoscale!!!!!</a:t>
            </a:r>
            <a:endParaRPr lang="en-US" smtClean="0"/>
          </a:p>
        </p:txBody>
      </p:sp>
      <p:sp>
        <p:nvSpPr>
          <p:cNvPr id="103427" name="Content Placeholder 2"/>
          <p:cNvSpPr>
            <a:spLocks noGrp="1"/>
          </p:cNvSpPr>
          <p:nvPr>
            <p:ph idx="1"/>
          </p:nvPr>
        </p:nvSpPr>
        <p:spPr>
          <a:xfrm>
            <a:off x="457200" y="2286000"/>
            <a:ext cx="8229600" cy="4389438"/>
          </a:xfrm>
        </p:spPr>
        <p:txBody>
          <a:bodyPr/>
          <a:lstStyle/>
          <a:p>
            <a:r>
              <a:rPr lang="en-GB" smtClean="0"/>
              <a:t>Nanoscale Al can combust spontaneously and can be used in rocket fuel</a:t>
            </a:r>
          </a:p>
          <a:p>
            <a:r>
              <a:rPr lang="en-GB" smtClean="0"/>
              <a:t>Nanoscale Cu is highly elastic &amp; can be stretched up to 50 times its length</a:t>
            </a:r>
          </a:p>
          <a:p>
            <a:r>
              <a:rPr lang="en-GB" smtClean="0"/>
              <a:t>CNT shows tensile strength 100 times than that of steel, but graphite is soft</a:t>
            </a:r>
          </a:p>
          <a:p>
            <a:r>
              <a:rPr lang="en-GB" smtClean="0"/>
              <a:t>Nanoscale ZnO is transparent but at large scale it becomes white and opaque</a:t>
            </a:r>
          </a:p>
          <a:p>
            <a:pPr>
              <a:buFont typeface="Wingdings 2" pitchFamily="18" charset="2"/>
              <a:buNone/>
            </a:pPr>
            <a:endParaRPr lang="en-US" smtClean="0"/>
          </a:p>
        </p:txBody>
      </p:sp>
      <p:sp>
        <p:nvSpPr>
          <p:cNvPr id="4" name="Date Placeholder 3"/>
          <p:cNvSpPr>
            <a:spLocks noGrp="1"/>
          </p:cNvSpPr>
          <p:nvPr>
            <p:ph type="dt" sz="quarter" idx="10"/>
          </p:nvPr>
        </p:nvSpPr>
        <p:spPr/>
        <p:txBody>
          <a:bodyPr/>
          <a:lstStyle/>
          <a:p>
            <a:pPr>
              <a:defRPr/>
            </a:pPr>
            <a:fld id="{0B83CDFB-2F17-4005-B2CF-A0174B837473}"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94EEA8-68B4-4829-A7FD-0FFB9E8E3E41}"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0"/>
            <a:ext cx="8229600" cy="685800"/>
          </a:xfrm>
        </p:spPr>
        <p:txBody>
          <a:bodyPr/>
          <a:lstStyle/>
          <a:p>
            <a:pPr eaLnBrk="1" hangingPunct="1"/>
            <a:r>
              <a:rPr lang="en-US" sz="4000" b="1" dirty="0" smtClean="0">
                <a:solidFill>
                  <a:srgbClr val="FF0000"/>
                </a:solidFill>
              </a:rPr>
              <a:t>Size dependent properties</a:t>
            </a:r>
          </a:p>
        </p:txBody>
      </p:sp>
      <p:sp>
        <p:nvSpPr>
          <p:cNvPr id="104451" name="Content Placeholder 2"/>
          <p:cNvSpPr>
            <a:spLocks noGrp="1"/>
          </p:cNvSpPr>
          <p:nvPr>
            <p:ph idx="1"/>
          </p:nvPr>
        </p:nvSpPr>
        <p:spPr>
          <a:xfrm>
            <a:off x="228600" y="1143000"/>
            <a:ext cx="8534400" cy="5105400"/>
          </a:xfrm>
        </p:spPr>
        <p:txBody>
          <a:bodyPr/>
          <a:lstStyle/>
          <a:p>
            <a:pPr eaLnBrk="1" hangingPunct="1">
              <a:buFont typeface="Wingdings" pitchFamily="2" charset="2"/>
              <a:buChar char="Ø"/>
            </a:pPr>
            <a:r>
              <a:rPr lang="en-US" sz="2800" dirty="0" err="1" smtClean="0"/>
              <a:t>Nanoscale</a:t>
            </a:r>
            <a:r>
              <a:rPr lang="en-US" sz="2800" dirty="0" smtClean="0"/>
              <a:t> is a magical point on the dimensional scale</a:t>
            </a:r>
          </a:p>
          <a:p>
            <a:pPr eaLnBrk="1" hangingPunct="1">
              <a:buFont typeface="Wingdings" pitchFamily="2" charset="2"/>
              <a:buChar char="Ø"/>
            </a:pPr>
            <a:endParaRPr lang="en-US" sz="2800" dirty="0" smtClean="0"/>
          </a:p>
          <a:p>
            <a:pPr eaLnBrk="1" hangingPunct="1">
              <a:buFont typeface="Wingdings" pitchFamily="2" charset="2"/>
              <a:buChar char="Ø"/>
            </a:pPr>
            <a:r>
              <a:rPr lang="en-US" sz="2800" dirty="0" smtClean="0"/>
              <a:t>The</a:t>
            </a:r>
            <a:r>
              <a:rPr lang="en-US" sz="2800" dirty="0"/>
              <a:t> quantum effects rule the behavior and properties of </a:t>
            </a:r>
            <a:r>
              <a:rPr lang="en-US" sz="2800" dirty="0" smtClean="0"/>
              <a:t>particles</a:t>
            </a:r>
          </a:p>
          <a:p>
            <a:pPr marL="0" indent="0" eaLnBrk="1" hangingPunct="1">
              <a:buNone/>
            </a:pPr>
            <a:endParaRPr lang="en-US" sz="2800" dirty="0" smtClean="0"/>
          </a:p>
          <a:p>
            <a:pPr eaLnBrk="1" hangingPunct="1">
              <a:buFont typeface="Wingdings" pitchFamily="2" charset="2"/>
              <a:buChar char="Ø"/>
            </a:pPr>
            <a:r>
              <a:rPr lang="en-US" sz="2800" dirty="0" err="1" smtClean="0"/>
              <a:t>Nanoscale</a:t>
            </a:r>
            <a:r>
              <a:rPr lang="en-US" sz="2800" dirty="0" smtClean="0"/>
              <a:t> components have very high surface area to volume ratio, so surface effects are far more significant</a:t>
            </a:r>
          </a:p>
          <a:p>
            <a:pPr marL="0" indent="0" eaLnBrk="1" hangingPunct="1">
              <a:buNone/>
            </a:pPr>
            <a:endParaRPr lang="en-US" sz="2800" dirty="0" smtClean="0"/>
          </a:p>
          <a:p>
            <a:pPr eaLnBrk="1" hangingPunct="1">
              <a:buFont typeface="Wingdings" pitchFamily="2" charset="2"/>
              <a:buChar char="Ø"/>
            </a:pPr>
            <a:r>
              <a:rPr lang="en-US" sz="2800" dirty="0" smtClean="0"/>
              <a:t>Stickiness at the Nanoscale: </a:t>
            </a:r>
            <a:r>
              <a:rPr lang="en-US" sz="2800" i="1" dirty="0" smtClean="0"/>
              <a:t>Electromagnetic forces bind everything, hence the stickiness</a:t>
            </a:r>
            <a:endParaRPr lang="en-US" sz="2800" dirty="0" smtClean="0"/>
          </a:p>
        </p:txBody>
      </p:sp>
      <p:sp>
        <p:nvSpPr>
          <p:cNvPr id="4" name="Date Placeholder 3"/>
          <p:cNvSpPr>
            <a:spLocks noGrp="1"/>
          </p:cNvSpPr>
          <p:nvPr>
            <p:ph type="dt" sz="quarter" idx="10"/>
          </p:nvPr>
        </p:nvSpPr>
        <p:spPr/>
        <p:txBody>
          <a:bodyPr/>
          <a:lstStyle/>
          <a:p>
            <a:pPr>
              <a:defRPr/>
            </a:pPr>
            <a:fld id="{BC4F0541-D9AF-40AB-A048-84C4960CA466}"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1FDCC9-BA8D-4FD9-B987-3B0D37A23F39}" type="slidenum">
              <a:rPr lang="en-US"/>
              <a:pPr>
                <a:defRPr/>
              </a:pPr>
              <a:t>32</a:t>
            </a:fld>
            <a:endParaRPr lang="en-US"/>
          </a:p>
        </p:txBody>
      </p:sp>
    </p:spTree>
  </p:cSld>
  <p:clrMapOvr>
    <a:masterClrMapping/>
  </p:clrMapOvr>
  <p:transition spd="med">
    <p:pull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95400" y="762000"/>
            <a:ext cx="8229600" cy="514350"/>
          </a:xfrm>
        </p:spPr>
        <p:txBody>
          <a:bodyPr>
            <a:normAutofit fontScale="90000"/>
          </a:bodyPr>
          <a:lstStyle/>
          <a:p>
            <a:pPr eaLnBrk="1" fontAlgn="auto" hangingPunct="1">
              <a:spcAft>
                <a:spcPts val="0"/>
              </a:spcAft>
              <a:defRPr/>
            </a:pPr>
            <a:r>
              <a:rPr lang="en-US" b="1" dirty="0" smtClean="0">
                <a:solidFill>
                  <a:srgbClr val="FF0000"/>
                </a:solidFill>
              </a:rPr>
              <a:t>Is surface area Increased?</a:t>
            </a:r>
          </a:p>
        </p:txBody>
      </p:sp>
      <p:sp>
        <p:nvSpPr>
          <p:cNvPr id="105475" name="Date Placeholder 3"/>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6A16B1A7-0424-429D-BB34-A413D4657CB2}" type="datetime3">
              <a:rPr lang="en-US" smtClean="0"/>
              <a:t>16 January 2020</a:t>
            </a:fld>
            <a:endParaRPr lang="en-US" smtClean="0"/>
          </a:p>
        </p:txBody>
      </p:sp>
      <p:sp>
        <p:nvSpPr>
          <p:cNvPr id="105476" name="Footer Placeholder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6" name="Slide Number Placeholder 5"/>
          <p:cNvSpPr>
            <a:spLocks noGrp="1"/>
          </p:cNvSpPr>
          <p:nvPr>
            <p:ph type="sldNum" sz="quarter" idx="12"/>
          </p:nvPr>
        </p:nvSpPr>
        <p:spPr/>
        <p:txBody>
          <a:bodyPr>
            <a:normAutofit fontScale="85000" lnSpcReduction="20000"/>
          </a:bodyPr>
          <a:lstStyle/>
          <a:p>
            <a:pPr>
              <a:defRPr/>
            </a:pPr>
            <a:fld id="{DA053FAA-D97E-4EDF-857A-7121D13A3C44}" type="slidenum">
              <a:rPr lang="en-US"/>
              <a:pPr>
                <a:defRPr/>
              </a:pPr>
              <a:t>33</a:t>
            </a:fld>
            <a:endParaRPr lang="en-US"/>
          </a:p>
        </p:txBody>
      </p:sp>
      <p:pic>
        <p:nvPicPr>
          <p:cNvPr id="105478" name="Content Placeholder 6" descr="fig exmp 3-1"/>
          <p:cNvPicPr>
            <a:picLocks noGrp="1"/>
          </p:cNvPicPr>
          <p:nvPr>
            <p:ph sz="quarter" idx="1"/>
          </p:nvPr>
        </p:nvPicPr>
        <p:blipFill>
          <a:blip r:embed="rId2"/>
          <a:srcRect/>
          <a:stretch>
            <a:fillRect/>
          </a:stretch>
        </p:blipFill>
        <p:spPr>
          <a:xfrm>
            <a:off x="1600200" y="1524000"/>
            <a:ext cx="5943600" cy="4191000"/>
          </a:xfrm>
        </p:spPr>
      </p:pic>
    </p:spTree>
  </p:cSld>
  <p:clrMapOvr>
    <a:masterClrMapping/>
  </p:clrMapOvr>
  <p:transition spd="med">
    <p:pull dir="l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709"/>
            <a:ext cx="8229600" cy="563562"/>
          </a:xfrm>
        </p:spPr>
        <p:txBody>
          <a:bodyPr>
            <a:normAutofit fontScale="90000"/>
          </a:bodyPr>
          <a:lstStyle/>
          <a:p>
            <a:pPr eaLnBrk="1" fontAlgn="auto" hangingPunct="1">
              <a:spcAft>
                <a:spcPts val="0"/>
              </a:spcAft>
              <a:defRPr/>
            </a:pPr>
            <a:r>
              <a:rPr lang="en-US" dirty="0" smtClean="0">
                <a:solidFill>
                  <a:srgbClr val="FF0000"/>
                </a:solidFill>
              </a:rPr>
              <a:t>Size dependent properties…</a:t>
            </a:r>
          </a:p>
        </p:txBody>
      </p:sp>
      <p:sp>
        <p:nvSpPr>
          <p:cNvPr id="106499" name="Content Placeholder 2"/>
          <p:cNvSpPr>
            <a:spLocks noGrp="1"/>
          </p:cNvSpPr>
          <p:nvPr>
            <p:ph idx="1"/>
          </p:nvPr>
        </p:nvSpPr>
        <p:spPr>
          <a:xfrm>
            <a:off x="0" y="685800"/>
            <a:ext cx="8229600" cy="6172200"/>
          </a:xfrm>
        </p:spPr>
        <p:txBody>
          <a:bodyPr/>
          <a:lstStyle/>
          <a:p>
            <a:pPr algn="just" eaLnBrk="1" hangingPunct="1">
              <a:buFont typeface="Wingdings" pitchFamily="2" charset="2"/>
              <a:buChar char="Ø"/>
            </a:pPr>
            <a:r>
              <a:rPr lang="en-US" sz="2200" b="1" dirty="0" smtClean="0"/>
              <a:t>Gravitational forces </a:t>
            </a:r>
            <a:r>
              <a:rPr lang="en-US" sz="2200" dirty="0" smtClean="0"/>
              <a:t>are negligible due to small mass of the particles, while electromagnetic forces are very strong in </a:t>
            </a:r>
            <a:r>
              <a:rPr lang="en-US" sz="2200" dirty="0" err="1" smtClean="0"/>
              <a:t>nanosized</a:t>
            </a:r>
            <a:r>
              <a:rPr lang="en-US" sz="2200" dirty="0" smtClean="0"/>
              <a:t> particles and are dominant in determining the </a:t>
            </a:r>
            <a:r>
              <a:rPr lang="en-US" sz="2200" dirty="0" err="1" smtClean="0"/>
              <a:t>bahaviour</a:t>
            </a:r>
            <a:r>
              <a:rPr lang="en-US" sz="2200" dirty="0" smtClean="0"/>
              <a:t> of particles. </a:t>
            </a:r>
          </a:p>
          <a:p>
            <a:pPr algn="just" eaLnBrk="1" hangingPunct="1">
              <a:buFont typeface="Wingdings" pitchFamily="2" charset="2"/>
              <a:buChar char="Ø"/>
            </a:pPr>
            <a:endParaRPr lang="en-US" sz="2200" dirty="0" smtClean="0"/>
          </a:p>
          <a:p>
            <a:pPr algn="just" eaLnBrk="1" hangingPunct="1">
              <a:buFont typeface="Wingdings" pitchFamily="2" charset="2"/>
              <a:buChar char="Ø"/>
            </a:pPr>
            <a:r>
              <a:rPr lang="en-US" sz="2200" dirty="0" smtClean="0"/>
              <a:t>The other two forces, the </a:t>
            </a:r>
            <a:r>
              <a:rPr lang="en-US" sz="2200" b="1" dirty="0" smtClean="0"/>
              <a:t>strong nuclear force and weak nuclear force</a:t>
            </a:r>
            <a:r>
              <a:rPr lang="en-US" sz="2200" dirty="0" smtClean="0"/>
              <a:t>, are only significant at extremely short distances and hence become negligible in the </a:t>
            </a:r>
            <a:r>
              <a:rPr lang="en-US" sz="2200" dirty="0" err="1" smtClean="0"/>
              <a:t>nanoscale</a:t>
            </a:r>
            <a:r>
              <a:rPr lang="en-US" sz="2200" dirty="0" smtClean="0"/>
              <a:t>. </a:t>
            </a:r>
          </a:p>
          <a:p>
            <a:pPr algn="just" eaLnBrk="1" hangingPunct="1">
              <a:buFont typeface="Wingdings" pitchFamily="2" charset="2"/>
              <a:buChar char="Ø"/>
            </a:pPr>
            <a:endParaRPr lang="en-US" sz="2200" dirty="0" smtClean="0"/>
          </a:p>
          <a:p>
            <a:pPr algn="just" eaLnBrk="1" hangingPunct="1">
              <a:buFont typeface="Wingdings" pitchFamily="2" charset="2"/>
              <a:buChar char="Ø"/>
            </a:pPr>
            <a:r>
              <a:rPr lang="en-US" sz="2200" dirty="0" smtClean="0"/>
              <a:t>At </a:t>
            </a:r>
            <a:r>
              <a:rPr lang="en-US" sz="2200" dirty="0" err="1" smtClean="0"/>
              <a:t>nanoscale</a:t>
            </a:r>
            <a:r>
              <a:rPr lang="en-US" sz="2200" dirty="0" smtClean="0"/>
              <a:t>, the influence of </a:t>
            </a:r>
            <a:r>
              <a:rPr lang="en-US" sz="2200" b="1" dirty="0" smtClean="0"/>
              <a:t>random molecular motion</a:t>
            </a:r>
            <a:r>
              <a:rPr lang="en-US" sz="2200" dirty="0" smtClean="0"/>
              <a:t>( KE) is important. At the </a:t>
            </a:r>
            <a:r>
              <a:rPr lang="en-US" sz="2200" dirty="0" err="1" smtClean="0"/>
              <a:t>macroscale</a:t>
            </a:r>
            <a:r>
              <a:rPr lang="en-US" sz="2200" dirty="0" smtClean="0"/>
              <a:t> this motion is very small compared to the sizes of the objects and thus is not influential in material </a:t>
            </a:r>
            <a:r>
              <a:rPr lang="en-US" sz="2200" dirty="0" err="1" smtClean="0"/>
              <a:t>behaviour</a:t>
            </a:r>
            <a:r>
              <a:rPr lang="en-US" sz="2200" dirty="0" smtClean="0"/>
              <a:t>. However at the </a:t>
            </a:r>
            <a:r>
              <a:rPr lang="en-US" sz="2200" dirty="0" err="1" smtClean="0"/>
              <a:t>nanoscale</a:t>
            </a:r>
            <a:r>
              <a:rPr lang="en-US" sz="2200" dirty="0" smtClean="0"/>
              <a:t>, these motions can be on the same scale as the size of the particles and thus have an important role on material </a:t>
            </a:r>
            <a:r>
              <a:rPr lang="en-US" sz="2200" dirty="0" err="1" smtClean="0"/>
              <a:t>behaviour</a:t>
            </a:r>
            <a:r>
              <a:rPr lang="en-US" sz="2200" dirty="0" smtClean="0"/>
              <a:t>.</a:t>
            </a:r>
            <a:endParaRPr lang="en-US" sz="2200" i="1" dirty="0" smtClean="0"/>
          </a:p>
          <a:p>
            <a:pPr eaLnBrk="1" hangingPunct="1"/>
            <a:endParaRPr lang="en-US" dirty="0" smtClean="0"/>
          </a:p>
          <a:p>
            <a:pPr eaLnBrk="1" hangingPunct="1"/>
            <a:endParaRPr lang="en-US" dirty="0" smtClean="0"/>
          </a:p>
        </p:txBody>
      </p:sp>
      <p:sp>
        <p:nvSpPr>
          <p:cNvPr id="106500" name="Date Placeholder 3"/>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fld id="{2EE5F926-221A-4FA2-8102-D9DBD44B6823}" type="datetime3">
              <a:rPr lang="en-US" smtClean="0"/>
              <a:t>16 January 2020</a:t>
            </a:fld>
            <a:endParaRPr lang="en-US" smtClean="0"/>
          </a:p>
        </p:txBody>
      </p:sp>
      <p:sp>
        <p:nvSpPr>
          <p:cNvPr id="106501" name="Footer Placeholder 4"/>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endParaRPr lang="en-US" smtClean="0"/>
          </a:p>
        </p:txBody>
      </p:sp>
      <p:sp>
        <p:nvSpPr>
          <p:cNvPr id="106502"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DA407EE3-4FFB-43C3-AC7C-9C5BED48B1A1}" type="slidenum">
              <a:rPr lang="en-US" smtClean="0"/>
              <a:pPr/>
              <a:t>34</a:t>
            </a:fld>
            <a:endParaRPr lang="en-US" smtClean="0"/>
          </a:p>
        </p:txBody>
      </p:sp>
    </p:spTree>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20040"/>
            <a:ext cx="7239000" cy="1143000"/>
          </a:xfrm>
        </p:spPr>
        <p:txBody>
          <a:bodyPr/>
          <a:lstStyle/>
          <a:p>
            <a:pPr eaLnBrk="1" fontAlgn="auto" hangingPunct="1">
              <a:spcAft>
                <a:spcPts val="0"/>
              </a:spcAft>
              <a:defRPr/>
            </a:pPr>
            <a:r>
              <a:rPr lang="en-US" dirty="0" smtClean="0">
                <a:solidFill>
                  <a:srgbClr val="FF0000"/>
                </a:solidFill>
              </a:rPr>
              <a:t>Size dependent properties…</a:t>
            </a:r>
          </a:p>
        </p:txBody>
      </p:sp>
      <p:sp>
        <p:nvSpPr>
          <p:cNvPr id="107523" name="Content Placeholder 2"/>
          <p:cNvSpPr>
            <a:spLocks noGrp="1"/>
          </p:cNvSpPr>
          <p:nvPr>
            <p:ph idx="1"/>
          </p:nvPr>
        </p:nvSpPr>
        <p:spPr/>
        <p:txBody>
          <a:bodyPr/>
          <a:lstStyle/>
          <a:p>
            <a:pPr marL="0" indent="0" eaLnBrk="1" hangingPunct="1">
              <a:buNone/>
            </a:pPr>
            <a:endParaRPr lang="en-US" dirty="0" smtClean="0"/>
          </a:p>
          <a:p>
            <a:pPr marL="0" indent="0" eaLnBrk="1" hangingPunct="1">
              <a:buNone/>
            </a:pPr>
            <a:r>
              <a:rPr lang="en-US" dirty="0" smtClean="0"/>
              <a:t>The </a:t>
            </a:r>
            <a:r>
              <a:rPr lang="en-US" dirty="0" err="1" smtClean="0"/>
              <a:t>nanoscale</a:t>
            </a:r>
            <a:r>
              <a:rPr lang="en-US" dirty="0" smtClean="0"/>
              <a:t> </a:t>
            </a:r>
            <a:r>
              <a:rPr lang="en-US" dirty="0"/>
              <a:t>sized objects </a:t>
            </a:r>
            <a:r>
              <a:rPr lang="en-US" dirty="0" smtClean="0"/>
              <a:t>exhibit </a:t>
            </a:r>
            <a:r>
              <a:rPr lang="en-US" dirty="0"/>
              <a:t>peculiar </a:t>
            </a:r>
            <a:r>
              <a:rPr lang="en-US" dirty="0" smtClean="0"/>
              <a:t>properties because of</a:t>
            </a:r>
            <a:endParaRPr lang="en-US" dirty="0"/>
          </a:p>
          <a:p>
            <a:pPr eaLnBrk="1" hangingPunct="1">
              <a:buFont typeface="Wingdings" pitchFamily="2" charset="2"/>
              <a:buChar char="Ø"/>
            </a:pPr>
            <a:endParaRPr lang="en-US" dirty="0" smtClean="0"/>
          </a:p>
          <a:p>
            <a:pPr eaLnBrk="1" hangingPunct="1">
              <a:buFont typeface="Wingdings" pitchFamily="2" charset="2"/>
              <a:buChar char="Ø"/>
            </a:pPr>
            <a:r>
              <a:rPr lang="en-US" dirty="0" smtClean="0"/>
              <a:t>The dominance of electromagnetic force </a:t>
            </a:r>
          </a:p>
          <a:p>
            <a:pPr eaLnBrk="1" hangingPunct="1">
              <a:buFont typeface="Wingdings" pitchFamily="2" charset="2"/>
              <a:buChar char="Ø"/>
            </a:pPr>
            <a:r>
              <a:rPr lang="en-US" dirty="0" smtClean="0"/>
              <a:t>The presence of quantum mechanical phenomena, </a:t>
            </a:r>
          </a:p>
          <a:p>
            <a:pPr eaLnBrk="1" hangingPunct="1">
              <a:buFont typeface="Wingdings" pitchFamily="2" charset="2"/>
              <a:buChar char="Ø"/>
            </a:pPr>
            <a:r>
              <a:rPr lang="en-US" dirty="0"/>
              <a:t>T</a:t>
            </a:r>
            <a:r>
              <a:rPr lang="en-US" dirty="0" smtClean="0"/>
              <a:t>he large surface area to volume ratio and</a:t>
            </a:r>
          </a:p>
          <a:p>
            <a:pPr eaLnBrk="1" hangingPunct="1">
              <a:buFont typeface="Wingdings" pitchFamily="2" charset="2"/>
              <a:buChar char="Ø"/>
            </a:pPr>
            <a:r>
              <a:rPr lang="en-US" dirty="0"/>
              <a:t>T</a:t>
            </a:r>
            <a:r>
              <a:rPr lang="en-US" dirty="0" smtClean="0"/>
              <a:t>he importance of random motion </a:t>
            </a:r>
          </a:p>
          <a:p>
            <a:pPr marL="0" indent="0" eaLnBrk="1" hangingPunct="1">
              <a:buNone/>
            </a:pPr>
            <a:r>
              <a:rPr lang="en-US" dirty="0" smtClean="0"/>
              <a:t>  </a:t>
            </a:r>
          </a:p>
          <a:p>
            <a:pPr eaLnBrk="1" hangingPunct="1">
              <a:buFont typeface="Arial" charset="0"/>
              <a:buNone/>
            </a:pPr>
            <a:endParaRPr lang="en-US" b="1" dirty="0" smtClean="0"/>
          </a:p>
          <a:p>
            <a:pPr eaLnBrk="1" hangingPunct="1"/>
            <a:endParaRPr lang="en-US" dirty="0" smtClean="0"/>
          </a:p>
        </p:txBody>
      </p:sp>
      <p:sp>
        <p:nvSpPr>
          <p:cNvPr id="107524" name="Date Placeholder 3"/>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fld id="{2B808C5A-760B-46B5-A223-1224D47CDEF8}" type="datetime3">
              <a:rPr lang="en-US" smtClean="0"/>
              <a:t>16 January 2020</a:t>
            </a:fld>
            <a:endParaRPr lang="en-US" smtClean="0"/>
          </a:p>
        </p:txBody>
      </p:sp>
      <p:sp>
        <p:nvSpPr>
          <p:cNvPr id="107525" name="Footer Placeholder 4"/>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endParaRPr lang="en-US" smtClean="0"/>
          </a:p>
        </p:txBody>
      </p:sp>
      <p:sp>
        <p:nvSpPr>
          <p:cNvPr id="107526"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292EBCEE-F5D1-4BC4-8095-ED9C176ED194}" type="slidenum">
              <a:rPr lang="en-US" smtClean="0"/>
              <a:pPr/>
              <a:t>35</a:t>
            </a:fld>
            <a:endParaRPr lang="en-US" smtClean="0"/>
          </a:p>
        </p:txBody>
      </p:sp>
    </p:spTree>
  </p:cSld>
  <p:clrMapOvr>
    <a:masterClrMapping/>
  </p:clrMapOvr>
  <p:transition spd="slow">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20040"/>
            <a:ext cx="7239000" cy="1143000"/>
          </a:xfrm>
        </p:spPr>
        <p:txBody>
          <a:bodyPr/>
          <a:lstStyle/>
          <a:p>
            <a:pPr eaLnBrk="1" fontAlgn="auto" hangingPunct="1">
              <a:spcAft>
                <a:spcPts val="0"/>
              </a:spcAft>
              <a:defRPr/>
            </a:pPr>
            <a:r>
              <a:rPr lang="en-US" dirty="0" smtClean="0">
                <a:solidFill>
                  <a:srgbClr val="FF0000"/>
                </a:solidFill>
              </a:rPr>
              <a:t>Size dependent properties…</a:t>
            </a:r>
            <a:endParaRPr lang="en-US" dirty="0" smtClean="0"/>
          </a:p>
        </p:txBody>
      </p:sp>
      <p:sp>
        <p:nvSpPr>
          <p:cNvPr id="108547" name="Content Placeholder 2"/>
          <p:cNvSpPr>
            <a:spLocks noGrp="1"/>
          </p:cNvSpPr>
          <p:nvPr>
            <p:ph idx="1"/>
          </p:nvPr>
        </p:nvSpPr>
        <p:spPr/>
        <p:txBody>
          <a:bodyPr/>
          <a:lstStyle/>
          <a:p>
            <a:pPr eaLnBrk="1" hangingPunct="1">
              <a:buFont typeface="Wingdings" pitchFamily="2" charset="2"/>
              <a:buChar char="Ø"/>
            </a:pPr>
            <a:r>
              <a:rPr lang="en-US" b="1" smtClean="0"/>
              <a:t>Example</a:t>
            </a:r>
          </a:p>
          <a:p>
            <a:pPr eaLnBrk="1" hangingPunct="1">
              <a:buFont typeface="Arial" charset="0"/>
              <a:buNone/>
            </a:pPr>
            <a:r>
              <a:rPr lang="en-US" sz="2400" smtClean="0"/>
              <a:t>	</a:t>
            </a:r>
            <a:r>
              <a:rPr lang="en-US" sz="2400" smtClean="0">
                <a:solidFill>
                  <a:srgbClr val="CC0099"/>
                </a:solidFill>
              </a:rPr>
              <a:t>Gold nanoparticles </a:t>
            </a:r>
            <a:r>
              <a:rPr lang="en-US" sz="2400" smtClean="0"/>
              <a:t>shows </a:t>
            </a:r>
            <a:r>
              <a:rPr lang="en-US" sz="2400" smtClean="0">
                <a:solidFill>
                  <a:srgbClr val="CC0099"/>
                </a:solidFill>
              </a:rPr>
              <a:t>different colours </a:t>
            </a:r>
            <a:r>
              <a:rPr lang="en-US" sz="2400" smtClean="0"/>
              <a:t>at nanoscale. And if we change the size, their color changes. Since, each of the different sized nanoparticles absorbs and reflects light differently based on its energy levels, which are determined by size and bonding arrangements. </a:t>
            </a:r>
          </a:p>
          <a:p>
            <a:pPr eaLnBrk="1" hangingPunct="1">
              <a:buFont typeface="Wingdings" pitchFamily="2" charset="2"/>
              <a:buChar char="Ø"/>
            </a:pPr>
            <a:r>
              <a:rPr lang="en-US" sz="2400" smtClean="0">
                <a:solidFill>
                  <a:srgbClr val="CC0099"/>
                </a:solidFill>
              </a:rPr>
              <a:t>The individual atoms do not have colour</a:t>
            </a:r>
            <a:r>
              <a:rPr lang="en-US" sz="2400" smtClean="0"/>
              <a:t>. The colour of a substance is determined by the wavelength of the light that reflects it and one atom is too small to reflect light on its own.</a:t>
            </a:r>
          </a:p>
        </p:txBody>
      </p:sp>
      <p:sp>
        <p:nvSpPr>
          <p:cNvPr id="108548" name="Date Placeholder 3"/>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fld id="{566BDD5F-65BC-410D-B540-A560D02D7DE8}" type="datetime3">
              <a:rPr lang="en-US" smtClean="0"/>
              <a:t>16 January 2020</a:t>
            </a:fld>
            <a:endParaRPr lang="en-US" smtClean="0"/>
          </a:p>
        </p:txBody>
      </p:sp>
      <p:sp>
        <p:nvSpPr>
          <p:cNvPr id="108549" name="Footer Placeholder 4"/>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endParaRPr lang="en-US" smtClean="0"/>
          </a:p>
        </p:txBody>
      </p:sp>
      <p:sp>
        <p:nvSpPr>
          <p:cNvPr id="108550"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1D15A84B-849E-43B4-B2F3-7A63EB70522A}" type="slidenum">
              <a:rPr lang="en-US" smtClean="0"/>
              <a:pPr/>
              <a:t>36</a:t>
            </a:fld>
            <a:endParaRPr lang="en-US" smtClean="0"/>
          </a:p>
        </p:txBody>
      </p:sp>
    </p:spTree>
  </p:cSld>
  <p:clrMapOvr>
    <a:masterClrMapping/>
  </p:clrMapOvr>
  <p:transition spd="slow">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e Placeholder 1"/>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fld id="{CC76E5C0-CC8B-4707-B151-1ED8FBA3855C}" type="datetime3">
              <a:rPr lang="en-US" smtClean="0"/>
              <a:t>16 January 2020</a:t>
            </a:fld>
            <a:endParaRPr lang="en-US" smtClean="0"/>
          </a:p>
        </p:txBody>
      </p:sp>
      <p:sp>
        <p:nvSpPr>
          <p:cNvPr id="109571" name="Footer Placeholder 2"/>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endParaRPr lang="en-US" smtClean="0"/>
          </a:p>
        </p:txBody>
      </p:sp>
      <p:sp>
        <p:nvSpPr>
          <p:cNvPr id="10957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8730D97-94BB-4B1E-BAB2-DCBE7C9320AA}" type="slidenum">
              <a:rPr lang="en-US" smtClean="0"/>
              <a:pPr/>
              <a:t>37</a:t>
            </a:fld>
            <a:endParaRPr lang="en-US" smtClean="0"/>
          </a:p>
        </p:txBody>
      </p:sp>
      <p:pic>
        <p:nvPicPr>
          <p:cNvPr id="52226" name="Picture 2" descr="C:\Documents and Settings\Administrator\My Documents\My Pictures\Au_nanoshells.jpg"/>
          <p:cNvPicPr>
            <a:picLocks noChangeAspect="1" noChangeArrowheads="1"/>
          </p:cNvPicPr>
          <p:nvPr/>
        </p:nvPicPr>
        <p:blipFill>
          <a:blip r:embed="rId2"/>
          <a:srcRect/>
          <a:stretch>
            <a:fillRect/>
          </a:stretch>
        </p:blipFill>
        <p:spPr bwMode="auto">
          <a:xfrm>
            <a:off x="914400" y="1616075"/>
            <a:ext cx="6934200" cy="3436938"/>
          </a:xfrm>
          <a:prstGeom prst="rect">
            <a:avLst/>
          </a:prstGeom>
          <a:noFill/>
          <a:ln w="9525">
            <a:noFill/>
            <a:miter lim="800000"/>
            <a:headEnd/>
            <a:tailEnd/>
          </a:ln>
        </p:spPr>
      </p:pic>
      <p:sp>
        <p:nvSpPr>
          <p:cNvPr id="109574" name="TextBox 5"/>
          <p:cNvSpPr txBox="1">
            <a:spLocks noChangeArrowheads="1"/>
          </p:cNvSpPr>
          <p:nvPr/>
        </p:nvSpPr>
        <p:spPr bwMode="auto">
          <a:xfrm>
            <a:off x="1143000" y="5410200"/>
            <a:ext cx="6683375" cy="461963"/>
          </a:xfrm>
          <a:prstGeom prst="rect">
            <a:avLst/>
          </a:prstGeom>
          <a:noFill/>
          <a:ln w="9525">
            <a:noFill/>
            <a:miter lim="800000"/>
            <a:headEnd/>
            <a:tailEnd/>
          </a:ln>
        </p:spPr>
        <p:txBody>
          <a:bodyPr wrap="none">
            <a:spAutoFit/>
          </a:bodyPr>
          <a:lstStyle/>
          <a:p>
            <a:r>
              <a:rPr lang="en-US" sz="2400" b="1">
                <a:solidFill>
                  <a:srgbClr val="CC0099"/>
                </a:solidFill>
              </a:rPr>
              <a:t>Colour change of Au Nanoparticles with size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3000" fill="hold"/>
                                        <p:tgtEl>
                                          <p:spTgt spid="52226"/>
                                        </p:tgtEl>
                                        <p:attrNameLst>
                                          <p:attrName>ppt_w</p:attrName>
                                        </p:attrNameLst>
                                      </p:cBhvr>
                                      <p:tavLst>
                                        <p:tav tm="0">
                                          <p:val>
                                            <p:strVal val="#ppt_w*0.70"/>
                                          </p:val>
                                        </p:tav>
                                        <p:tav tm="100000">
                                          <p:val>
                                            <p:strVal val="#ppt_w"/>
                                          </p:val>
                                        </p:tav>
                                      </p:tavLst>
                                    </p:anim>
                                    <p:anim calcmode="lin" valueType="num">
                                      <p:cBhvr>
                                        <p:cTn id="8" dur="3000" fill="hold"/>
                                        <p:tgtEl>
                                          <p:spTgt spid="52226"/>
                                        </p:tgtEl>
                                        <p:attrNameLst>
                                          <p:attrName>ppt_h</p:attrName>
                                        </p:attrNameLst>
                                      </p:cBhvr>
                                      <p:tavLst>
                                        <p:tav tm="0">
                                          <p:val>
                                            <p:strVal val="#ppt_h"/>
                                          </p:val>
                                        </p:tav>
                                        <p:tav tm="100000">
                                          <p:val>
                                            <p:strVal val="#ppt_h"/>
                                          </p:val>
                                        </p:tav>
                                      </p:tavLst>
                                    </p:anim>
                                    <p:animEffect transition="in" filter="fade">
                                      <p:cBhvr>
                                        <p:cTn id="9" dur="3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Date Placeholder 1"/>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AD4208D6-ABFC-43F0-BE3B-7AEC673F3048}" type="datetime3">
              <a:rPr lang="en-US" smtClean="0"/>
              <a:t>16 January 2020</a:t>
            </a:fld>
            <a:endParaRPr lang="en-US" smtClean="0"/>
          </a:p>
        </p:txBody>
      </p:sp>
      <p:sp>
        <p:nvSpPr>
          <p:cNvPr id="110595" name="Footer Placeholder 2"/>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10596"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17CDC93-4E7F-4A63-93D5-57579DC5E540}" type="slidenum">
              <a:rPr lang="en-US" smtClean="0"/>
              <a:pPr/>
              <a:t>38</a:t>
            </a:fld>
            <a:endParaRPr lang="en-US" smtClean="0"/>
          </a:p>
        </p:txBody>
      </p:sp>
      <p:pic>
        <p:nvPicPr>
          <p:cNvPr id="110597" name="Picture 2"/>
          <p:cNvPicPr>
            <a:picLocks noChangeAspect="1" noChangeArrowheads="1"/>
          </p:cNvPicPr>
          <p:nvPr/>
        </p:nvPicPr>
        <p:blipFill>
          <a:blip r:embed="rId2"/>
          <a:srcRect/>
          <a:stretch>
            <a:fillRect/>
          </a:stretch>
        </p:blipFill>
        <p:spPr bwMode="auto">
          <a:xfrm>
            <a:off x="1676400" y="304800"/>
            <a:ext cx="5638800" cy="4752975"/>
          </a:xfrm>
          <a:prstGeom prst="rect">
            <a:avLst/>
          </a:prstGeom>
          <a:noFill/>
          <a:ln w="9525">
            <a:noFill/>
            <a:miter lim="800000"/>
            <a:headEnd/>
            <a:tailEnd/>
          </a:ln>
        </p:spPr>
      </p:pic>
      <p:sp>
        <p:nvSpPr>
          <p:cNvPr id="110598" name="TextBox 5"/>
          <p:cNvSpPr txBox="1">
            <a:spLocks noChangeArrowheads="1"/>
          </p:cNvSpPr>
          <p:nvPr/>
        </p:nvSpPr>
        <p:spPr bwMode="auto">
          <a:xfrm>
            <a:off x="1981200" y="5334000"/>
            <a:ext cx="5365750" cy="369888"/>
          </a:xfrm>
          <a:prstGeom prst="rect">
            <a:avLst/>
          </a:prstGeom>
          <a:noFill/>
          <a:ln w="9525">
            <a:noFill/>
            <a:miter lim="800000"/>
            <a:headEnd/>
            <a:tailEnd/>
          </a:ln>
        </p:spPr>
        <p:txBody>
          <a:bodyPr wrap="none">
            <a:spAutoFit/>
          </a:bodyPr>
          <a:lstStyle/>
          <a:p>
            <a:r>
              <a:rPr lang="en-US" b="1">
                <a:solidFill>
                  <a:srgbClr val="FFFF00"/>
                </a:solidFill>
              </a:rPr>
              <a:t>Glass containing gold and silver nanoparticles </a:t>
            </a:r>
          </a:p>
        </p:txBody>
      </p:sp>
    </p:spTree>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274638"/>
            <a:ext cx="8229600" cy="944562"/>
          </a:xfrm>
        </p:spPr>
        <p:txBody>
          <a:bodyPr/>
          <a:lstStyle/>
          <a:p>
            <a:pPr eaLnBrk="1" hangingPunct="1"/>
            <a:r>
              <a:rPr lang="en-US" sz="4000" b="1" smtClean="0">
                <a:solidFill>
                  <a:srgbClr val="FF0000"/>
                </a:solidFill>
              </a:rPr>
              <a:t>Properties of Nanomaterials</a:t>
            </a:r>
            <a:endParaRPr lang="en-US" sz="4000" smtClean="0">
              <a:solidFill>
                <a:srgbClr val="FF0000"/>
              </a:solidFill>
            </a:endParaRPr>
          </a:p>
        </p:txBody>
      </p:sp>
      <p:sp>
        <p:nvSpPr>
          <p:cNvPr id="3" name="Content Placeholder 2"/>
          <p:cNvSpPr>
            <a:spLocks noGrp="1"/>
          </p:cNvSpPr>
          <p:nvPr>
            <p:ph idx="1"/>
          </p:nvPr>
        </p:nvSpPr>
        <p:spPr>
          <a:xfrm>
            <a:off x="0" y="1371600"/>
            <a:ext cx="8991600" cy="4648200"/>
          </a:xfrm>
        </p:spPr>
        <p:txBody>
          <a:bodyPr>
            <a:normAutofit/>
          </a:bodyPr>
          <a:lstStyle/>
          <a:p>
            <a:pPr marL="514350" indent="-514350" eaLnBrk="1" fontAlgn="auto" hangingPunct="1">
              <a:spcAft>
                <a:spcPts val="0"/>
              </a:spcAft>
              <a:buClr>
                <a:schemeClr val="accent3"/>
              </a:buClr>
              <a:buFont typeface="Wingdings 2"/>
              <a:buNone/>
              <a:defRPr/>
            </a:pPr>
            <a:r>
              <a:rPr lang="en-US" sz="3200" b="1" dirty="0" smtClean="0">
                <a:solidFill>
                  <a:srgbClr val="FF0000"/>
                </a:solidFill>
              </a:rPr>
              <a:t>1. Chemical reactivity</a:t>
            </a:r>
            <a:endParaRPr lang="en-US" sz="3200" dirty="0" smtClean="0"/>
          </a:p>
          <a:p>
            <a:pPr marL="0" indent="0" eaLnBrk="1" fontAlgn="auto" hangingPunct="1">
              <a:spcAft>
                <a:spcPts val="0"/>
              </a:spcAft>
              <a:buClr>
                <a:schemeClr val="accent3"/>
              </a:buClr>
              <a:buFont typeface="Arial" charset="0"/>
              <a:buNone/>
              <a:defRPr/>
            </a:pPr>
            <a:r>
              <a:rPr lang="en-US" sz="2800" dirty="0" smtClean="0"/>
              <a:t>High reactivity due to large surface area to volume ratio.</a:t>
            </a:r>
          </a:p>
          <a:p>
            <a:pPr marL="0" indent="0" eaLnBrk="1" fontAlgn="auto" hangingPunct="1">
              <a:spcAft>
                <a:spcPts val="0"/>
              </a:spcAft>
              <a:buClr>
                <a:schemeClr val="accent3"/>
              </a:buClr>
              <a:buFont typeface="Arial" charset="0"/>
              <a:buNone/>
              <a:defRPr/>
            </a:pPr>
            <a:r>
              <a:rPr lang="en-US" sz="2800" dirty="0" smtClean="0">
                <a:solidFill>
                  <a:srgbClr val="7030A0"/>
                </a:solidFill>
              </a:rPr>
              <a:t>For example</a:t>
            </a:r>
            <a:r>
              <a:rPr lang="en-US" sz="2800" dirty="0" smtClean="0"/>
              <a:t>, the reactivity of a metal catalyst particle increases appreciably as its size decreases- </a:t>
            </a:r>
            <a:r>
              <a:rPr lang="en-US" sz="2800" dirty="0" smtClean="0">
                <a:solidFill>
                  <a:srgbClr val="000099"/>
                </a:solidFill>
              </a:rPr>
              <a:t>macroscopic gold is chemically inert</a:t>
            </a:r>
            <a:r>
              <a:rPr lang="en-US" sz="2800" dirty="0" smtClean="0"/>
              <a:t>, whereas at </a:t>
            </a:r>
            <a:r>
              <a:rPr lang="en-US" sz="2800" dirty="0" err="1" smtClean="0">
                <a:solidFill>
                  <a:srgbClr val="FF0066"/>
                </a:solidFill>
              </a:rPr>
              <a:t>nanoscale</a:t>
            </a:r>
            <a:r>
              <a:rPr lang="en-US" sz="2800" dirty="0" smtClean="0">
                <a:solidFill>
                  <a:srgbClr val="FF0066"/>
                </a:solidFill>
              </a:rPr>
              <a:t>, gold becomes extremely reactive and catalytic</a:t>
            </a:r>
            <a:r>
              <a:rPr lang="en-US" sz="2800" dirty="0" smtClean="0">
                <a:solidFill>
                  <a:srgbClr val="7030A0"/>
                </a:solidFill>
              </a:rPr>
              <a:t>.</a:t>
            </a:r>
            <a:endParaRPr lang="en-US" sz="2800" dirty="0" smtClean="0"/>
          </a:p>
          <a:p>
            <a:pPr marL="274320" indent="-274320" eaLnBrk="1" fontAlgn="auto" hangingPunct="1">
              <a:spcAft>
                <a:spcPts val="0"/>
              </a:spcAft>
              <a:buClr>
                <a:schemeClr val="accent3"/>
              </a:buClr>
              <a:buFont typeface="Arial" charset="0"/>
              <a:buNone/>
              <a:defRPr/>
            </a:pPr>
            <a:endParaRPr lang="en-US" sz="2800" dirty="0"/>
          </a:p>
        </p:txBody>
      </p:sp>
      <p:sp>
        <p:nvSpPr>
          <p:cNvPr id="4" name="Date Placeholder 3"/>
          <p:cNvSpPr>
            <a:spLocks noGrp="1"/>
          </p:cNvSpPr>
          <p:nvPr>
            <p:ph type="dt" sz="quarter" idx="10"/>
          </p:nvPr>
        </p:nvSpPr>
        <p:spPr/>
        <p:txBody>
          <a:bodyPr/>
          <a:lstStyle/>
          <a:p>
            <a:pPr>
              <a:defRPr/>
            </a:pPr>
            <a:fld id="{FA34413E-5B88-4B5D-ACC9-9EF104007019}"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A623A9-7244-47A6-A6A1-519E28F5E8CF}" type="slidenum">
              <a:rPr lang="en-US"/>
              <a:pPr>
                <a:defRPr/>
              </a:pPr>
              <a:t>39</a:t>
            </a:fld>
            <a:endParaRPr lang="en-US"/>
          </a:p>
        </p:txBody>
      </p:sp>
    </p:spTree>
  </p:cSld>
  <p:clrMapOvr>
    <a:masterClrMapping/>
  </p:clrMapOvr>
  <p:transition spd="slow">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ate Placeholder 1"/>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C2E219E2-6F3F-4825-BC46-205F3CEC5BD6}" type="datetime3">
              <a:rPr lang="en-US" smtClean="0"/>
              <a:t>16 January 2020</a:t>
            </a:fld>
            <a:endParaRPr lang="en-US" smtClean="0"/>
          </a:p>
        </p:txBody>
      </p:sp>
      <p:sp>
        <p:nvSpPr>
          <p:cNvPr id="83971" name="Footer Placeholder 2"/>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endParaRPr lang="en-US" smtClean="0"/>
          </a:p>
        </p:txBody>
      </p:sp>
      <p:sp>
        <p:nvSpPr>
          <p:cNvPr id="83972"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96BD5D0-1BF6-4345-95F1-98B0903BE123}" type="slidenum">
              <a:rPr lang="en-US" smtClean="0"/>
              <a:pPr/>
              <a:t>4</a:t>
            </a:fld>
            <a:endParaRPr lang="en-US" smtClean="0"/>
          </a:p>
        </p:txBody>
      </p:sp>
      <p:sp>
        <p:nvSpPr>
          <p:cNvPr id="8197" name="Rectangle 4"/>
          <p:cNvSpPr>
            <a:spLocks noChangeArrowheads="1"/>
          </p:cNvSpPr>
          <p:nvPr/>
        </p:nvSpPr>
        <p:spPr bwMode="auto">
          <a:xfrm>
            <a:off x="228600" y="4953000"/>
            <a:ext cx="8915400" cy="1016000"/>
          </a:xfrm>
          <a:prstGeom prst="rect">
            <a:avLst/>
          </a:prstGeom>
          <a:noFill/>
          <a:ln w="9525">
            <a:noFill/>
            <a:miter lim="800000"/>
            <a:headEnd/>
            <a:tailEnd/>
          </a:ln>
        </p:spPr>
        <p:txBody>
          <a:bodyPr>
            <a:spAutoFit/>
          </a:bodyPr>
          <a:lstStyle/>
          <a:p>
            <a:pPr algn="ctr">
              <a:defRPr/>
            </a:pPr>
            <a:endParaRPr lang="en-US" sz="2000" b="1" dirty="0">
              <a:solidFill>
                <a:schemeClr val="bg2">
                  <a:lumMod val="10000"/>
                </a:schemeClr>
              </a:solidFill>
            </a:endParaRPr>
          </a:p>
          <a:p>
            <a:pPr algn="ctr">
              <a:defRPr/>
            </a:pPr>
            <a:r>
              <a:rPr lang="en-US" sz="2000" b="1" dirty="0">
                <a:solidFill>
                  <a:schemeClr val="bg2">
                    <a:lumMod val="10000"/>
                  </a:schemeClr>
                </a:solidFill>
              </a:rPr>
              <a:t>One nanometer is the space occupied by 3-4 atoms </a:t>
            </a:r>
          </a:p>
          <a:p>
            <a:pPr algn="ctr">
              <a:defRPr/>
            </a:pPr>
            <a:r>
              <a:rPr lang="en-US" sz="2000" b="1" dirty="0">
                <a:solidFill>
                  <a:schemeClr val="bg2">
                    <a:lumMod val="10000"/>
                  </a:schemeClr>
                </a:solidFill>
              </a:rPr>
              <a:t>placed end-to-end</a:t>
            </a:r>
          </a:p>
        </p:txBody>
      </p:sp>
      <p:sp>
        <p:nvSpPr>
          <p:cNvPr id="83974" name="TextBox 7"/>
          <p:cNvSpPr txBox="1">
            <a:spLocks noChangeArrowheads="1"/>
          </p:cNvSpPr>
          <p:nvPr/>
        </p:nvSpPr>
        <p:spPr bwMode="auto">
          <a:xfrm>
            <a:off x="2133600" y="0"/>
            <a:ext cx="4038600" cy="708025"/>
          </a:xfrm>
          <a:prstGeom prst="rect">
            <a:avLst/>
          </a:prstGeom>
          <a:noFill/>
          <a:ln w="9525">
            <a:noFill/>
            <a:miter lim="800000"/>
            <a:headEnd/>
            <a:tailEnd/>
          </a:ln>
        </p:spPr>
        <p:txBody>
          <a:bodyPr>
            <a:spAutoFit/>
          </a:bodyPr>
          <a:lstStyle/>
          <a:p>
            <a:r>
              <a:rPr lang="en-US" sz="4000" b="1">
                <a:solidFill>
                  <a:srgbClr val="FF0066"/>
                </a:solidFill>
              </a:rPr>
              <a:t>Nanometer ?</a:t>
            </a:r>
          </a:p>
        </p:txBody>
      </p:sp>
      <p:pic>
        <p:nvPicPr>
          <p:cNvPr id="83975" name="Picture 8"/>
          <p:cNvPicPr>
            <a:picLocks noChangeAspect="1" noChangeArrowheads="1"/>
          </p:cNvPicPr>
          <p:nvPr/>
        </p:nvPicPr>
        <p:blipFill>
          <a:blip r:embed="rId2"/>
          <a:srcRect/>
          <a:stretch>
            <a:fillRect/>
          </a:stretch>
        </p:blipFill>
        <p:spPr bwMode="auto">
          <a:xfrm>
            <a:off x="2362200" y="1219200"/>
            <a:ext cx="4343400" cy="396240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57200" y="704850"/>
            <a:ext cx="8229600" cy="590550"/>
          </a:xfrm>
        </p:spPr>
        <p:txBody>
          <a:bodyPr/>
          <a:lstStyle/>
          <a:p>
            <a:pPr eaLnBrk="1" hangingPunct="1"/>
            <a:r>
              <a:rPr lang="en-US" sz="3200" b="1" smtClean="0">
                <a:solidFill>
                  <a:srgbClr val="FF0000"/>
                </a:solidFill>
              </a:rPr>
              <a:t>2. Melting Points</a:t>
            </a:r>
            <a:endParaRPr lang="en-US" sz="3200" smtClean="0"/>
          </a:p>
        </p:txBody>
      </p:sp>
      <p:sp>
        <p:nvSpPr>
          <p:cNvPr id="112643" name="Content Placeholder 2"/>
          <p:cNvSpPr>
            <a:spLocks noGrp="1"/>
          </p:cNvSpPr>
          <p:nvPr>
            <p:ph idx="1"/>
          </p:nvPr>
        </p:nvSpPr>
        <p:spPr>
          <a:xfrm>
            <a:off x="0" y="1295400"/>
            <a:ext cx="8991600" cy="4525963"/>
          </a:xfrm>
        </p:spPr>
        <p:txBody>
          <a:bodyPr/>
          <a:lstStyle/>
          <a:p>
            <a:pPr eaLnBrk="1" hangingPunct="1">
              <a:buFont typeface="Arial" charset="0"/>
              <a:buNone/>
            </a:pPr>
            <a:endParaRPr lang="en-US" smtClean="0"/>
          </a:p>
          <a:p>
            <a:pPr eaLnBrk="1" hangingPunct="1">
              <a:buFont typeface="Arial" charset="0"/>
              <a:buNone/>
            </a:pPr>
            <a:r>
              <a:rPr lang="en-US" smtClean="0"/>
              <a:t>Nanoparticles of metals, semiconductors, nanowires, inert gases and molecular crystals are all found to have lower melting temperatures, when their particle size decreases below 100 nm. Reason is that the surface energy increases with decreasing size.  </a:t>
            </a:r>
          </a:p>
        </p:txBody>
      </p:sp>
      <p:sp>
        <p:nvSpPr>
          <p:cNvPr id="4" name="Date Placeholder 3"/>
          <p:cNvSpPr>
            <a:spLocks noGrp="1"/>
          </p:cNvSpPr>
          <p:nvPr>
            <p:ph type="dt" sz="quarter" idx="10"/>
          </p:nvPr>
        </p:nvSpPr>
        <p:spPr/>
        <p:txBody>
          <a:bodyPr/>
          <a:lstStyle/>
          <a:p>
            <a:pPr>
              <a:defRPr/>
            </a:pPr>
            <a:fld id="{EECD8FF0-FFCF-481C-B293-CA8482A3B9DA}"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B6854A-85C9-4E49-BE94-7B70A0DFEC0B}" type="slidenum">
              <a:rPr lang="en-US"/>
              <a:pPr>
                <a:defRPr/>
              </a:pPr>
              <a:t>40</a:t>
            </a:fld>
            <a:endParaRPr lang="en-US"/>
          </a:p>
        </p:txBody>
      </p:sp>
    </p:spTree>
  </p:cSld>
  <p:clrMapOvr>
    <a:masterClrMapping/>
  </p:clrMapOvr>
  <p:transition spd="slow">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ate Placeholder 1"/>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3D8BA639-2638-4831-900D-EC590472E95B}" type="datetime3">
              <a:rPr lang="en-US" smtClean="0"/>
              <a:t>16 January 2020</a:t>
            </a:fld>
            <a:endParaRPr lang="en-US" smtClean="0"/>
          </a:p>
        </p:txBody>
      </p:sp>
      <p:sp>
        <p:nvSpPr>
          <p:cNvPr id="113667" name="Footer Placeholder 2"/>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13668"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5DC078-6A5C-4026-A0C0-76C19A924726}" type="slidenum">
              <a:rPr lang="en-US" smtClean="0"/>
              <a:pPr/>
              <a:t>41</a:t>
            </a:fld>
            <a:endParaRPr lang="en-US" smtClean="0"/>
          </a:p>
        </p:txBody>
      </p:sp>
      <p:pic>
        <p:nvPicPr>
          <p:cNvPr id="113669" name="Picture 2"/>
          <p:cNvPicPr>
            <a:picLocks noChangeAspect="1" noChangeArrowheads="1"/>
          </p:cNvPicPr>
          <p:nvPr/>
        </p:nvPicPr>
        <p:blipFill>
          <a:blip r:embed="rId2"/>
          <a:srcRect/>
          <a:stretch>
            <a:fillRect/>
          </a:stretch>
        </p:blipFill>
        <p:spPr bwMode="auto">
          <a:xfrm>
            <a:off x="2438400" y="914400"/>
            <a:ext cx="4800600" cy="4746625"/>
          </a:xfrm>
          <a:prstGeom prst="rect">
            <a:avLst/>
          </a:prstGeom>
          <a:noFill/>
          <a:ln w="9525">
            <a:noFill/>
            <a:miter lim="800000"/>
            <a:headEnd/>
            <a:tailEnd/>
          </a:ln>
        </p:spPr>
      </p:pic>
      <p:sp>
        <p:nvSpPr>
          <p:cNvPr id="113670" name="TextBox 5"/>
          <p:cNvSpPr txBox="1">
            <a:spLocks noChangeArrowheads="1"/>
          </p:cNvSpPr>
          <p:nvPr/>
        </p:nvSpPr>
        <p:spPr bwMode="auto">
          <a:xfrm>
            <a:off x="2209800" y="5791200"/>
            <a:ext cx="5865813" cy="369888"/>
          </a:xfrm>
          <a:prstGeom prst="rect">
            <a:avLst/>
          </a:prstGeom>
          <a:noFill/>
          <a:ln w="9525">
            <a:noFill/>
            <a:miter lim="800000"/>
            <a:headEnd/>
            <a:tailEnd/>
          </a:ln>
        </p:spPr>
        <p:txBody>
          <a:bodyPr wrap="none">
            <a:spAutoFit/>
          </a:bodyPr>
          <a:lstStyle/>
          <a:p>
            <a:r>
              <a:rPr lang="en-US"/>
              <a:t>The transition temperature as a function of particle size.</a:t>
            </a:r>
          </a:p>
        </p:txBody>
      </p:sp>
    </p:spTree>
  </p:cSld>
  <p:clrMapOvr>
    <a:masterClrMapping/>
  </p:clrMapOvr>
  <p:transition spd="slow">
    <p:cover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81000" y="-152400"/>
            <a:ext cx="8229600" cy="838200"/>
          </a:xfrm>
        </p:spPr>
        <p:txBody>
          <a:bodyPr/>
          <a:lstStyle/>
          <a:p>
            <a:pPr eaLnBrk="1" hangingPunct="1">
              <a:defRPr/>
            </a:pPr>
            <a:r>
              <a:rPr lang="en-US" sz="3200" b="1" dirty="0" smtClean="0">
                <a:solidFill>
                  <a:srgbClr val="FF0000"/>
                </a:solidFill>
              </a:rPr>
              <a:t>3.Quantum Size Effects</a:t>
            </a:r>
            <a:endParaRPr lang="en-US" sz="3200" dirty="0" smtClean="0">
              <a:solidFill>
                <a:srgbClr val="FF0000"/>
              </a:solidFill>
            </a:endParaRPr>
          </a:p>
        </p:txBody>
      </p:sp>
      <p:sp>
        <p:nvSpPr>
          <p:cNvPr id="114691" name="Content Placeholder 2"/>
          <p:cNvSpPr>
            <a:spLocks noGrp="1"/>
          </p:cNvSpPr>
          <p:nvPr>
            <p:ph sz="quarter" idx="1"/>
          </p:nvPr>
        </p:nvSpPr>
        <p:spPr>
          <a:xfrm>
            <a:off x="304800" y="838200"/>
            <a:ext cx="8229600" cy="6019800"/>
          </a:xfrm>
        </p:spPr>
        <p:txBody>
          <a:bodyPr/>
          <a:lstStyle/>
          <a:p>
            <a:pPr eaLnBrk="1" hangingPunct="1">
              <a:buFont typeface="Wingdings" pitchFamily="2" charset="2"/>
              <a:buChar char="q"/>
            </a:pPr>
            <a:r>
              <a:rPr lang="en-US" smtClean="0"/>
              <a:t>When the size of a nanocrystal is smaller than the de Broglie wavelength, electrons and holes are spatially confined , lose their freedom in 3D and electric dipoles are formed, and discrete electronic energy level would be formed in all materials. Similar to a particle in a box, the </a:t>
            </a:r>
            <a:r>
              <a:rPr lang="en-US" b="1" smtClean="0">
                <a:solidFill>
                  <a:srgbClr val="000099"/>
                </a:solidFill>
              </a:rPr>
              <a:t>energy separation </a:t>
            </a:r>
            <a:r>
              <a:rPr lang="en-US" smtClean="0"/>
              <a:t>between adjacent levels i</a:t>
            </a:r>
            <a:r>
              <a:rPr lang="en-US" smtClean="0">
                <a:solidFill>
                  <a:srgbClr val="000099"/>
                </a:solidFill>
              </a:rPr>
              <a:t>ncreases</a:t>
            </a:r>
            <a:r>
              <a:rPr lang="en-US" smtClean="0"/>
              <a:t> with decreasing dimensions</a:t>
            </a:r>
          </a:p>
          <a:p>
            <a:pPr eaLnBrk="1" hangingPunct="1">
              <a:buFont typeface="Wingdings" pitchFamily="2" charset="2"/>
              <a:buChar char="q"/>
            </a:pPr>
            <a:r>
              <a:rPr lang="en-US" smtClean="0"/>
              <a:t>If size of the element </a:t>
            </a:r>
            <a:r>
              <a:rPr lang="en-US" b="1" smtClean="0"/>
              <a:t>L</a:t>
            </a:r>
            <a:r>
              <a:rPr lang="en-US" baseline="-25000" smtClean="0"/>
              <a:t>c</a:t>
            </a:r>
            <a:r>
              <a:rPr lang="en-US" smtClean="0"/>
              <a:t> ≈ </a:t>
            </a:r>
            <a:r>
              <a:rPr lang="en-US" b="1" smtClean="0"/>
              <a:t>λ</a:t>
            </a:r>
            <a:r>
              <a:rPr lang="en-US" smtClean="0"/>
              <a:t> = h/p, nanoparticles (also called quantum dots) behave like large atoms, and electronic energy levels are discrete as in an atom.</a:t>
            </a:r>
          </a:p>
          <a:p>
            <a:pPr eaLnBrk="1" hangingPunct="1">
              <a:buFont typeface="Wingdings" pitchFamily="2" charset="2"/>
              <a:buChar char="q"/>
            </a:pPr>
            <a:r>
              <a:rPr lang="en-US" smtClean="0"/>
              <a:t>Whenever the size of the object is equal to electron wavelength or even smaller, quantum effects govern the wave propagation of the system. This effect is called the </a:t>
            </a:r>
            <a:r>
              <a:rPr lang="en-US" smtClean="0">
                <a:solidFill>
                  <a:srgbClr val="B91749"/>
                </a:solidFill>
              </a:rPr>
              <a:t>Quantum Size Effect (QSE).</a:t>
            </a:r>
          </a:p>
          <a:p>
            <a:pPr eaLnBrk="1" hangingPunct="1"/>
            <a:endParaRPr lang="en-US" smtClean="0"/>
          </a:p>
        </p:txBody>
      </p:sp>
      <p:sp>
        <p:nvSpPr>
          <p:cNvPr id="114692" name="Date Placeholder 3"/>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110F8B94-CE5A-46A9-AF81-BABA7B59A7C7}" type="datetime3">
              <a:rPr lang="en-US" smtClean="0"/>
              <a:t>16 January 2020</a:t>
            </a:fld>
            <a:endParaRPr lang="en-US" smtClean="0"/>
          </a:p>
        </p:txBody>
      </p:sp>
      <p:sp>
        <p:nvSpPr>
          <p:cNvPr id="114693" name="Slide Number Placeholder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5C0B38E-3506-4E09-9AAE-EC7D41B221B6}" type="slidenum">
              <a:rPr lang="en-US" smtClean="0"/>
              <a:pPr/>
              <a:t>42</a:t>
            </a:fld>
            <a:endParaRPr lang="en-US" smtClean="0"/>
          </a:p>
        </p:txBody>
      </p:sp>
      <p:sp>
        <p:nvSpPr>
          <p:cNvPr id="114694" name="Footer Placeholder 4"/>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endParaRPr lang="en-US" smtClean="0"/>
          </a:p>
        </p:txBody>
      </p:sp>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066"/>
          <p:cNvSpPr>
            <a:spLocks noChangeArrowheads="1"/>
          </p:cNvSpPr>
          <p:nvPr/>
        </p:nvSpPr>
        <p:spPr bwMode="auto">
          <a:xfrm>
            <a:off x="7215188" y="2784475"/>
            <a:ext cx="1066800" cy="457200"/>
          </a:xfrm>
          <a:prstGeom prst="rect">
            <a:avLst/>
          </a:prstGeom>
          <a:noFill/>
          <a:ln w="9525">
            <a:solidFill>
              <a:schemeClr val="tx1"/>
            </a:solidFill>
            <a:miter lim="800000"/>
            <a:headEnd/>
            <a:tailEnd/>
          </a:ln>
        </p:spPr>
        <p:txBody>
          <a:bodyPr wrap="none" anchor="ctr"/>
          <a:lstStyle/>
          <a:p>
            <a:pPr algn="ctr"/>
            <a:r>
              <a:rPr lang="en-US"/>
              <a:t>CB</a:t>
            </a:r>
          </a:p>
        </p:txBody>
      </p:sp>
      <p:sp>
        <p:nvSpPr>
          <p:cNvPr id="115715" name="Rectangle 2067"/>
          <p:cNvSpPr>
            <a:spLocks noChangeArrowheads="1"/>
          </p:cNvSpPr>
          <p:nvPr/>
        </p:nvSpPr>
        <p:spPr bwMode="auto">
          <a:xfrm>
            <a:off x="7215188" y="3622675"/>
            <a:ext cx="1066800" cy="457200"/>
          </a:xfrm>
          <a:prstGeom prst="rect">
            <a:avLst/>
          </a:prstGeom>
          <a:solidFill>
            <a:schemeClr val="bg2"/>
          </a:solidFill>
          <a:ln w="9525">
            <a:solidFill>
              <a:schemeClr val="tx1"/>
            </a:solidFill>
            <a:miter lim="800000"/>
            <a:headEnd/>
            <a:tailEnd/>
          </a:ln>
        </p:spPr>
        <p:txBody>
          <a:bodyPr wrap="none" anchor="ctr"/>
          <a:lstStyle/>
          <a:p>
            <a:pPr algn="ctr"/>
            <a:r>
              <a:rPr lang="en-US"/>
              <a:t>VB</a:t>
            </a:r>
          </a:p>
        </p:txBody>
      </p:sp>
      <p:sp>
        <p:nvSpPr>
          <p:cNvPr id="115716" name="Line 2068"/>
          <p:cNvSpPr>
            <a:spLocks noChangeShapeType="1"/>
          </p:cNvSpPr>
          <p:nvPr/>
        </p:nvSpPr>
        <p:spPr bwMode="auto">
          <a:xfrm flipH="1" flipV="1">
            <a:off x="7543800" y="3259138"/>
            <a:ext cx="0" cy="322262"/>
          </a:xfrm>
          <a:prstGeom prst="line">
            <a:avLst/>
          </a:prstGeom>
          <a:noFill/>
          <a:ln w="28575">
            <a:solidFill>
              <a:srgbClr val="000066"/>
            </a:solidFill>
            <a:round/>
            <a:headEnd/>
            <a:tailEnd type="triangle" w="med" len="med"/>
          </a:ln>
        </p:spPr>
        <p:txBody>
          <a:bodyPr/>
          <a:lstStyle/>
          <a:p>
            <a:endParaRPr lang="en-US"/>
          </a:p>
        </p:txBody>
      </p:sp>
      <p:sp>
        <p:nvSpPr>
          <p:cNvPr id="115717" name="Text Box 2069"/>
          <p:cNvSpPr txBox="1">
            <a:spLocks noChangeArrowheads="1"/>
          </p:cNvSpPr>
          <p:nvPr/>
        </p:nvSpPr>
        <p:spPr bwMode="auto">
          <a:xfrm>
            <a:off x="7124700" y="3227388"/>
            <a:ext cx="412750" cy="366712"/>
          </a:xfrm>
          <a:prstGeom prst="rect">
            <a:avLst/>
          </a:prstGeom>
          <a:noFill/>
          <a:ln w="9525">
            <a:noFill/>
            <a:miter lim="800000"/>
            <a:headEnd/>
            <a:tailEnd/>
          </a:ln>
        </p:spPr>
        <p:txBody>
          <a:bodyPr wrap="none">
            <a:spAutoFit/>
          </a:bodyPr>
          <a:lstStyle/>
          <a:p>
            <a:pPr algn="ctr"/>
            <a:r>
              <a:rPr lang="en-US" b="1"/>
              <a:t>E</a:t>
            </a:r>
            <a:r>
              <a:rPr lang="en-US" b="1" baseline="-25000"/>
              <a:t>g</a:t>
            </a:r>
          </a:p>
        </p:txBody>
      </p:sp>
      <p:sp>
        <p:nvSpPr>
          <p:cNvPr id="115718" name="Line 2070"/>
          <p:cNvSpPr>
            <a:spLocks noChangeShapeType="1"/>
          </p:cNvSpPr>
          <p:nvPr/>
        </p:nvSpPr>
        <p:spPr bwMode="auto">
          <a:xfrm flipH="1" flipV="1">
            <a:off x="7953375" y="3241675"/>
            <a:ext cx="6350" cy="390525"/>
          </a:xfrm>
          <a:prstGeom prst="line">
            <a:avLst/>
          </a:prstGeom>
          <a:noFill/>
          <a:ln w="28575">
            <a:solidFill>
              <a:srgbClr val="000066"/>
            </a:solidFill>
            <a:prstDash val="sysDot"/>
            <a:round/>
            <a:headEnd type="triangle" w="med" len="med"/>
            <a:tailEnd/>
          </a:ln>
        </p:spPr>
        <p:txBody>
          <a:bodyPr/>
          <a:lstStyle/>
          <a:p>
            <a:endParaRPr lang="en-US"/>
          </a:p>
        </p:txBody>
      </p:sp>
      <p:sp>
        <p:nvSpPr>
          <p:cNvPr id="115719" name="Line 2072"/>
          <p:cNvSpPr>
            <a:spLocks noChangeShapeType="1"/>
          </p:cNvSpPr>
          <p:nvPr/>
        </p:nvSpPr>
        <p:spPr bwMode="auto">
          <a:xfrm>
            <a:off x="3325813" y="2379663"/>
            <a:ext cx="0" cy="809625"/>
          </a:xfrm>
          <a:prstGeom prst="line">
            <a:avLst/>
          </a:prstGeom>
          <a:noFill/>
          <a:ln w="19050">
            <a:solidFill>
              <a:schemeClr val="tx1"/>
            </a:solidFill>
            <a:round/>
            <a:headEnd/>
            <a:tailEnd/>
          </a:ln>
        </p:spPr>
        <p:txBody>
          <a:bodyPr/>
          <a:lstStyle/>
          <a:p>
            <a:endParaRPr lang="en-US"/>
          </a:p>
        </p:txBody>
      </p:sp>
      <p:sp>
        <p:nvSpPr>
          <p:cNvPr id="115720" name="Line 2073"/>
          <p:cNvSpPr>
            <a:spLocks noChangeShapeType="1"/>
          </p:cNvSpPr>
          <p:nvPr/>
        </p:nvSpPr>
        <p:spPr bwMode="auto">
          <a:xfrm>
            <a:off x="3983038" y="2379663"/>
            <a:ext cx="0" cy="809625"/>
          </a:xfrm>
          <a:prstGeom prst="line">
            <a:avLst/>
          </a:prstGeom>
          <a:noFill/>
          <a:ln w="19050">
            <a:solidFill>
              <a:schemeClr val="tx1"/>
            </a:solidFill>
            <a:round/>
            <a:headEnd/>
            <a:tailEnd/>
          </a:ln>
        </p:spPr>
        <p:txBody>
          <a:bodyPr/>
          <a:lstStyle/>
          <a:p>
            <a:endParaRPr lang="en-US"/>
          </a:p>
        </p:txBody>
      </p:sp>
      <p:sp>
        <p:nvSpPr>
          <p:cNvPr id="115721" name="Line 2074"/>
          <p:cNvSpPr>
            <a:spLocks noChangeShapeType="1"/>
          </p:cNvSpPr>
          <p:nvPr/>
        </p:nvSpPr>
        <p:spPr bwMode="auto">
          <a:xfrm>
            <a:off x="3325813" y="3189288"/>
            <a:ext cx="657225" cy="0"/>
          </a:xfrm>
          <a:prstGeom prst="line">
            <a:avLst/>
          </a:prstGeom>
          <a:noFill/>
          <a:ln w="19050">
            <a:solidFill>
              <a:schemeClr val="tx1"/>
            </a:solidFill>
            <a:round/>
            <a:headEnd/>
            <a:tailEnd/>
          </a:ln>
        </p:spPr>
        <p:txBody>
          <a:bodyPr/>
          <a:lstStyle/>
          <a:p>
            <a:endParaRPr lang="en-US"/>
          </a:p>
        </p:txBody>
      </p:sp>
      <p:sp>
        <p:nvSpPr>
          <p:cNvPr id="115722" name="Line 2075"/>
          <p:cNvSpPr>
            <a:spLocks noChangeShapeType="1"/>
          </p:cNvSpPr>
          <p:nvPr/>
        </p:nvSpPr>
        <p:spPr bwMode="auto">
          <a:xfrm>
            <a:off x="3321050" y="3111500"/>
            <a:ext cx="657225" cy="0"/>
          </a:xfrm>
          <a:prstGeom prst="line">
            <a:avLst/>
          </a:prstGeom>
          <a:noFill/>
          <a:ln w="19050">
            <a:solidFill>
              <a:schemeClr val="tx1"/>
            </a:solidFill>
            <a:round/>
            <a:headEnd/>
            <a:tailEnd/>
          </a:ln>
        </p:spPr>
        <p:txBody>
          <a:bodyPr/>
          <a:lstStyle/>
          <a:p>
            <a:endParaRPr lang="en-US"/>
          </a:p>
        </p:txBody>
      </p:sp>
      <p:sp>
        <p:nvSpPr>
          <p:cNvPr id="115723" name="Line 2076"/>
          <p:cNvSpPr>
            <a:spLocks noChangeShapeType="1"/>
          </p:cNvSpPr>
          <p:nvPr/>
        </p:nvSpPr>
        <p:spPr bwMode="auto">
          <a:xfrm>
            <a:off x="3321050" y="3011488"/>
            <a:ext cx="657225" cy="0"/>
          </a:xfrm>
          <a:prstGeom prst="line">
            <a:avLst/>
          </a:prstGeom>
          <a:noFill/>
          <a:ln w="19050">
            <a:solidFill>
              <a:schemeClr val="tx1"/>
            </a:solidFill>
            <a:round/>
            <a:headEnd/>
            <a:tailEnd/>
          </a:ln>
        </p:spPr>
        <p:txBody>
          <a:bodyPr/>
          <a:lstStyle/>
          <a:p>
            <a:endParaRPr lang="en-US"/>
          </a:p>
        </p:txBody>
      </p:sp>
      <p:sp>
        <p:nvSpPr>
          <p:cNvPr id="115724" name="Line 2077"/>
          <p:cNvSpPr>
            <a:spLocks noChangeShapeType="1"/>
          </p:cNvSpPr>
          <p:nvPr/>
        </p:nvSpPr>
        <p:spPr bwMode="auto">
          <a:xfrm>
            <a:off x="3311525" y="2836863"/>
            <a:ext cx="657225" cy="0"/>
          </a:xfrm>
          <a:prstGeom prst="line">
            <a:avLst/>
          </a:prstGeom>
          <a:noFill/>
          <a:ln w="19050">
            <a:solidFill>
              <a:schemeClr val="tx1"/>
            </a:solidFill>
            <a:round/>
            <a:headEnd/>
            <a:tailEnd/>
          </a:ln>
        </p:spPr>
        <p:txBody>
          <a:bodyPr/>
          <a:lstStyle/>
          <a:p>
            <a:endParaRPr lang="en-US"/>
          </a:p>
        </p:txBody>
      </p:sp>
      <p:sp>
        <p:nvSpPr>
          <p:cNvPr id="115725" name="Line 2078"/>
          <p:cNvSpPr>
            <a:spLocks noChangeShapeType="1"/>
          </p:cNvSpPr>
          <p:nvPr/>
        </p:nvSpPr>
        <p:spPr bwMode="auto">
          <a:xfrm>
            <a:off x="3340100" y="2522538"/>
            <a:ext cx="657225" cy="0"/>
          </a:xfrm>
          <a:prstGeom prst="line">
            <a:avLst/>
          </a:prstGeom>
          <a:noFill/>
          <a:ln w="19050">
            <a:solidFill>
              <a:schemeClr val="tx1"/>
            </a:solidFill>
            <a:round/>
            <a:headEnd/>
            <a:tailEnd/>
          </a:ln>
        </p:spPr>
        <p:txBody>
          <a:bodyPr/>
          <a:lstStyle/>
          <a:p>
            <a:endParaRPr lang="en-US"/>
          </a:p>
        </p:txBody>
      </p:sp>
      <p:sp>
        <p:nvSpPr>
          <p:cNvPr id="115726" name="Line 2079"/>
          <p:cNvSpPr>
            <a:spLocks noChangeShapeType="1"/>
          </p:cNvSpPr>
          <p:nvPr/>
        </p:nvSpPr>
        <p:spPr bwMode="auto">
          <a:xfrm flipH="1" flipV="1">
            <a:off x="3606800" y="3203575"/>
            <a:ext cx="0" cy="500063"/>
          </a:xfrm>
          <a:prstGeom prst="line">
            <a:avLst/>
          </a:prstGeom>
          <a:noFill/>
          <a:ln w="28575">
            <a:solidFill>
              <a:srgbClr val="000066"/>
            </a:solidFill>
            <a:round/>
            <a:headEnd/>
            <a:tailEnd type="triangle" w="med" len="med"/>
          </a:ln>
        </p:spPr>
        <p:txBody>
          <a:bodyPr/>
          <a:lstStyle/>
          <a:p>
            <a:endParaRPr lang="en-US"/>
          </a:p>
        </p:txBody>
      </p:sp>
      <p:sp>
        <p:nvSpPr>
          <p:cNvPr id="115727" name="Line 2080"/>
          <p:cNvSpPr>
            <a:spLocks noChangeShapeType="1"/>
          </p:cNvSpPr>
          <p:nvPr/>
        </p:nvSpPr>
        <p:spPr bwMode="auto">
          <a:xfrm flipV="1">
            <a:off x="3821113" y="3203575"/>
            <a:ext cx="4762" cy="504825"/>
          </a:xfrm>
          <a:prstGeom prst="line">
            <a:avLst/>
          </a:prstGeom>
          <a:noFill/>
          <a:ln w="28575">
            <a:solidFill>
              <a:srgbClr val="000066"/>
            </a:solidFill>
            <a:prstDash val="sysDot"/>
            <a:round/>
            <a:headEnd type="triangle" w="med" len="med"/>
            <a:tailEnd/>
          </a:ln>
        </p:spPr>
        <p:txBody>
          <a:bodyPr/>
          <a:lstStyle/>
          <a:p>
            <a:endParaRPr lang="en-US"/>
          </a:p>
        </p:txBody>
      </p:sp>
      <p:grpSp>
        <p:nvGrpSpPr>
          <p:cNvPr id="115728" name="Group 2081"/>
          <p:cNvGrpSpPr>
            <a:grpSpLocks/>
          </p:cNvGrpSpPr>
          <p:nvPr/>
        </p:nvGrpSpPr>
        <p:grpSpPr bwMode="auto">
          <a:xfrm>
            <a:off x="4530725" y="2403475"/>
            <a:ext cx="1676400" cy="762000"/>
            <a:chOff x="1968" y="1488"/>
            <a:chExt cx="336" cy="864"/>
          </a:xfrm>
        </p:grpSpPr>
        <p:sp>
          <p:nvSpPr>
            <p:cNvPr id="115757" name="Line 2082"/>
            <p:cNvSpPr>
              <a:spLocks noChangeShapeType="1"/>
            </p:cNvSpPr>
            <p:nvPr/>
          </p:nvSpPr>
          <p:spPr bwMode="auto">
            <a:xfrm>
              <a:off x="1968" y="1488"/>
              <a:ext cx="0" cy="864"/>
            </a:xfrm>
            <a:prstGeom prst="line">
              <a:avLst/>
            </a:prstGeom>
            <a:noFill/>
            <a:ln w="19050">
              <a:solidFill>
                <a:schemeClr val="tx1"/>
              </a:solidFill>
              <a:round/>
              <a:headEnd/>
              <a:tailEnd/>
            </a:ln>
          </p:spPr>
          <p:txBody>
            <a:bodyPr/>
            <a:lstStyle/>
            <a:p>
              <a:endParaRPr lang="en-US"/>
            </a:p>
          </p:txBody>
        </p:sp>
        <p:sp>
          <p:nvSpPr>
            <p:cNvPr id="115758" name="Line 2083"/>
            <p:cNvSpPr>
              <a:spLocks noChangeShapeType="1"/>
            </p:cNvSpPr>
            <p:nvPr/>
          </p:nvSpPr>
          <p:spPr bwMode="auto">
            <a:xfrm>
              <a:off x="2304" y="1488"/>
              <a:ext cx="0" cy="864"/>
            </a:xfrm>
            <a:prstGeom prst="line">
              <a:avLst/>
            </a:prstGeom>
            <a:noFill/>
            <a:ln w="19050">
              <a:solidFill>
                <a:schemeClr val="tx1"/>
              </a:solidFill>
              <a:round/>
              <a:headEnd/>
              <a:tailEnd/>
            </a:ln>
          </p:spPr>
          <p:txBody>
            <a:bodyPr/>
            <a:lstStyle/>
            <a:p>
              <a:endParaRPr lang="en-US"/>
            </a:p>
          </p:txBody>
        </p:sp>
        <p:sp>
          <p:nvSpPr>
            <p:cNvPr id="115759" name="Line 2084"/>
            <p:cNvSpPr>
              <a:spLocks noChangeShapeType="1"/>
            </p:cNvSpPr>
            <p:nvPr/>
          </p:nvSpPr>
          <p:spPr bwMode="auto">
            <a:xfrm>
              <a:off x="1968" y="2352"/>
              <a:ext cx="336" cy="0"/>
            </a:xfrm>
            <a:prstGeom prst="line">
              <a:avLst/>
            </a:prstGeom>
            <a:noFill/>
            <a:ln w="19050">
              <a:solidFill>
                <a:schemeClr val="tx1"/>
              </a:solidFill>
              <a:round/>
              <a:headEnd/>
              <a:tailEnd/>
            </a:ln>
          </p:spPr>
          <p:txBody>
            <a:bodyPr/>
            <a:lstStyle/>
            <a:p>
              <a:endParaRPr lang="en-US"/>
            </a:p>
          </p:txBody>
        </p:sp>
        <p:sp>
          <p:nvSpPr>
            <p:cNvPr id="115760" name="Line 2085"/>
            <p:cNvSpPr>
              <a:spLocks noChangeShapeType="1"/>
            </p:cNvSpPr>
            <p:nvPr/>
          </p:nvSpPr>
          <p:spPr bwMode="auto">
            <a:xfrm>
              <a:off x="1968" y="2304"/>
              <a:ext cx="336" cy="0"/>
            </a:xfrm>
            <a:prstGeom prst="line">
              <a:avLst/>
            </a:prstGeom>
            <a:noFill/>
            <a:ln w="19050">
              <a:solidFill>
                <a:schemeClr val="tx1"/>
              </a:solidFill>
              <a:round/>
              <a:headEnd/>
              <a:tailEnd/>
            </a:ln>
          </p:spPr>
          <p:txBody>
            <a:bodyPr/>
            <a:lstStyle/>
            <a:p>
              <a:endParaRPr lang="en-US"/>
            </a:p>
          </p:txBody>
        </p:sp>
        <p:sp>
          <p:nvSpPr>
            <p:cNvPr id="115761" name="Line 2086"/>
            <p:cNvSpPr>
              <a:spLocks noChangeShapeType="1"/>
            </p:cNvSpPr>
            <p:nvPr/>
          </p:nvSpPr>
          <p:spPr bwMode="auto">
            <a:xfrm>
              <a:off x="1968" y="2208"/>
              <a:ext cx="336" cy="0"/>
            </a:xfrm>
            <a:prstGeom prst="line">
              <a:avLst/>
            </a:prstGeom>
            <a:noFill/>
            <a:ln w="19050">
              <a:solidFill>
                <a:schemeClr val="tx1"/>
              </a:solidFill>
              <a:round/>
              <a:headEnd/>
              <a:tailEnd/>
            </a:ln>
          </p:spPr>
          <p:txBody>
            <a:bodyPr/>
            <a:lstStyle/>
            <a:p>
              <a:endParaRPr lang="en-US"/>
            </a:p>
          </p:txBody>
        </p:sp>
        <p:sp>
          <p:nvSpPr>
            <p:cNvPr id="115762" name="Line 2087"/>
            <p:cNvSpPr>
              <a:spLocks noChangeShapeType="1"/>
            </p:cNvSpPr>
            <p:nvPr/>
          </p:nvSpPr>
          <p:spPr bwMode="auto">
            <a:xfrm>
              <a:off x="1968" y="2112"/>
              <a:ext cx="336" cy="0"/>
            </a:xfrm>
            <a:prstGeom prst="line">
              <a:avLst/>
            </a:prstGeom>
            <a:noFill/>
            <a:ln w="19050">
              <a:solidFill>
                <a:schemeClr val="tx1"/>
              </a:solidFill>
              <a:round/>
              <a:headEnd/>
              <a:tailEnd/>
            </a:ln>
          </p:spPr>
          <p:txBody>
            <a:bodyPr/>
            <a:lstStyle/>
            <a:p>
              <a:endParaRPr lang="en-US"/>
            </a:p>
          </p:txBody>
        </p:sp>
        <p:sp>
          <p:nvSpPr>
            <p:cNvPr id="115763" name="Line 2088"/>
            <p:cNvSpPr>
              <a:spLocks noChangeShapeType="1"/>
            </p:cNvSpPr>
            <p:nvPr/>
          </p:nvSpPr>
          <p:spPr bwMode="auto">
            <a:xfrm>
              <a:off x="1968" y="1920"/>
              <a:ext cx="336" cy="0"/>
            </a:xfrm>
            <a:prstGeom prst="line">
              <a:avLst/>
            </a:prstGeom>
            <a:noFill/>
            <a:ln w="19050">
              <a:solidFill>
                <a:schemeClr val="tx1"/>
              </a:solidFill>
              <a:round/>
              <a:headEnd/>
              <a:tailEnd/>
            </a:ln>
          </p:spPr>
          <p:txBody>
            <a:bodyPr/>
            <a:lstStyle/>
            <a:p>
              <a:endParaRPr lang="en-US"/>
            </a:p>
          </p:txBody>
        </p:sp>
        <p:sp>
          <p:nvSpPr>
            <p:cNvPr id="115764" name="Line 2089"/>
            <p:cNvSpPr>
              <a:spLocks noChangeShapeType="1"/>
            </p:cNvSpPr>
            <p:nvPr/>
          </p:nvSpPr>
          <p:spPr bwMode="auto">
            <a:xfrm>
              <a:off x="1968" y="1680"/>
              <a:ext cx="336" cy="0"/>
            </a:xfrm>
            <a:prstGeom prst="line">
              <a:avLst/>
            </a:prstGeom>
            <a:noFill/>
            <a:ln w="19050">
              <a:solidFill>
                <a:schemeClr val="tx1"/>
              </a:solidFill>
              <a:round/>
              <a:headEnd/>
              <a:tailEnd/>
            </a:ln>
          </p:spPr>
          <p:txBody>
            <a:bodyPr/>
            <a:lstStyle/>
            <a:p>
              <a:endParaRPr lang="en-US"/>
            </a:p>
          </p:txBody>
        </p:sp>
      </p:grpSp>
      <p:grpSp>
        <p:nvGrpSpPr>
          <p:cNvPr id="115729" name="Group 2090"/>
          <p:cNvGrpSpPr>
            <a:grpSpLocks/>
          </p:cNvGrpSpPr>
          <p:nvPr/>
        </p:nvGrpSpPr>
        <p:grpSpPr bwMode="auto">
          <a:xfrm flipH="1" flipV="1">
            <a:off x="4530725" y="3698875"/>
            <a:ext cx="1676400" cy="762000"/>
            <a:chOff x="1968" y="1488"/>
            <a:chExt cx="336" cy="864"/>
          </a:xfrm>
        </p:grpSpPr>
        <p:sp>
          <p:nvSpPr>
            <p:cNvPr id="115749" name="Line 2091"/>
            <p:cNvSpPr>
              <a:spLocks noChangeShapeType="1"/>
            </p:cNvSpPr>
            <p:nvPr/>
          </p:nvSpPr>
          <p:spPr bwMode="auto">
            <a:xfrm>
              <a:off x="1968" y="1488"/>
              <a:ext cx="0" cy="864"/>
            </a:xfrm>
            <a:prstGeom prst="line">
              <a:avLst/>
            </a:prstGeom>
            <a:noFill/>
            <a:ln w="19050">
              <a:solidFill>
                <a:schemeClr val="tx1"/>
              </a:solidFill>
              <a:round/>
              <a:headEnd/>
              <a:tailEnd/>
            </a:ln>
          </p:spPr>
          <p:txBody>
            <a:bodyPr/>
            <a:lstStyle/>
            <a:p>
              <a:endParaRPr lang="en-US"/>
            </a:p>
          </p:txBody>
        </p:sp>
        <p:sp>
          <p:nvSpPr>
            <p:cNvPr id="115750" name="Line 2092"/>
            <p:cNvSpPr>
              <a:spLocks noChangeShapeType="1"/>
            </p:cNvSpPr>
            <p:nvPr/>
          </p:nvSpPr>
          <p:spPr bwMode="auto">
            <a:xfrm>
              <a:off x="2304" y="1488"/>
              <a:ext cx="0" cy="864"/>
            </a:xfrm>
            <a:prstGeom prst="line">
              <a:avLst/>
            </a:prstGeom>
            <a:noFill/>
            <a:ln w="19050">
              <a:solidFill>
                <a:schemeClr val="tx1"/>
              </a:solidFill>
              <a:round/>
              <a:headEnd/>
              <a:tailEnd/>
            </a:ln>
          </p:spPr>
          <p:txBody>
            <a:bodyPr/>
            <a:lstStyle/>
            <a:p>
              <a:endParaRPr lang="en-US"/>
            </a:p>
          </p:txBody>
        </p:sp>
        <p:sp>
          <p:nvSpPr>
            <p:cNvPr id="115751" name="Line 2093"/>
            <p:cNvSpPr>
              <a:spLocks noChangeShapeType="1"/>
            </p:cNvSpPr>
            <p:nvPr/>
          </p:nvSpPr>
          <p:spPr bwMode="auto">
            <a:xfrm>
              <a:off x="1968" y="2352"/>
              <a:ext cx="336" cy="0"/>
            </a:xfrm>
            <a:prstGeom prst="line">
              <a:avLst/>
            </a:prstGeom>
            <a:noFill/>
            <a:ln w="19050">
              <a:solidFill>
                <a:schemeClr val="tx1"/>
              </a:solidFill>
              <a:round/>
              <a:headEnd/>
              <a:tailEnd/>
            </a:ln>
          </p:spPr>
          <p:txBody>
            <a:bodyPr/>
            <a:lstStyle/>
            <a:p>
              <a:endParaRPr lang="en-US"/>
            </a:p>
          </p:txBody>
        </p:sp>
        <p:sp>
          <p:nvSpPr>
            <p:cNvPr id="115752" name="Line 2094"/>
            <p:cNvSpPr>
              <a:spLocks noChangeShapeType="1"/>
            </p:cNvSpPr>
            <p:nvPr/>
          </p:nvSpPr>
          <p:spPr bwMode="auto">
            <a:xfrm>
              <a:off x="1968" y="2304"/>
              <a:ext cx="336" cy="0"/>
            </a:xfrm>
            <a:prstGeom prst="line">
              <a:avLst/>
            </a:prstGeom>
            <a:noFill/>
            <a:ln w="19050">
              <a:solidFill>
                <a:schemeClr val="tx1"/>
              </a:solidFill>
              <a:round/>
              <a:headEnd/>
              <a:tailEnd/>
            </a:ln>
          </p:spPr>
          <p:txBody>
            <a:bodyPr/>
            <a:lstStyle/>
            <a:p>
              <a:endParaRPr lang="en-US"/>
            </a:p>
          </p:txBody>
        </p:sp>
        <p:sp>
          <p:nvSpPr>
            <p:cNvPr id="115753" name="Line 2095"/>
            <p:cNvSpPr>
              <a:spLocks noChangeShapeType="1"/>
            </p:cNvSpPr>
            <p:nvPr/>
          </p:nvSpPr>
          <p:spPr bwMode="auto">
            <a:xfrm>
              <a:off x="1968" y="2208"/>
              <a:ext cx="336" cy="0"/>
            </a:xfrm>
            <a:prstGeom prst="line">
              <a:avLst/>
            </a:prstGeom>
            <a:noFill/>
            <a:ln w="19050">
              <a:solidFill>
                <a:schemeClr val="tx1"/>
              </a:solidFill>
              <a:round/>
              <a:headEnd/>
              <a:tailEnd/>
            </a:ln>
          </p:spPr>
          <p:txBody>
            <a:bodyPr/>
            <a:lstStyle/>
            <a:p>
              <a:endParaRPr lang="en-US"/>
            </a:p>
          </p:txBody>
        </p:sp>
        <p:sp>
          <p:nvSpPr>
            <p:cNvPr id="115754" name="Line 2096"/>
            <p:cNvSpPr>
              <a:spLocks noChangeShapeType="1"/>
            </p:cNvSpPr>
            <p:nvPr/>
          </p:nvSpPr>
          <p:spPr bwMode="auto">
            <a:xfrm>
              <a:off x="1968" y="2112"/>
              <a:ext cx="336" cy="0"/>
            </a:xfrm>
            <a:prstGeom prst="line">
              <a:avLst/>
            </a:prstGeom>
            <a:noFill/>
            <a:ln w="19050">
              <a:solidFill>
                <a:schemeClr val="tx1"/>
              </a:solidFill>
              <a:round/>
              <a:headEnd/>
              <a:tailEnd/>
            </a:ln>
          </p:spPr>
          <p:txBody>
            <a:bodyPr/>
            <a:lstStyle/>
            <a:p>
              <a:endParaRPr lang="en-US"/>
            </a:p>
          </p:txBody>
        </p:sp>
        <p:sp>
          <p:nvSpPr>
            <p:cNvPr id="115755" name="Line 2097"/>
            <p:cNvSpPr>
              <a:spLocks noChangeShapeType="1"/>
            </p:cNvSpPr>
            <p:nvPr/>
          </p:nvSpPr>
          <p:spPr bwMode="auto">
            <a:xfrm>
              <a:off x="1968" y="1920"/>
              <a:ext cx="336" cy="0"/>
            </a:xfrm>
            <a:prstGeom prst="line">
              <a:avLst/>
            </a:prstGeom>
            <a:noFill/>
            <a:ln w="19050">
              <a:solidFill>
                <a:schemeClr val="tx1"/>
              </a:solidFill>
              <a:round/>
              <a:headEnd/>
              <a:tailEnd/>
            </a:ln>
          </p:spPr>
          <p:txBody>
            <a:bodyPr/>
            <a:lstStyle/>
            <a:p>
              <a:endParaRPr lang="en-US"/>
            </a:p>
          </p:txBody>
        </p:sp>
        <p:sp>
          <p:nvSpPr>
            <p:cNvPr id="115756" name="Line 2098"/>
            <p:cNvSpPr>
              <a:spLocks noChangeShapeType="1"/>
            </p:cNvSpPr>
            <p:nvPr/>
          </p:nvSpPr>
          <p:spPr bwMode="auto">
            <a:xfrm>
              <a:off x="1968" y="1680"/>
              <a:ext cx="336" cy="0"/>
            </a:xfrm>
            <a:prstGeom prst="line">
              <a:avLst/>
            </a:prstGeom>
            <a:noFill/>
            <a:ln w="19050">
              <a:solidFill>
                <a:schemeClr val="tx1"/>
              </a:solidFill>
              <a:round/>
              <a:headEnd/>
              <a:tailEnd/>
            </a:ln>
          </p:spPr>
          <p:txBody>
            <a:bodyPr/>
            <a:lstStyle/>
            <a:p>
              <a:endParaRPr lang="en-US"/>
            </a:p>
          </p:txBody>
        </p:sp>
      </p:grpSp>
      <p:sp>
        <p:nvSpPr>
          <p:cNvPr id="115730" name="Line 2099"/>
          <p:cNvSpPr>
            <a:spLocks noChangeShapeType="1"/>
          </p:cNvSpPr>
          <p:nvPr/>
        </p:nvSpPr>
        <p:spPr bwMode="auto">
          <a:xfrm flipV="1">
            <a:off x="5064125" y="3165475"/>
            <a:ext cx="0" cy="533400"/>
          </a:xfrm>
          <a:prstGeom prst="line">
            <a:avLst/>
          </a:prstGeom>
          <a:noFill/>
          <a:ln w="28575">
            <a:solidFill>
              <a:srgbClr val="000066"/>
            </a:solidFill>
            <a:round/>
            <a:headEnd/>
            <a:tailEnd type="triangle" w="med" len="med"/>
          </a:ln>
        </p:spPr>
        <p:txBody>
          <a:bodyPr/>
          <a:lstStyle/>
          <a:p>
            <a:endParaRPr lang="en-US"/>
          </a:p>
        </p:txBody>
      </p:sp>
      <p:sp>
        <p:nvSpPr>
          <p:cNvPr id="115731" name="Line 2100"/>
          <p:cNvSpPr>
            <a:spLocks noChangeShapeType="1"/>
          </p:cNvSpPr>
          <p:nvPr/>
        </p:nvSpPr>
        <p:spPr bwMode="auto">
          <a:xfrm flipV="1">
            <a:off x="5597525" y="3165475"/>
            <a:ext cx="0" cy="533400"/>
          </a:xfrm>
          <a:prstGeom prst="line">
            <a:avLst/>
          </a:prstGeom>
          <a:noFill/>
          <a:ln w="28575">
            <a:solidFill>
              <a:srgbClr val="000066"/>
            </a:solidFill>
            <a:prstDash val="sysDot"/>
            <a:round/>
            <a:headEnd type="triangle" w="med" len="med"/>
            <a:tailEnd/>
          </a:ln>
        </p:spPr>
        <p:txBody>
          <a:bodyPr/>
          <a:lstStyle/>
          <a:p>
            <a:endParaRPr lang="en-US"/>
          </a:p>
        </p:txBody>
      </p:sp>
      <p:sp>
        <p:nvSpPr>
          <p:cNvPr id="115732" name="Text Box 2102"/>
          <p:cNvSpPr txBox="1">
            <a:spLocks noChangeArrowheads="1"/>
          </p:cNvSpPr>
          <p:nvPr/>
        </p:nvSpPr>
        <p:spPr bwMode="auto">
          <a:xfrm>
            <a:off x="3552825" y="1828800"/>
            <a:ext cx="2038350" cy="366713"/>
          </a:xfrm>
          <a:prstGeom prst="rect">
            <a:avLst/>
          </a:prstGeom>
          <a:noFill/>
          <a:ln w="9525">
            <a:noFill/>
            <a:miter lim="800000"/>
            <a:headEnd/>
            <a:tailEnd/>
          </a:ln>
        </p:spPr>
        <p:txBody>
          <a:bodyPr wrap="none">
            <a:spAutoFit/>
          </a:bodyPr>
          <a:lstStyle/>
          <a:p>
            <a:pPr algn="ctr"/>
            <a:r>
              <a:rPr lang="en-US" b="1"/>
              <a:t>NANOPARTICLE</a:t>
            </a:r>
          </a:p>
        </p:txBody>
      </p:sp>
      <p:pic>
        <p:nvPicPr>
          <p:cNvPr id="115733" name="Picture 2104" descr="MCED00214_0000[1]"/>
          <p:cNvPicPr>
            <a:picLocks noChangeAspect="1" noChangeArrowheads="1"/>
          </p:cNvPicPr>
          <p:nvPr/>
        </p:nvPicPr>
        <p:blipFill>
          <a:blip r:embed="rId2"/>
          <a:srcRect/>
          <a:stretch>
            <a:fillRect/>
          </a:stretch>
        </p:blipFill>
        <p:spPr bwMode="auto">
          <a:xfrm>
            <a:off x="5049838" y="4456113"/>
            <a:ext cx="576262" cy="576262"/>
          </a:xfrm>
          <a:prstGeom prst="rect">
            <a:avLst/>
          </a:prstGeom>
          <a:noFill/>
          <a:ln w="9525">
            <a:noFill/>
            <a:miter lim="800000"/>
            <a:headEnd/>
            <a:tailEnd/>
          </a:ln>
        </p:spPr>
      </p:pic>
      <p:pic>
        <p:nvPicPr>
          <p:cNvPr id="115734" name="Picture 2105" descr="MCED00214_0000[1]"/>
          <p:cNvPicPr>
            <a:picLocks noChangeAspect="1" noChangeArrowheads="1"/>
          </p:cNvPicPr>
          <p:nvPr/>
        </p:nvPicPr>
        <p:blipFill>
          <a:blip r:embed="rId2"/>
          <a:srcRect/>
          <a:stretch>
            <a:fillRect/>
          </a:stretch>
        </p:blipFill>
        <p:spPr bwMode="auto">
          <a:xfrm>
            <a:off x="3478213" y="4598988"/>
            <a:ext cx="319087" cy="319087"/>
          </a:xfrm>
          <a:prstGeom prst="rect">
            <a:avLst/>
          </a:prstGeom>
          <a:noFill/>
          <a:ln w="9525">
            <a:noFill/>
            <a:miter lim="800000"/>
            <a:headEnd/>
            <a:tailEnd/>
          </a:ln>
        </p:spPr>
      </p:pic>
      <p:sp>
        <p:nvSpPr>
          <p:cNvPr id="115735" name="Line 2106"/>
          <p:cNvSpPr>
            <a:spLocks noChangeShapeType="1"/>
          </p:cNvSpPr>
          <p:nvPr/>
        </p:nvSpPr>
        <p:spPr bwMode="auto">
          <a:xfrm flipH="1" flipV="1">
            <a:off x="4006850" y="3703638"/>
            <a:ext cx="0" cy="809625"/>
          </a:xfrm>
          <a:prstGeom prst="line">
            <a:avLst/>
          </a:prstGeom>
          <a:noFill/>
          <a:ln w="19050">
            <a:solidFill>
              <a:schemeClr val="tx1"/>
            </a:solidFill>
            <a:round/>
            <a:headEnd/>
            <a:tailEnd/>
          </a:ln>
        </p:spPr>
        <p:txBody>
          <a:bodyPr/>
          <a:lstStyle/>
          <a:p>
            <a:endParaRPr lang="en-US"/>
          </a:p>
        </p:txBody>
      </p:sp>
      <p:sp>
        <p:nvSpPr>
          <p:cNvPr id="115736" name="Line 2107"/>
          <p:cNvSpPr>
            <a:spLocks noChangeShapeType="1"/>
          </p:cNvSpPr>
          <p:nvPr/>
        </p:nvSpPr>
        <p:spPr bwMode="auto">
          <a:xfrm flipH="1" flipV="1">
            <a:off x="3349625" y="3703638"/>
            <a:ext cx="0" cy="809625"/>
          </a:xfrm>
          <a:prstGeom prst="line">
            <a:avLst/>
          </a:prstGeom>
          <a:noFill/>
          <a:ln w="19050">
            <a:solidFill>
              <a:schemeClr val="tx1"/>
            </a:solidFill>
            <a:round/>
            <a:headEnd/>
            <a:tailEnd/>
          </a:ln>
        </p:spPr>
        <p:txBody>
          <a:bodyPr/>
          <a:lstStyle/>
          <a:p>
            <a:endParaRPr lang="en-US"/>
          </a:p>
        </p:txBody>
      </p:sp>
      <p:sp>
        <p:nvSpPr>
          <p:cNvPr id="115737" name="Line 2108"/>
          <p:cNvSpPr>
            <a:spLocks noChangeShapeType="1"/>
          </p:cNvSpPr>
          <p:nvPr/>
        </p:nvSpPr>
        <p:spPr bwMode="auto">
          <a:xfrm flipH="1" flipV="1">
            <a:off x="3349625" y="3703638"/>
            <a:ext cx="657225" cy="0"/>
          </a:xfrm>
          <a:prstGeom prst="line">
            <a:avLst/>
          </a:prstGeom>
          <a:noFill/>
          <a:ln w="19050">
            <a:solidFill>
              <a:schemeClr val="tx1"/>
            </a:solidFill>
            <a:round/>
            <a:headEnd/>
            <a:tailEnd/>
          </a:ln>
        </p:spPr>
        <p:txBody>
          <a:bodyPr/>
          <a:lstStyle/>
          <a:p>
            <a:endParaRPr lang="en-US"/>
          </a:p>
        </p:txBody>
      </p:sp>
      <p:sp>
        <p:nvSpPr>
          <p:cNvPr id="115738" name="Line 2109"/>
          <p:cNvSpPr>
            <a:spLocks noChangeShapeType="1"/>
          </p:cNvSpPr>
          <p:nvPr/>
        </p:nvSpPr>
        <p:spPr bwMode="auto">
          <a:xfrm flipH="1" flipV="1">
            <a:off x="3354388" y="3781425"/>
            <a:ext cx="657225" cy="0"/>
          </a:xfrm>
          <a:prstGeom prst="line">
            <a:avLst/>
          </a:prstGeom>
          <a:noFill/>
          <a:ln w="19050">
            <a:solidFill>
              <a:schemeClr val="tx1"/>
            </a:solidFill>
            <a:round/>
            <a:headEnd/>
            <a:tailEnd/>
          </a:ln>
        </p:spPr>
        <p:txBody>
          <a:bodyPr/>
          <a:lstStyle/>
          <a:p>
            <a:endParaRPr lang="en-US"/>
          </a:p>
        </p:txBody>
      </p:sp>
      <p:sp>
        <p:nvSpPr>
          <p:cNvPr id="115739" name="Line 2110"/>
          <p:cNvSpPr>
            <a:spLocks noChangeShapeType="1"/>
          </p:cNvSpPr>
          <p:nvPr/>
        </p:nvSpPr>
        <p:spPr bwMode="auto">
          <a:xfrm flipH="1" flipV="1">
            <a:off x="3354388" y="3890963"/>
            <a:ext cx="657225" cy="0"/>
          </a:xfrm>
          <a:prstGeom prst="line">
            <a:avLst/>
          </a:prstGeom>
          <a:noFill/>
          <a:ln w="19050">
            <a:solidFill>
              <a:schemeClr val="tx1"/>
            </a:solidFill>
            <a:round/>
            <a:headEnd/>
            <a:tailEnd/>
          </a:ln>
        </p:spPr>
        <p:txBody>
          <a:bodyPr/>
          <a:lstStyle/>
          <a:p>
            <a:endParaRPr lang="en-US"/>
          </a:p>
        </p:txBody>
      </p:sp>
      <p:sp>
        <p:nvSpPr>
          <p:cNvPr id="115740" name="Line 2111"/>
          <p:cNvSpPr>
            <a:spLocks noChangeShapeType="1"/>
          </p:cNvSpPr>
          <p:nvPr/>
        </p:nvSpPr>
        <p:spPr bwMode="auto">
          <a:xfrm flipH="1" flipV="1">
            <a:off x="3363913" y="4075113"/>
            <a:ext cx="657225" cy="0"/>
          </a:xfrm>
          <a:prstGeom prst="line">
            <a:avLst/>
          </a:prstGeom>
          <a:noFill/>
          <a:ln w="19050">
            <a:solidFill>
              <a:schemeClr val="tx1"/>
            </a:solidFill>
            <a:round/>
            <a:headEnd/>
            <a:tailEnd/>
          </a:ln>
        </p:spPr>
        <p:txBody>
          <a:bodyPr/>
          <a:lstStyle/>
          <a:p>
            <a:endParaRPr lang="en-US"/>
          </a:p>
        </p:txBody>
      </p:sp>
      <p:sp>
        <p:nvSpPr>
          <p:cNvPr id="115741" name="Line 2112"/>
          <p:cNvSpPr>
            <a:spLocks noChangeShapeType="1"/>
          </p:cNvSpPr>
          <p:nvPr/>
        </p:nvSpPr>
        <p:spPr bwMode="auto">
          <a:xfrm flipH="1" flipV="1">
            <a:off x="3344863" y="4379913"/>
            <a:ext cx="657225" cy="0"/>
          </a:xfrm>
          <a:prstGeom prst="line">
            <a:avLst/>
          </a:prstGeom>
          <a:noFill/>
          <a:ln w="19050">
            <a:solidFill>
              <a:schemeClr val="tx1"/>
            </a:solidFill>
            <a:round/>
            <a:headEnd/>
            <a:tailEnd/>
          </a:ln>
        </p:spPr>
        <p:txBody>
          <a:bodyPr/>
          <a:lstStyle/>
          <a:p>
            <a:endParaRPr lang="en-US"/>
          </a:p>
        </p:txBody>
      </p:sp>
      <p:sp>
        <p:nvSpPr>
          <p:cNvPr id="115742" name="Text Box 2113"/>
          <p:cNvSpPr txBox="1">
            <a:spLocks noChangeArrowheads="1"/>
          </p:cNvSpPr>
          <p:nvPr/>
        </p:nvSpPr>
        <p:spPr bwMode="auto">
          <a:xfrm>
            <a:off x="3076575" y="3275013"/>
            <a:ext cx="412750" cy="366712"/>
          </a:xfrm>
          <a:prstGeom prst="rect">
            <a:avLst/>
          </a:prstGeom>
          <a:noFill/>
          <a:ln w="9525">
            <a:noFill/>
            <a:miter lim="800000"/>
            <a:headEnd/>
            <a:tailEnd/>
          </a:ln>
        </p:spPr>
        <p:txBody>
          <a:bodyPr wrap="none">
            <a:spAutoFit/>
          </a:bodyPr>
          <a:lstStyle/>
          <a:p>
            <a:pPr algn="ctr"/>
            <a:r>
              <a:rPr lang="en-US" b="1"/>
              <a:t>E</a:t>
            </a:r>
            <a:r>
              <a:rPr lang="en-US" b="1" baseline="-25000"/>
              <a:t>g</a:t>
            </a:r>
          </a:p>
        </p:txBody>
      </p:sp>
      <p:sp>
        <p:nvSpPr>
          <p:cNvPr id="115743" name="Text Box 2114"/>
          <p:cNvSpPr txBox="1">
            <a:spLocks noChangeArrowheads="1"/>
          </p:cNvSpPr>
          <p:nvPr/>
        </p:nvSpPr>
        <p:spPr bwMode="auto">
          <a:xfrm>
            <a:off x="4657725" y="3294063"/>
            <a:ext cx="412750" cy="366712"/>
          </a:xfrm>
          <a:prstGeom prst="rect">
            <a:avLst/>
          </a:prstGeom>
          <a:noFill/>
          <a:ln w="9525">
            <a:noFill/>
            <a:miter lim="800000"/>
            <a:headEnd/>
            <a:tailEnd/>
          </a:ln>
        </p:spPr>
        <p:txBody>
          <a:bodyPr wrap="none">
            <a:spAutoFit/>
          </a:bodyPr>
          <a:lstStyle/>
          <a:p>
            <a:pPr algn="ctr"/>
            <a:r>
              <a:rPr lang="en-US" b="1"/>
              <a:t>E</a:t>
            </a:r>
            <a:r>
              <a:rPr lang="en-US" b="1" baseline="-25000"/>
              <a:t>g</a:t>
            </a:r>
          </a:p>
        </p:txBody>
      </p:sp>
      <p:sp>
        <p:nvSpPr>
          <p:cNvPr id="115744" name="Text Box 2116"/>
          <p:cNvSpPr txBox="1">
            <a:spLocks noChangeArrowheads="1"/>
          </p:cNvSpPr>
          <p:nvPr/>
        </p:nvSpPr>
        <p:spPr bwMode="auto">
          <a:xfrm>
            <a:off x="6629400" y="1600200"/>
            <a:ext cx="2266950" cy="641350"/>
          </a:xfrm>
          <a:prstGeom prst="rect">
            <a:avLst/>
          </a:prstGeom>
          <a:noFill/>
          <a:ln w="9525">
            <a:noFill/>
            <a:miter lim="800000"/>
            <a:headEnd/>
            <a:tailEnd/>
          </a:ln>
        </p:spPr>
        <p:txBody>
          <a:bodyPr>
            <a:spAutoFit/>
          </a:bodyPr>
          <a:lstStyle/>
          <a:p>
            <a:pPr algn="ctr"/>
            <a:r>
              <a:rPr lang="en-US" b="1"/>
              <a:t>BULK</a:t>
            </a:r>
          </a:p>
          <a:p>
            <a:pPr algn="ctr"/>
            <a:r>
              <a:rPr lang="en-US" b="1"/>
              <a:t>SEMICONDUCTOR</a:t>
            </a:r>
          </a:p>
        </p:txBody>
      </p:sp>
      <p:sp>
        <p:nvSpPr>
          <p:cNvPr id="115745" name="Rectangle 2118"/>
          <p:cNvSpPr>
            <a:spLocks noChangeArrowheads="1"/>
          </p:cNvSpPr>
          <p:nvPr/>
        </p:nvSpPr>
        <p:spPr bwMode="auto">
          <a:xfrm>
            <a:off x="671513" y="228600"/>
            <a:ext cx="7799387" cy="519113"/>
          </a:xfrm>
          <a:prstGeom prst="rect">
            <a:avLst/>
          </a:prstGeom>
          <a:noFill/>
          <a:ln w="9525">
            <a:noFill/>
            <a:miter lim="800000"/>
            <a:headEnd/>
            <a:tailEnd/>
          </a:ln>
        </p:spPr>
        <p:txBody>
          <a:bodyPr wrap="none">
            <a:spAutoFit/>
          </a:bodyPr>
          <a:lstStyle/>
          <a:p>
            <a:pPr>
              <a:spcBef>
                <a:spcPct val="50000"/>
              </a:spcBef>
            </a:pPr>
            <a:r>
              <a:rPr lang="en-US" sz="2800" b="1"/>
              <a:t>Energy Level Diagram: Quantum Size Effects</a:t>
            </a:r>
          </a:p>
        </p:txBody>
      </p:sp>
      <p:sp>
        <p:nvSpPr>
          <p:cNvPr id="115746" name="Date Placeholder 49"/>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A7B7EF8C-73FF-452A-8A92-FDDBDFD4C9BF}" type="datetime3">
              <a:rPr lang="en-US" smtClean="0"/>
              <a:t>16 January 2020</a:t>
            </a:fld>
            <a:endParaRPr lang="en-US" smtClean="0"/>
          </a:p>
        </p:txBody>
      </p:sp>
      <p:sp>
        <p:nvSpPr>
          <p:cNvPr id="51" name="Slide Number Placeholder 50"/>
          <p:cNvSpPr>
            <a:spLocks noGrp="1"/>
          </p:cNvSpPr>
          <p:nvPr>
            <p:ph type="sldNum" sz="quarter" idx="12"/>
          </p:nvPr>
        </p:nvSpPr>
        <p:spPr/>
        <p:txBody>
          <a:bodyPr>
            <a:normAutofit fontScale="85000" lnSpcReduction="20000"/>
          </a:bodyPr>
          <a:lstStyle/>
          <a:p>
            <a:pPr>
              <a:defRPr/>
            </a:pPr>
            <a:fld id="{81ABC7DB-258D-4AAD-BBEB-0335ED6F6D66}" type="slidenum">
              <a:rPr lang="en-US" smtClean="0"/>
              <a:pPr>
                <a:defRPr/>
              </a:pPr>
              <a:t>43</a:t>
            </a:fld>
            <a:endParaRPr lang="en-US"/>
          </a:p>
        </p:txBody>
      </p:sp>
      <p:sp>
        <p:nvSpPr>
          <p:cNvPr id="115748" name="Footer Placeholder 51"/>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Tree>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0C431B8-A3C3-4847-8C74-BD973A750B59}"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159EE9-4253-45E9-A99A-BD8D6F78942F}" type="slidenum">
              <a:rPr lang="en-US" smtClean="0"/>
              <a:pPr>
                <a:defRPr/>
              </a:pPr>
              <a:t>44</a:t>
            </a:fld>
            <a:endParaRPr lang="en-US"/>
          </a:p>
        </p:txBody>
      </p:sp>
      <p:sp>
        <p:nvSpPr>
          <p:cNvPr id="7" name="TextBox 6"/>
          <p:cNvSpPr txBox="1"/>
          <p:nvPr/>
        </p:nvSpPr>
        <p:spPr>
          <a:xfrm>
            <a:off x="685800" y="228600"/>
            <a:ext cx="7391400" cy="1230313"/>
          </a:xfrm>
          <a:prstGeom prst="rect">
            <a:avLst/>
          </a:prstGeom>
          <a:noFill/>
        </p:spPr>
        <p:txBody>
          <a:bodyPr>
            <a:spAutoFit/>
          </a:bodyPr>
          <a:lstStyle/>
          <a:p>
            <a:pPr>
              <a:defRPr/>
            </a:pPr>
            <a:endParaRPr lang="en-US" sz="2800" b="1" dirty="0">
              <a:solidFill>
                <a:schemeClr val="bg2">
                  <a:lumMod val="10000"/>
                </a:schemeClr>
              </a:solidFill>
            </a:endParaRPr>
          </a:p>
          <a:p>
            <a:pPr>
              <a:defRPr/>
            </a:pPr>
            <a:r>
              <a:rPr lang="en-US" sz="2800" b="1" dirty="0">
                <a:solidFill>
                  <a:schemeClr val="accent1">
                    <a:lumMod val="75000"/>
                  </a:schemeClr>
                </a:solidFill>
              </a:rPr>
              <a:t>Variation of Band gap with particle size</a:t>
            </a:r>
          </a:p>
          <a:p>
            <a:pPr>
              <a:defRPr/>
            </a:pPr>
            <a:endParaRPr lang="en-US" dirty="0"/>
          </a:p>
        </p:txBody>
      </p:sp>
      <p:pic>
        <p:nvPicPr>
          <p:cNvPr id="116742" name="Picture 7"/>
          <p:cNvPicPr>
            <a:picLocks noChangeAspect="1" noChangeArrowheads="1"/>
          </p:cNvPicPr>
          <p:nvPr/>
        </p:nvPicPr>
        <p:blipFill>
          <a:blip r:embed="rId2"/>
          <a:srcRect/>
          <a:stretch>
            <a:fillRect/>
          </a:stretch>
        </p:blipFill>
        <p:spPr bwMode="auto">
          <a:xfrm>
            <a:off x="1066800" y="1447800"/>
            <a:ext cx="6248400" cy="457200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533400"/>
            <a:ext cx="8229600" cy="685800"/>
          </a:xfrm>
        </p:spPr>
        <p:txBody>
          <a:bodyPr/>
          <a:lstStyle/>
          <a:p>
            <a:r>
              <a:rPr lang="en-US" sz="3600" b="1" smtClean="0"/>
              <a:t>4. Electrical conductivity</a:t>
            </a:r>
          </a:p>
        </p:txBody>
      </p:sp>
      <p:sp>
        <p:nvSpPr>
          <p:cNvPr id="117763" name="Content Placeholder 2"/>
          <p:cNvSpPr>
            <a:spLocks noGrp="1"/>
          </p:cNvSpPr>
          <p:nvPr>
            <p:ph idx="1"/>
          </p:nvPr>
        </p:nvSpPr>
        <p:spPr>
          <a:xfrm>
            <a:off x="457200" y="1219200"/>
            <a:ext cx="8686800" cy="5075238"/>
          </a:xfrm>
        </p:spPr>
        <p:txBody>
          <a:bodyPr/>
          <a:lstStyle/>
          <a:p>
            <a:r>
              <a:rPr lang="en-US" dirty="0" smtClean="0"/>
              <a:t>When the material’s dimension &lt; mean free path of electron, the electron motion will be interrupted through collision with the surface, the electrical conductivity </a:t>
            </a:r>
            <a:r>
              <a:rPr lang="en-US" dirty="0" err="1" smtClean="0"/>
              <a:t>decreaes</a:t>
            </a:r>
            <a:r>
              <a:rPr lang="en-US" dirty="0" smtClean="0"/>
              <a:t>.</a:t>
            </a:r>
          </a:p>
          <a:p>
            <a:r>
              <a:rPr lang="en-US" b="1" dirty="0" smtClean="0">
                <a:solidFill>
                  <a:srgbClr val="FF0000"/>
                </a:solidFill>
              </a:rPr>
              <a:t>Change of electronic structure: </a:t>
            </a:r>
            <a:r>
              <a:rPr lang="en-US" dirty="0" smtClean="0"/>
              <a:t>When size is reduced below a </a:t>
            </a:r>
            <a:r>
              <a:rPr lang="en-US" b="1" dirty="0" smtClean="0"/>
              <a:t>critical size</a:t>
            </a:r>
            <a:r>
              <a:rPr lang="en-US" dirty="0" smtClean="0"/>
              <a:t> (de Broglie wave length), the band gap of the material will be widened, and hence, a low electrical conductivity. Some materials become semiconductors and semiconductors become insulators</a:t>
            </a:r>
          </a:p>
          <a:p>
            <a:r>
              <a:rPr lang="en-US" dirty="0" err="1" smtClean="0"/>
              <a:t>Eg</a:t>
            </a:r>
            <a:r>
              <a:rPr lang="en-US" dirty="0" smtClean="0"/>
              <a:t>., Bi </a:t>
            </a:r>
            <a:r>
              <a:rPr lang="en-US" dirty="0" err="1" smtClean="0"/>
              <a:t>nanowires</a:t>
            </a:r>
            <a:r>
              <a:rPr lang="en-US" dirty="0" smtClean="0"/>
              <a:t> at 52 nm become semiconducting &amp; Si </a:t>
            </a:r>
            <a:r>
              <a:rPr lang="en-US" dirty="0" err="1" smtClean="0"/>
              <a:t>nanowires</a:t>
            </a:r>
            <a:r>
              <a:rPr lang="en-US" dirty="0" smtClean="0"/>
              <a:t> at 15 nm become insulating</a:t>
            </a:r>
          </a:p>
        </p:txBody>
      </p:sp>
      <p:sp>
        <p:nvSpPr>
          <p:cNvPr id="4" name="Date Placeholder 3"/>
          <p:cNvSpPr>
            <a:spLocks noGrp="1"/>
          </p:cNvSpPr>
          <p:nvPr>
            <p:ph type="dt" sz="quarter" idx="10"/>
          </p:nvPr>
        </p:nvSpPr>
        <p:spPr/>
        <p:txBody>
          <a:bodyPr/>
          <a:lstStyle/>
          <a:p>
            <a:pPr>
              <a:defRPr/>
            </a:pPr>
            <a:fld id="{0C48CA9D-C2A8-4036-A9C8-4B72134EA153}"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41664A-F063-424F-AAD2-E7A9EA848915}" type="slidenum">
              <a:rPr lang="en-US" smtClean="0"/>
              <a:pPr>
                <a:defRPr/>
              </a:pPr>
              <a:t>45</a:t>
            </a:fld>
            <a:endParaRPr lang="en-US"/>
          </a:p>
        </p:txBody>
      </p:sp>
    </p:spTree>
  </p:cSld>
  <p:clrMapOvr>
    <a:masterClrMapping/>
  </p:clrMapOvr>
  <p:transition spd="slow">
    <p:push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0"/>
            <a:ext cx="8229600" cy="715963"/>
          </a:xfrm>
        </p:spPr>
        <p:txBody>
          <a:bodyPr/>
          <a:lstStyle/>
          <a:p>
            <a:pPr eaLnBrk="1" fontAlgn="auto" hangingPunct="1">
              <a:spcAft>
                <a:spcPts val="0"/>
              </a:spcAft>
              <a:defRPr/>
            </a:pPr>
            <a:r>
              <a:rPr lang="en-US" sz="3200" b="1" dirty="0" smtClean="0">
                <a:solidFill>
                  <a:srgbClr val="FF0000"/>
                </a:solidFill>
              </a:rPr>
              <a:t>5. </a:t>
            </a:r>
            <a:r>
              <a:rPr lang="en-US" sz="3200" b="1" dirty="0" err="1" smtClean="0">
                <a:solidFill>
                  <a:srgbClr val="FF0000"/>
                </a:solidFill>
              </a:rPr>
              <a:t>Superparamagnetism</a:t>
            </a:r>
            <a:endParaRPr lang="en-US" sz="3200" dirty="0" smtClean="0"/>
          </a:p>
        </p:txBody>
      </p:sp>
      <p:sp>
        <p:nvSpPr>
          <p:cNvPr id="30723" name="Content Placeholder 2"/>
          <p:cNvSpPr>
            <a:spLocks noGrp="1"/>
          </p:cNvSpPr>
          <p:nvPr>
            <p:ph sz="quarter" idx="1"/>
          </p:nvPr>
        </p:nvSpPr>
        <p:spPr>
          <a:xfrm>
            <a:off x="381000" y="914400"/>
            <a:ext cx="8458200" cy="5486400"/>
          </a:xfrm>
        </p:spPr>
        <p:txBody>
          <a:bodyPr>
            <a:normAutofit lnSpcReduction="10000"/>
          </a:bodyPr>
          <a:lstStyle/>
          <a:p>
            <a:pPr marL="274320" indent="-274320" eaLnBrk="1" fontAlgn="auto" hangingPunct="1">
              <a:spcAft>
                <a:spcPts val="0"/>
              </a:spcAft>
              <a:buFont typeface="Wingdings" pitchFamily="2" charset="2"/>
              <a:buChar char="q"/>
              <a:defRPr/>
            </a:pPr>
            <a:r>
              <a:rPr lang="en-US" sz="2300" b="1" dirty="0" smtClean="0"/>
              <a:t> </a:t>
            </a:r>
            <a:r>
              <a:rPr lang="en-US" sz="2300" dirty="0" smtClean="0"/>
              <a:t>When the size of the ferromagnetic particles &lt; 15 nm, they possesses a large magnetic susceptibility in an external field, but has no residual magnetism. </a:t>
            </a:r>
            <a:r>
              <a:rPr lang="en-US" sz="2300" dirty="0" smtClean="0">
                <a:solidFill>
                  <a:srgbClr val="CC0099"/>
                </a:solidFill>
              </a:rPr>
              <a:t>This phenomenon is known as </a:t>
            </a:r>
            <a:r>
              <a:rPr lang="en-US" sz="2300" dirty="0" err="1" smtClean="0">
                <a:solidFill>
                  <a:srgbClr val="CC0099"/>
                </a:solidFill>
              </a:rPr>
              <a:t>superparamagnetism</a:t>
            </a:r>
            <a:r>
              <a:rPr lang="en-US" sz="2300" dirty="0" smtClean="0">
                <a:solidFill>
                  <a:srgbClr val="CC0099"/>
                </a:solidFill>
              </a:rPr>
              <a:t>. </a:t>
            </a:r>
          </a:p>
          <a:p>
            <a:pPr marL="274320" indent="-274320" eaLnBrk="1" fontAlgn="auto" hangingPunct="1">
              <a:spcAft>
                <a:spcPts val="0"/>
              </a:spcAft>
              <a:buFont typeface="Wingdings" pitchFamily="2" charset="2"/>
              <a:buChar char="q"/>
              <a:defRPr/>
            </a:pPr>
            <a:r>
              <a:rPr lang="en-US" sz="2300" dirty="0" smtClean="0"/>
              <a:t>The ferromagnetic substances become unstable when the particle size reduces below the limit because the surface energy provides a sufficient energy for domains to spontaneously change polarization directions. </a:t>
            </a:r>
          </a:p>
          <a:p>
            <a:pPr marL="274320" indent="-274320" eaLnBrk="1" fontAlgn="auto" hangingPunct="1">
              <a:spcAft>
                <a:spcPts val="0"/>
              </a:spcAft>
              <a:buFont typeface="Arial" charset="0"/>
              <a:buNone/>
              <a:defRPr/>
            </a:pPr>
            <a:r>
              <a:rPr lang="en-US" sz="2300" dirty="0" smtClean="0"/>
              <a:t> 	Hence, </a:t>
            </a:r>
            <a:r>
              <a:rPr lang="en-US" sz="2300" dirty="0" err="1" smtClean="0"/>
              <a:t>ferromagnetics</a:t>
            </a:r>
            <a:r>
              <a:rPr lang="en-US" sz="2300" dirty="0" smtClean="0"/>
              <a:t> become </a:t>
            </a:r>
            <a:r>
              <a:rPr lang="en-US" sz="2300" dirty="0" err="1" smtClean="0"/>
              <a:t>paramagnetics</a:t>
            </a:r>
            <a:r>
              <a:rPr lang="en-US" sz="2300" dirty="0" smtClean="0"/>
              <a:t> and behaves differently from conventional paramagnetic. Thus, there is a lower limit to the size of the magnetic elements in </a:t>
            </a:r>
            <a:r>
              <a:rPr lang="en-US" sz="2300" dirty="0" err="1" smtClean="0"/>
              <a:t>nanostructured</a:t>
            </a:r>
            <a:r>
              <a:rPr lang="en-US" sz="2300" dirty="0" smtClean="0"/>
              <a:t> magnetic materials for data storage, typically about 20 nm.  Below this limit, zero hysteresis and consequently incapable to store </a:t>
            </a:r>
            <a:r>
              <a:rPr lang="en-US" sz="2300" dirty="0" err="1" smtClean="0"/>
              <a:t>magetization</a:t>
            </a:r>
            <a:r>
              <a:rPr lang="en-US" sz="2300" dirty="0" smtClean="0"/>
              <a:t> oriented information. </a:t>
            </a:r>
          </a:p>
        </p:txBody>
      </p:sp>
      <p:sp>
        <p:nvSpPr>
          <p:cNvPr id="118788" name="Date Placeholder 3"/>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E9D0A8E0-1DA9-4B33-9599-8AE4DF52A82C}" type="datetime3">
              <a:rPr lang="en-US" smtClean="0"/>
              <a:t>16 January 2020</a:t>
            </a:fld>
            <a:endParaRPr lang="en-US" smtClean="0"/>
          </a:p>
        </p:txBody>
      </p:sp>
      <p:sp>
        <p:nvSpPr>
          <p:cNvPr id="118789" name="Slide Number Placeholder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CAC2058-0772-4DA8-B780-D1804F5CA64A}" type="slidenum">
              <a:rPr lang="en-US" smtClean="0"/>
              <a:pPr/>
              <a:t>46</a:t>
            </a:fld>
            <a:endParaRPr lang="en-US" smtClean="0"/>
          </a:p>
        </p:txBody>
      </p:sp>
      <p:sp>
        <p:nvSpPr>
          <p:cNvPr id="118790" name="Footer Placeholder 4"/>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endParaRPr lang="en-US" smtClean="0"/>
          </a:p>
        </p:txBody>
      </p:sp>
    </p:spTree>
  </p:cSld>
  <p:clrMapOvr>
    <a:masterClrMapping/>
  </p:clrMapOvr>
  <p:transition spd="slow">
    <p:blinds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2060"/>
                </a:solidFill>
              </a:rPr>
              <a:t>Magnetization curve</a:t>
            </a:r>
            <a:endParaRPr lang="en-US" sz="4000" dirty="0"/>
          </a:p>
        </p:txBody>
      </p:sp>
      <p:sp>
        <p:nvSpPr>
          <p:cNvPr id="4" name="Date Placeholder 3"/>
          <p:cNvSpPr>
            <a:spLocks noGrp="1"/>
          </p:cNvSpPr>
          <p:nvPr>
            <p:ph type="dt" sz="half" idx="10"/>
          </p:nvPr>
        </p:nvSpPr>
        <p:spPr/>
        <p:txBody>
          <a:bodyPr/>
          <a:lstStyle/>
          <a:p>
            <a:pPr>
              <a:defRPr/>
            </a:pPr>
            <a:fld id="{E3F0C671-37D5-4F93-A72B-B2E162F24F28}" type="datetime3">
              <a:rPr lang="en-US" smtClean="0"/>
              <a:t>16 January 2020</a:t>
            </a:fld>
            <a:endParaRPr lang="en-US"/>
          </a:p>
        </p:txBody>
      </p:sp>
      <p:sp>
        <p:nvSpPr>
          <p:cNvPr id="5" name="Slide Number Placeholder 4"/>
          <p:cNvSpPr>
            <a:spLocks noGrp="1"/>
          </p:cNvSpPr>
          <p:nvPr>
            <p:ph type="sldNum" sz="quarter" idx="11"/>
          </p:nvPr>
        </p:nvSpPr>
        <p:spPr/>
        <p:txBody>
          <a:bodyPr/>
          <a:lstStyle/>
          <a:p>
            <a:pPr>
              <a:defRPr/>
            </a:pPr>
            <a:fld id="{E36E8340-D529-4900-8C32-8B745CE8A55D}" type="slidenum">
              <a:rPr lang="en-US" smtClean="0"/>
              <a:pPr>
                <a:defRPr/>
              </a:pPr>
              <a:t>47</a:t>
            </a:fld>
            <a:endParaRPr lang="en-US"/>
          </a:p>
        </p:txBody>
      </p:sp>
      <p:sp>
        <p:nvSpPr>
          <p:cNvPr id="6" name="Footer Placeholder 5"/>
          <p:cNvSpPr>
            <a:spLocks noGrp="1"/>
          </p:cNvSpPr>
          <p:nvPr>
            <p:ph type="ftr" sz="quarter" idx="12"/>
          </p:nvPr>
        </p:nvSpPr>
        <p:spPr/>
        <p:txBody>
          <a:bodyPr/>
          <a:lstStyle/>
          <a:p>
            <a:pPr>
              <a:defRPr/>
            </a:pPr>
            <a:endParaRPr lang="en-US"/>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1000" y="2088615"/>
            <a:ext cx="7620000" cy="389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922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sz="3200" b="1" smtClean="0">
                <a:solidFill>
                  <a:srgbClr val="FF0000"/>
                </a:solidFill>
              </a:rPr>
              <a:t>6. Thermodynamic properties</a:t>
            </a:r>
            <a:endParaRPr lang="en-US" sz="3200" smtClean="0">
              <a:solidFill>
                <a:srgbClr val="FF0000"/>
              </a:solidFill>
            </a:endParaRPr>
          </a:p>
        </p:txBody>
      </p:sp>
      <p:sp>
        <p:nvSpPr>
          <p:cNvPr id="119811" name="Content Placeholder 2"/>
          <p:cNvSpPr>
            <a:spLocks noGrp="1"/>
          </p:cNvSpPr>
          <p:nvPr>
            <p:ph idx="1"/>
          </p:nvPr>
        </p:nvSpPr>
        <p:spPr/>
        <p:txBody>
          <a:bodyPr/>
          <a:lstStyle/>
          <a:p>
            <a:pPr algn="just" eaLnBrk="1" hangingPunct="1">
              <a:buFont typeface="Wingdings" pitchFamily="2" charset="2"/>
              <a:buChar char="q"/>
            </a:pPr>
            <a:r>
              <a:rPr lang="en-US" dirty="0" smtClean="0"/>
              <a:t>Thermodynamic properties depend on surface area to volume ratio and Surface energy, which is high for </a:t>
            </a:r>
            <a:r>
              <a:rPr lang="en-US" dirty="0" err="1" smtClean="0"/>
              <a:t>nanomaterials</a:t>
            </a:r>
            <a:r>
              <a:rPr lang="en-US" dirty="0" smtClean="0"/>
              <a:t>.</a:t>
            </a:r>
          </a:p>
          <a:p>
            <a:pPr algn="just" eaLnBrk="1" hangingPunct="1">
              <a:buFont typeface="Wingdings" pitchFamily="2" charset="2"/>
              <a:buChar char="q"/>
            </a:pPr>
            <a:r>
              <a:rPr lang="en-US" dirty="0" smtClean="0"/>
              <a:t>Specific heat, entropy, and thermal expansion of nanoparticles are much different (</a:t>
            </a:r>
            <a:r>
              <a:rPr lang="en-US" b="1" dirty="0" smtClean="0"/>
              <a:t>large</a:t>
            </a:r>
            <a:r>
              <a:rPr lang="en-US" dirty="0" smtClean="0"/>
              <a:t>) from their bulk form. But, melting points lowers. </a:t>
            </a:r>
          </a:p>
        </p:txBody>
      </p:sp>
      <p:sp>
        <p:nvSpPr>
          <p:cNvPr id="4" name="Date Placeholder 3"/>
          <p:cNvSpPr>
            <a:spLocks noGrp="1"/>
          </p:cNvSpPr>
          <p:nvPr>
            <p:ph type="dt" sz="quarter" idx="10"/>
          </p:nvPr>
        </p:nvSpPr>
        <p:spPr/>
        <p:txBody>
          <a:bodyPr/>
          <a:lstStyle/>
          <a:p>
            <a:pPr>
              <a:defRPr/>
            </a:pPr>
            <a:fld id="{E0416B31-DB58-43C4-B996-19AA4C0E0574}"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82BB61-226D-47BD-AFBD-D6D01C0DBECB}" type="slidenum">
              <a:rPr lang="en-US"/>
              <a:pPr>
                <a:defRPr/>
              </a:pPr>
              <a:t>48</a:t>
            </a:fld>
            <a:endParaRPr lang="en-US"/>
          </a:p>
        </p:txBody>
      </p:sp>
    </p:spTree>
  </p:cSld>
  <p:clrMapOvr>
    <a:masterClrMapping/>
  </p:clrMapOvr>
  <p:transition spd="slow">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0"/>
            <a:ext cx="8229600" cy="838200"/>
          </a:xfrm>
        </p:spPr>
        <p:txBody>
          <a:bodyPr/>
          <a:lstStyle/>
          <a:p>
            <a:pPr eaLnBrk="1" hangingPunct="1"/>
            <a:r>
              <a:rPr lang="en-US" sz="3200" b="1" smtClean="0">
                <a:solidFill>
                  <a:srgbClr val="FF0000"/>
                </a:solidFill>
              </a:rPr>
              <a:t>7. Mechanical properties</a:t>
            </a:r>
            <a:endParaRPr lang="en-US" sz="3200" smtClean="0">
              <a:solidFill>
                <a:srgbClr val="FF0000"/>
              </a:solidFill>
            </a:endParaRPr>
          </a:p>
        </p:txBody>
      </p:sp>
      <p:sp>
        <p:nvSpPr>
          <p:cNvPr id="120835" name="Content Placeholder 2"/>
          <p:cNvSpPr>
            <a:spLocks noGrp="1"/>
          </p:cNvSpPr>
          <p:nvPr>
            <p:ph idx="1"/>
          </p:nvPr>
        </p:nvSpPr>
        <p:spPr>
          <a:xfrm>
            <a:off x="0" y="838200"/>
            <a:ext cx="9144000" cy="5486400"/>
          </a:xfrm>
        </p:spPr>
        <p:txBody>
          <a:bodyPr/>
          <a:lstStyle/>
          <a:p>
            <a:pPr eaLnBrk="1" hangingPunct="1">
              <a:buFont typeface="Wingdings" pitchFamily="2" charset="2"/>
              <a:buChar char="q"/>
            </a:pPr>
            <a:r>
              <a:rPr lang="en-US" smtClean="0"/>
              <a:t>The mechanical properties depend on the density of dislocations, interface-to-volume ratio and grain size. </a:t>
            </a:r>
          </a:p>
          <a:p>
            <a:pPr eaLnBrk="1" hangingPunct="1">
              <a:buFont typeface="Wingdings" pitchFamily="2" charset="2"/>
              <a:buChar char="q"/>
            </a:pPr>
            <a:r>
              <a:rPr lang="en-US" smtClean="0"/>
              <a:t>At nanoscale, the hardness, elastic modulus, scratch resistance and fatigue strength etc are very high. Because, nanomaterials  have less imperfections (dislocations, micro-twins, impurity precipitates) and perfect side faces.</a:t>
            </a:r>
          </a:p>
          <a:p>
            <a:pPr eaLnBrk="1" hangingPunct="1">
              <a:buFont typeface="Wingdings" pitchFamily="2" charset="2"/>
              <a:buChar char="q"/>
            </a:pPr>
            <a:r>
              <a:rPr lang="en-US" smtClean="0"/>
              <a:t>Many of the nanomaterials shows </a:t>
            </a:r>
            <a:r>
              <a:rPr lang="en-US" b="1" smtClean="0">
                <a:solidFill>
                  <a:srgbClr val="000099"/>
                </a:solidFill>
              </a:rPr>
              <a:t>super hardness </a:t>
            </a:r>
            <a:r>
              <a:rPr lang="en-US" smtClean="0"/>
              <a:t>&amp; </a:t>
            </a:r>
            <a:r>
              <a:rPr lang="en-US" b="1" smtClean="0">
                <a:solidFill>
                  <a:srgbClr val="000099"/>
                </a:solidFill>
              </a:rPr>
              <a:t>superplastcity</a:t>
            </a:r>
            <a:r>
              <a:rPr lang="en-US" smtClean="0"/>
              <a:t>.</a:t>
            </a:r>
          </a:p>
          <a:p>
            <a:pPr eaLnBrk="1" hangingPunct="1">
              <a:buFont typeface="Wingdings" pitchFamily="2" charset="2"/>
              <a:buChar char="q"/>
            </a:pPr>
            <a:r>
              <a:rPr lang="en-US" smtClean="0"/>
              <a:t>The Young’s modulus of nanotube is 1-2 TPa, about 5 times higher than steel. Its tensile strength is around 150 GPa, about 50 times higher than steel. </a:t>
            </a:r>
          </a:p>
          <a:p>
            <a:pPr eaLnBrk="1" hangingPunct="1">
              <a:buFont typeface="Wingdings" pitchFamily="2" charset="2"/>
              <a:buChar char="q"/>
            </a:pPr>
            <a:r>
              <a:rPr lang="en-US" smtClean="0"/>
              <a:t>Nanocomposites made from CNTs and polymers shows amazing mechanical properties like Y, stiffness &amp;flexibility</a:t>
            </a:r>
          </a:p>
        </p:txBody>
      </p:sp>
      <p:sp>
        <p:nvSpPr>
          <p:cNvPr id="4" name="Date Placeholder 3"/>
          <p:cNvSpPr>
            <a:spLocks noGrp="1"/>
          </p:cNvSpPr>
          <p:nvPr>
            <p:ph type="dt" sz="quarter" idx="10"/>
          </p:nvPr>
        </p:nvSpPr>
        <p:spPr/>
        <p:txBody>
          <a:bodyPr/>
          <a:lstStyle/>
          <a:p>
            <a:pPr>
              <a:defRPr/>
            </a:pPr>
            <a:fld id="{8660ADB3-1A11-4048-A301-AD7A4A711164}"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CDA043A-B986-4685-9BB3-30BEA6364D83}" type="slidenum">
              <a:rPr lang="en-US"/>
              <a:pPr>
                <a:defRPr/>
              </a:pPr>
              <a:t>49</a:t>
            </a:fld>
            <a:endParaRPr lang="en-US"/>
          </a:p>
        </p:txBody>
      </p:sp>
    </p:spTree>
  </p:cSld>
  <p:clrMapOvr>
    <a:masterClrMapping/>
  </p:clrMapOvr>
  <p:transition spd="slow">
    <p:comb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E98D5CC0-B2FB-488E-972F-A7EE7BD302DC}"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EFDD624-8FC3-4844-8FF3-D6D22F9FC0F4}" type="slidenum">
              <a:rPr lang="en-US"/>
              <a:pPr>
                <a:defRPr/>
              </a:pPr>
              <a:t>5</a:t>
            </a:fld>
            <a:endParaRPr lang="en-US"/>
          </a:p>
        </p:txBody>
      </p:sp>
      <p:pic>
        <p:nvPicPr>
          <p:cNvPr id="84997" name="Picture 2" descr="scale of things"/>
          <p:cNvPicPr>
            <a:picLocks noChangeAspect="1" noChangeArrowheads="1"/>
          </p:cNvPicPr>
          <p:nvPr/>
        </p:nvPicPr>
        <p:blipFill>
          <a:blip r:embed="rId2"/>
          <a:srcRect/>
          <a:stretch>
            <a:fillRect/>
          </a:stretch>
        </p:blipFill>
        <p:spPr bwMode="auto">
          <a:xfrm>
            <a:off x="2362200" y="228600"/>
            <a:ext cx="4508500" cy="5954713"/>
          </a:xfrm>
          <a:prstGeom prst="rect">
            <a:avLst/>
          </a:prstGeom>
          <a:noFill/>
          <a:ln w="9525">
            <a:noFill/>
            <a:miter lim="800000"/>
            <a:headEnd/>
            <a:tailEnd/>
          </a:ln>
        </p:spPr>
      </p:pic>
    </p:spTree>
  </p:cSld>
  <p:clrMapOvr>
    <a:masterClrMapping/>
  </p:clrMapOvr>
  <p:transition spd="med">
    <p:wipe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solidFill>
                  <a:srgbClr val="FF0000"/>
                </a:solidFill>
              </a:rPr>
              <a:t>8.Optical properties</a:t>
            </a:r>
            <a:endParaRPr lang="en-US" dirty="0">
              <a:solidFill>
                <a:srgbClr val="FF0000"/>
              </a:solidFill>
            </a:endParaRPr>
          </a:p>
        </p:txBody>
      </p:sp>
      <p:sp>
        <p:nvSpPr>
          <p:cNvPr id="3" name="Content Placeholder 2"/>
          <p:cNvSpPr>
            <a:spLocks noGrp="1"/>
          </p:cNvSpPr>
          <p:nvPr>
            <p:ph idx="1"/>
          </p:nvPr>
        </p:nvSpPr>
        <p:spPr/>
        <p:txBody>
          <a:bodyPr/>
          <a:lstStyle/>
          <a:p>
            <a:r>
              <a:rPr lang="en-US" b="1" dirty="0" smtClean="0"/>
              <a:t>Optical absorption </a:t>
            </a:r>
          </a:p>
          <a:p>
            <a:r>
              <a:rPr lang="en-US" b="1" dirty="0" smtClean="0"/>
              <a:t>PL emission</a:t>
            </a:r>
          </a:p>
          <a:p>
            <a:endParaRPr lang="en-US" dirty="0"/>
          </a:p>
          <a:p>
            <a:r>
              <a:rPr lang="en-US" dirty="0"/>
              <a:t>It is possible to tune optical </a:t>
            </a:r>
            <a:r>
              <a:rPr lang="en-US" dirty="0" smtClean="0"/>
              <a:t>absorption/PL emission </a:t>
            </a:r>
            <a:r>
              <a:rPr lang="en-US" dirty="0"/>
              <a:t>of materials by changing their size, electron beam irradiation, doping with suitable </a:t>
            </a:r>
            <a:r>
              <a:rPr lang="en-US" dirty="0" smtClean="0"/>
              <a:t>dopants etc.</a:t>
            </a:r>
            <a:endParaRPr lang="en-US" dirty="0"/>
          </a:p>
          <a:p>
            <a:r>
              <a:rPr lang="en-US" dirty="0" err="1" smtClean="0"/>
              <a:t>Eg</a:t>
            </a:r>
            <a:r>
              <a:rPr lang="en-US" dirty="0" smtClean="0"/>
              <a:t>. TiO</a:t>
            </a:r>
            <a:r>
              <a:rPr lang="en-US" sz="1800" b="1" dirty="0" smtClean="0"/>
              <a:t>2</a:t>
            </a:r>
            <a:endParaRPr lang="en-US" sz="3200" b="1" dirty="0" smtClean="0"/>
          </a:p>
          <a:p>
            <a:endParaRPr lang="en-US" dirty="0"/>
          </a:p>
        </p:txBody>
      </p:sp>
      <p:sp>
        <p:nvSpPr>
          <p:cNvPr id="4" name="Date Placeholder 3"/>
          <p:cNvSpPr>
            <a:spLocks noGrp="1"/>
          </p:cNvSpPr>
          <p:nvPr>
            <p:ph type="dt" sz="half" idx="10"/>
          </p:nvPr>
        </p:nvSpPr>
        <p:spPr/>
        <p:txBody>
          <a:bodyPr/>
          <a:lstStyle/>
          <a:p>
            <a:pPr>
              <a:defRPr/>
            </a:pPr>
            <a:fld id="{7C2AA53B-3CAB-431B-82C4-D2ADF77CBFBC}"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50</a:t>
            </a:fld>
            <a:endParaRPr lang="en-US"/>
          </a:p>
        </p:txBody>
      </p:sp>
    </p:spTree>
    <p:extLst>
      <p:ext uri="{BB962C8B-B14F-4D97-AF65-F5344CB8AC3E}">
        <p14:creationId xmlns:p14="http://schemas.microsoft.com/office/powerpoint/2010/main" val="1460308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A771E59-1D88-4B21-81B4-89A5470DF06A}"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51</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628650"/>
            <a:ext cx="73056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3678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AAF703D-BA3E-4F80-8C7B-872CE8DB30F0}"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52</a:t>
            </a:fld>
            <a:endParaRPr lang="en-US"/>
          </a:p>
        </p:txBody>
      </p:sp>
      <p:pic>
        <p:nvPicPr>
          <p:cNvPr id="10242" name="Picture 2" descr="L:\ \MS AGWO4 FOR NANOSCALE\new images-AgW\FIGURE 6 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35142"/>
            <a:ext cx="5943600" cy="4587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457200"/>
            <a:ext cx="7086600" cy="523220"/>
          </a:xfrm>
          <a:prstGeom prst="rect">
            <a:avLst/>
          </a:prstGeom>
          <a:noFill/>
        </p:spPr>
        <p:txBody>
          <a:bodyPr wrap="square" rtlCol="0">
            <a:spAutoFit/>
          </a:bodyPr>
          <a:lstStyle/>
          <a:p>
            <a:r>
              <a:rPr lang="en-US" sz="2800" b="1" dirty="0" smtClean="0">
                <a:solidFill>
                  <a:srgbClr val="000099"/>
                </a:solidFill>
              </a:rPr>
              <a:t>PL Emission spectra of Alpha-Ag</a:t>
            </a:r>
            <a:r>
              <a:rPr lang="en-US" sz="2000" b="1" dirty="0" smtClean="0">
                <a:solidFill>
                  <a:srgbClr val="000099"/>
                </a:solidFill>
              </a:rPr>
              <a:t>2</a:t>
            </a:r>
            <a:r>
              <a:rPr lang="en-US" sz="2800" b="1" dirty="0" smtClean="0">
                <a:solidFill>
                  <a:srgbClr val="000099"/>
                </a:solidFill>
              </a:rPr>
              <a:t>WO</a:t>
            </a:r>
            <a:r>
              <a:rPr lang="en-US" sz="2000" b="1" dirty="0" smtClean="0">
                <a:solidFill>
                  <a:srgbClr val="000099"/>
                </a:solidFill>
              </a:rPr>
              <a:t>4</a:t>
            </a:r>
            <a:endParaRPr lang="en-US" sz="2000" b="1" dirty="0">
              <a:solidFill>
                <a:srgbClr val="000099"/>
              </a:solidFill>
            </a:endParaRPr>
          </a:p>
        </p:txBody>
      </p:sp>
    </p:spTree>
    <p:extLst>
      <p:ext uri="{BB962C8B-B14F-4D97-AF65-F5344CB8AC3E}">
        <p14:creationId xmlns:p14="http://schemas.microsoft.com/office/powerpoint/2010/main" val="171043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69452E0-88A6-415C-928E-3FFD09E7E276}"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53</a:t>
            </a:fld>
            <a:endParaRPr lang="en-US"/>
          </a:p>
        </p:txBody>
      </p:sp>
      <p:pic>
        <p:nvPicPr>
          <p:cNvPr id="9218" name="Picture 2" descr="L:\ \MS AGWO4 FOR NANOSCALE\new images-AgW\GRAPHICAL ABSTR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5638800" cy="627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303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3400" y="533400"/>
            <a:ext cx="8229600" cy="838200"/>
          </a:xfrm>
        </p:spPr>
        <p:txBody>
          <a:bodyPr>
            <a:normAutofit fontScale="90000"/>
          </a:bodyPr>
          <a:lstStyle/>
          <a:p>
            <a:pPr eaLnBrk="1" fontAlgn="auto" hangingPunct="1">
              <a:spcAft>
                <a:spcPts val="0"/>
              </a:spcAft>
              <a:defRPr/>
            </a:pPr>
            <a:r>
              <a:rPr lang="en-US" sz="3200" b="1" dirty="0" smtClean="0">
                <a:solidFill>
                  <a:srgbClr val="FF0000"/>
                </a:solidFill>
              </a:rPr>
              <a:t>8.Optical Properties… </a:t>
            </a:r>
            <a:r>
              <a:rPr lang="en-US" dirty="0" smtClean="0">
                <a:solidFill>
                  <a:srgbClr val="FF0000"/>
                </a:solidFill>
              </a:rPr>
              <a:t/>
            </a:r>
            <a:br>
              <a:rPr lang="en-US" dirty="0" smtClean="0">
                <a:solidFill>
                  <a:srgbClr val="FF0000"/>
                </a:solidFill>
              </a:rPr>
            </a:br>
            <a:endParaRPr lang="en-US" dirty="0" smtClean="0">
              <a:solidFill>
                <a:srgbClr val="FF0000"/>
              </a:solidFill>
            </a:endParaRPr>
          </a:p>
        </p:txBody>
      </p:sp>
      <p:sp>
        <p:nvSpPr>
          <p:cNvPr id="121859" name="Content Placeholder 2"/>
          <p:cNvSpPr>
            <a:spLocks noGrp="1"/>
          </p:cNvSpPr>
          <p:nvPr>
            <p:ph idx="1"/>
          </p:nvPr>
        </p:nvSpPr>
        <p:spPr>
          <a:xfrm>
            <a:off x="533400" y="1219200"/>
            <a:ext cx="8229600" cy="5135563"/>
          </a:xfrm>
        </p:spPr>
        <p:txBody>
          <a:bodyPr/>
          <a:lstStyle/>
          <a:p>
            <a:pPr eaLnBrk="1" hangingPunct="1">
              <a:buFont typeface="Wingdings" pitchFamily="2" charset="2"/>
              <a:buChar char="q"/>
            </a:pPr>
            <a:r>
              <a:rPr lang="en-US" sz="2400" dirty="0" smtClean="0"/>
              <a:t>When metal absorbs light of resonant wavelength, the coherent excitation of entire free electrons in the CB occurs, it results an in-phase oscillation, called </a:t>
            </a:r>
            <a:r>
              <a:rPr lang="en-US" sz="2400" b="1" dirty="0" smtClean="0">
                <a:solidFill>
                  <a:srgbClr val="000099"/>
                </a:solidFill>
              </a:rPr>
              <a:t>surface </a:t>
            </a:r>
            <a:r>
              <a:rPr lang="en-US" sz="2400" b="1" dirty="0" err="1" smtClean="0">
                <a:solidFill>
                  <a:srgbClr val="000099"/>
                </a:solidFill>
              </a:rPr>
              <a:t>plasmon</a:t>
            </a:r>
            <a:r>
              <a:rPr lang="en-US" sz="2400" b="1" dirty="0" smtClean="0">
                <a:solidFill>
                  <a:srgbClr val="000099"/>
                </a:solidFill>
              </a:rPr>
              <a:t> resonance  (SPR). </a:t>
            </a:r>
            <a:r>
              <a:rPr lang="en-US" sz="2400" dirty="0" smtClean="0"/>
              <a:t>It occurs at the surface, hence, the name surface </a:t>
            </a:r>
            <a:r>
              <a:rPr lang="en-US" sz="2400" dirty="0" err="1" smtClean="0"/>
              <a:t>plasmon</a:t>
            </a:r>
            <a:r>
              <a:rPr lang="en-US" sz="2400" dirty="0" smtClean="0"/>
              <a:t> resonance.</a:t>
            </a:r>
          </a:p>
          <a:p>
            <a:pPr eaLnBrk="1" hangingPunct="1">
              <a:buFont typeface="Wingdings" pitchFamily="2" charset="2"/>
              <a:buChar char="q"/>
            </a:pPr>
            <a:endParaRPr lang="en-US" sz="2400" dirty="0" smtClean="0"/>
          </a:p>
          <a:p>
            <a:pPr eaLnBrk="1" hangingPunct="1">
              <a:buFont typeface="Wingdings" pitchFamily="2" charset="2"/>
              <a:buChar char="q"/>
            </a:pPr>
            <a:r>
              <a:rPr lang="en-US" sz="2400" dirty="0" smtClean="0"/>
              <a:t>Nanoparticles exhibit SPR in the visible part of EM spectrum.  Certain wavelength of visible light will be absorbed and are converted into surface </a:t>
            </a:r>
            <a:r>
              <a:rPr lang="en-US" sz="2400" dirty="0" err="1" smtClean="0"/>
              <a:t>plasmons</a:t>
            </a:r>
            <a:r>
              <a:rPr lang="en-US" sz="2400" dirty="0" smtClean="0"/>
              <a:t>. However, remaining part will be reflected and give rise to a certain </a:t>
            </a:r>
            <a:r>
              <a:rPr lang="en-US" sz="2400" dirty="0" err="1" smtClean="0"/>
              <a:t>colour</a:t>
            </a:r>
            <a:r>
              <a:rPr lang="en-US" sz="2400" dirty="0" smtClean="0"/>
              <a:t> for the material. </a:t>
            </a:r>
            <a:r>
              <a:rPr lang="en-US" sz="2400" dirty="0" err="1" smtClean="0"/>
              <a:t>Colour</a:t>
            </a:r>
            <a:r>
              <a:rPr lang="en-US" sz="2400" dirty="0" smtClean="0"/>
              <a:t> changes with size &amp; shape.</a:t>
            </a:r>
          </a:p>
        </p:txBody>
      </p:sp>
      <p:sp>
        <p:nvSpPr>
          <p:cNvPr id="4" name="Date Placeholder 3"/>
          <p:cNvSpPr>
            <a:spLocks noGrp="1"/>
          </p:cNvSpPr>
          <p:nvPr>
            <p:ph type="dt" sz="quarter" idx="10"/>
          </p:nvPr>
        </p:nvSpPr>
        <p:spPr/>
        <p:txBody>
          <a:bodyPr/>
          <a:lstStyle/>
          <a:p>
            <a:pPr>
              <a:defRPr/>
            </a:pPr>
            <a:fld id="{E24384A9-CDDE-4C31-959A-93AF2E35C76F}"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D47FE8F-D9F3-4C1B-AC81-37B989A1C580}" type="slidenum">
              <a:rPr lang="en-US"/>
              <a:pPr>
                <a:defRPr/>
              </a:pPr>
              <a:t>54</a:t>
            </a:fld>
            <a:endParaRPr lang="en-US"/>
          </a:p>
        </p:txBody>
      </p:sp>
    </p:spTree>
  </p:cSld>
  <p:clrMapOvr>
    <a:masterClrMapping/>
  </p:clrMapOvr>
  <p:transition spd="slow">
    <p:push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Date Placeholder 1"/>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E00AA576-0CF5-4783-991D-EED93B8B3F23}" type="datetime3">
              <a:rPr lang="en-US" smtClean="0"/>
              <a:t>16 January 2020</a:t>
            </a:fld>
            <a:endParaRPr lang="en-US" smtClean="0"/>
          </a:p>
        </p:txBody>
      </p:sp>
      <p:sp>
        <p:nvSpPr>
          <p:cNvPr id="122883" name="Footer Placeholder 2"/>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22884"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1A05ADE-63AC-4BED-9A3E-AF7F394435FF}" type="slidenum">
              <a:rPr lang="en-US" smtClean="0"/>
              <a:pPr/>
              <a:t>55</a:t>
            </a:fld>
            <a:endParaRPr lang="en-US" smtClean="0"/>
          </a:p>
        </p:txBody>
      </p:sp>
      <p:pic>
        <p:nvPicPr>
          <p:cNvPr id="25605" name="Picture 4" descr="fig 3-3"/>
          <p:cNvPicPr>
            <a:picLocks noChangeAspect="1" noChangeArrowheads="1"/>
          </p:cNvPicPr>
          <p:nvPr/>
        </p:nvPicPr>
        <p:blipFill>
          <a:blip r:embed="rId2"/>
          <a:srcRect/>
          <a:stretch>
            <a:fillRect/>
          </a:stretch>
        </p:blipFill>
        <p:spPr bwMode="auto">
          <a:xfrm>
            <a:off x="1828800" y="685800"/>
            <a:ext cx="5105400" cy="4552950"/>
          </a:xfrm>
          <a:prstGeom prst="rect">
            <a:avLst/>
          </a:prstGeom>
          <a:noFill/>
          <a:ln w="9525">
            <a:noFill/>
            <a:miter lim="800000"/>
            <a:headEnd/>
            <a:tailEnd/>
          </a:ln>
        </p:spPr>
      </p:pic>
      <p:sp>
        <p:nvSpPr>
          <p:cNvPr id="122886" name="TextBox 5"/>
          <p:cNvSpPr txBox="1">
            <a:spLocks noChangeArrowheads="1"/>
          </p:cNvSpPr>
          <p:nvPr/>
        </p:nvSpPr>
        <p:spPr bwMode="auto">
          <a:xfrm>
            <a:off x="2819400" y="5638800"/>
            <a:ext cx="3810000" cy="400050"/>
          </a:xfrm>
          <a:prstGeom prst="rect">
            <a:avLst/>
          </a:prstGeom>
          <a:noFill/>
          <a:ln w="9525">
            <a:noFill/>
            <a:miter lim="800000"/>
            <a:headEnd/>
            <a:tailEnd/>
          </a:ln>
        </p:spPr>
        <p:txBody>
          <a:bodyPr>
            <a:spAutoFit/>
          </a:bodyPr>
          <a:lstStyle/>
          <a:p>
            <a:r>
              <a:rPr lang="en-US" sz="2000" b="1">
                <a:solidFill>
                  <a:srgbClr val="CC0099"/>
                </a:solidFill>
              </a:rPr>
              <a:t>Surface Plasmon resonance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3000" fill="hold"/>
                                        <p:tgtEl>
                                          <p:spTgt spid="25605"/>
                                        </p:tgtEl>
                                        <p:attrNameLst>
                                          <p:attrName>ppt_x</p:attrName>
                                        </p:attrNameLst>
                                      </p:cBhvr>
                                      <p:tavLst>
                                        <p:tav tm="0">
                                          <p:val>
                                            <p:strVal val="#ppt_x"/>
                                          </p:val>
                                        </p:tav>
                                        <p:tav tm="100000">
                                          <p:val>
                                            <p:strVal val="#ppt_x"/>
                                          </p:val>
                                        </p:tav>
                                      </p:tavLst>
                                    </p:anim>
                                    <p:anim calcmode="lin" valueType="num">
                                      <p:cBhvr additive="base">
                                        <p:cTn id="8" dur="30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bwMode="auto">
          <a:xfrm>
            <a:off x="6727825" y="6408738"/>
            <a:ext cx="1919288" cy="365125"/>
          </a:xfrm>
          <a:noFill/>
          <a:ln>
            <a:miter lim="800000"/>
            <a:headEnd/>
            <a:tailEnd/>
          </a:ln>
        </p:spPr>
        <p:txBody>
          <a:bodyPr wrap="square" lIns="91440" tIns="45720" rIns="91440" bIns="45720" numCol="1" anchorCtr="0" compatLnSpc="1">
            <a:prstTxWarp prst="textNoShape">
              <a:avLst/>
            </a:prstTxWarp>
          </a:bodyPr>
          <a:lstStyle/>
          <a:p>
            <a:pPr algn="l"/>
            <a:fld id="{7AE8AA0D-2CE0-47F7-8441-CF9A6FD9C867}" type="slidenum">
              <a:rPr lang="en-US" smtClean="0"/>
              <a:pPr algn="l"/>
              <a:t>56</a:t>
            </a:fld>
            <a:endParaRPr lang="en-US" smtClean="0"/>
          </a:p>
        </p:txBody>
      </p:sp>
      <p:sp>
        <p:nvSpPr>
          <p:cNvPr id="123907" name="Footer Placeholder 5"/>
          <p:cNvSpPr>
            <a:spLocks noGrp="1"/>
          </p:cNvSpPr>
          <p:nvPr>
            <p:ph type="ftr" sz="quarter" idx="11"/>
          </p:nvPr>
        </p:nvSpPr>
        <p:spPr bwMode="auto">
          <a:xfrm>
            <a:off x="8647113" y="6408738"/>
            <a:ext cx="366712" cy="365125"/>
          </a:xfrm>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21506" name="Rectangle 2"/>
          <p:cNvSpPr>
            <a:spLocks noGrp="1" noChangeArrowheads="1"/>
          </p:cNvSpPr>
          <p:nvPr>
            <p:ph type="title"/>
          </p:nvPr>
        </p:nvSpPr>
        <p:spPr>
          <a:xfrm>
            <a:off x="381000" y="0"/>
            <a:ext cx="8382000" cy="792162"/>
          </a:xfrm>
        </p:spPr>
        <p:txBody>
          <a:bodyPr>
            <a:normAutofit fontScale="90000"/>
          </a:bodyPr>
          <a:lstStyle/>
          <a:p>
            <a:pPr algn="ctr" eaLnBrk="1" hangingPunct="1">
              <a:defRPr/>
            </a:pPr>
            <a:r>
              <a:rPr lang="en-US" sz="3200" u="sng" dirty="0" smtClean="0">
                <a:solidFill>
                  <a:schemeClr val="accent5">
                    <a:lumMod val="50000"/>
                  </a:schemeClr>
                </a:solidFill>
                <a:latin typeface="Arial Black" pitchFamily="34" charset="0"/>
              </a:rPr>
              <a:t>9. Viscosity at the </a:t>
            </a:r>
            <a:r>
              <a:rPr lang="en-US" sz="3200" u="sng" dirty="0" err="1" smtClean="0">
                <a:solidFill>
                  <a:schemeClr val="accent5">
                    <a:lumMod val="50000"/>
                  </a:schemeClr>
                </a:solidFill>
                <a:latin typeface="Arial Black" pitchFamily="34" charset="0"/>
              </a:rPr>
              <a:t>nanoscale</a:t>
            </a:r>
            <a:r>
              <a:rPr lang="en-US" sz="4000" i="1" u="sng" dirty="0" smtClean="0">
                <a:solidFill>
                  <a:schemeClr val="accent5">
                    <a:lumMod val="50000"/>
                  </a:schemeClr>
                </a:solidFill>
              </a:rPr>
              <a:t/>
            </a:r>
            <a:br>
              <a:rPr lang="en-US" sz="4000" i="1" u="sng" dirty="0" smtClean="0">
                <a:solidFill>
                  <a:schemeClr val="accent5">
                    <a:lumMod val="50000"/>
                  </a:schemeClr>
                </a:solidFill>
              </a:rPr>
            </a:br>
            <a:endParaRPr lang="en-US" sz="1800" i="1" u="sng" dirty="0" smtClean="0">
              <a:solidFill>
                <a:schemeClr val="accent5">
                  <a:lumMod val="50000"/>
                </a:schemeClr>
              </a:solidFill>
            </a:endParaRPr>
          </a:p>
        </p:txBody>
      </p:sp>
      <p:sp>
        <p:nvSpPr>
          <p:cNvPr id="123909" name="Rectangle 3"/>
          <p:cNvSpPr>
            <a:spLocks noGrp="1" noChangeArrowheads="1"/>
          </p:cNvSpPr>
          <p:nvPr>
            <p:ph type="body" idx="1"/>
          </p:nvPr>
        </p:nvSpPr>
        <p:spPr>
          <a:xfrm>
            <a:off x="609600" y="762000"/>
            <a:ext cx="8153400" cy="4800600"/>
          </a:xfrm>
        </p:spPr>
        <p:txBody>
          <a:bodyPr/>
          <a:lstStyle/>
          <a:p>
            <a:pPr algn="just" eaLnBrk="1" hangingPunct="1">
              <a:lnSpc>
                <a:spcPct val="80000"/>
              </a:lnSpc>
            </a:pPr>
            <a:r>
              <a:rPr lang="en-US" sz="2000" dirty="0" smtClean="0"/>
              <a:t> </a:t>
            </a:r>
            <a:r>
              <a:rPr lang="en-US" sz="2400" dirty="0" smtClean="0"/>
              <a:t>Water, at the </a:t>
            </a:r>
            <a:r>
              <a:rPr lang="en-US" sz="2400" dirty="0" err="1" smtClean="0"/>
              <a:t>nanoscale</a:t>
            </a:r>
            <a:r>
              <a:rPr lang="en-US" sz="2400" dirty="0" smtClean="0"/>
              <a:t>, is not the free flowing liquid we are used to in the </a:t>
            </a:r>
            <a:r>
              <a:rPr lang="en-US" sz="2400" dirty="0" err="1" smtClean="0"/>
              <a:t>macroscale</a:t>
            </a:r>
            <a:r>
              <a:rPr lang="en-US" sz="2400" dirty="0" smtClean="0"/>
              <a:t>. Tiny objects in water are surrounded by a sticky viscous fluid.</a:t>
            </a:r>
          </a:p>
          <a:p>
            <a:pPr algn="just" eaLnBrk="1" hangingPunct="1">
              <a:lnSpc>
                <a:spcPct val="80000"/>
              </a:lnSpc>
            </a:pPr>
            <a:r>
              <a:rPr lang="en-US" sz="2400" dirty="0" smtClean="0"/>
              <a:t>The </a:t>
            </a:r>
            <a:r>
              <a:rPr lang="en-US" sz="2400" dirty="0" err="1" smtClean="0"/>
              <a:t>Viscocity</a:t>
            </a:r>
            <a:r>
              <a:rPr lang="en-US" sz="2400" dirty="0" smtClean="0"/>
              <a:t> of fluids is dominated at the </a:t>
            </a:r>
            <a:r>
              <a:rPr lang="en-US" sz="2400" dirty="0" err="1" smtClean="0"/>
              <a:t>nanoscale</a:t>
            </a:r>
            <a:r>
              <a:rPr lang="en-US" sz="2400" dirty="0" smtClean="0"/>
              <a:t>.</a:t>
            </a:r>
          </a:p>
          <a:p>
            <a:pPr eaLnBrk="1" hangingPunct="1">
              <a:lnSpc>
                <a:spcPct val="80000"/>
              </a:lnSpc>
            </a:pPr>
            <a:r>
              <a:rPr lang="en-US" sz="2400" dirty="0" smtClean="0">
                <a:cs typeface="Arial" charset="0"/>
              </a:rPr>
              <a:t>Force of viscosity is; F= </a:t>
            </a:r>
            <a:r>
              <a:rPr lang="el-GR" sz="2400" dirty="0" smtClean="0">
                <a:cs typeface="Arial" charset="0"/>
              </a:rPr>
              <a:t>η</a:t>
            </a:r>
            <a:r>
              <a:rPr lang="en-US" sz="2400" dirty="0" err="1" smtClean="0">
                <a:cs typeface="Arial" charset="0"/>
              </a:rPr>
              <a:t>av</a:t>
            </a:r>
            <a:r>
              <a:rPr lang="en-US" sz="2400" dirty="0" smtClean="0">
                <a:cs typeface="Arial" charset="0"/>
              </a:rPr>
              <a:t>,   where </a:t>
            </a:r>
            <a:r>
              <a:rPr lang="el-GR" sz="2400" dirty="0" smtClean="0">
                <a:cs typeface="Arial" charset="0"/>
              </a:rPr>
              <a:t>η</a:t>
            </a:r>
            <a:r>
              <a:rPr lang="en-US" sz="2400" dirty="0" smtClean="0">
                <a:cs typeface="Arial" charset="0"/>
              </a:rPr>
              <a:t> is the liquid viscosity.</a:t>
            </a:r>
          </a:p>
          <a:p>
            <a:pPr algn="just" eaLnBrk="1" hangingPunct="1">
              <a:buFont typeface="Wingdings" pitchFamily="2" charset="2"/>
              <a:buNone/>
            </a:pPr>
            <a:r>
              <a:rPr lang="en-US" sz="2400" b="1" i="1" u="sng" dirty="0" smtClean="0">
                <a:solidFill>
                  <a:srgbClr val="FF0000"/>
                </a:solidFill>
                <a:cs typeface="Arial" charset="0"/>
              </a:rPr>
              <a:t>Reynolds number</a:t>
            </a:r>
            <a:r>
              <a:rPr lang="en-US" sz="2400" b="1" dirty="0" smtClean="0">
                <a:solidFill>
                  <a:srgbClr val="FF0000"/>
                </a:solidFill>
                <a:cs typeface="Arial" charset="0"/>
              </a:rPr>
              <a:t> = </a:t>
            </a:r>
            <a:r>
              <a:rPr lang="el-GR" sz="2400" b="1" dirty="0" smtClean="0">
                <a:solidFill>
                  <a:srgbClr val="FF0000"/>
                </a:solidFill>
                <a:cs typeface="Arial" charset="0"/>
              </a:rPr>
              <a:t>ρ</a:t>
            </a:r>
            <a:r>
              <a:rPr lang="en-US" sz="2400" b="1" dirty="0" err="1" smtClean="0">
                <a:solidFill>
                  <a:srgbClr val="FF0000"/>
                </a:solidFill>
                <a:cs typeface="Arial" charset="0"/>
              </a:rPr>
              <a:t>av</a:t>
            </a:r>
            <a:r>
              <a:rPr lang="en-US" sz="2400" b="1" dirty="0" smtClean="0">
                <a:solidFill>
                  <a:srgbClr val="FF0000"/>
                </a:solidFill>
                <a:cs typeface="Arial" charset="0"/>
              </a:rPr>
              <a:t>/ </a:t>
            </a:r>
            <a:r>
              <a:rPr lang="el-GR" sz="2400" b="1" dirty="0" smtClean="0">
                <a:solidFill>
                  <a:srgbClr val="FF0000"/>
                </a:solidFill>
                <a:cs typeface="Arial" charset="0"/>
              </a:rPr>
              <a:t>η</a:t>
            </a:r>
          </a:p>
          <a:p>
            <a:pPr algn="just" eaLnBrk="1" hangingPunct="1">
              <a:buFont typeface="Wingdings" pitchFamily="2" charset="2"/>
              <a:buNone/>
            </a:pPr>
            <a:r>
              <a:rPr lang="en-US" sz="2400" dirty="0" smtClean="0"/>
              <a:t>	For a smaller surface area (a), the </a:t>
            </a:r>
            <a:r>
              <a:rPr lang="en-US" sz="2400" u="sng" dirty="0" smtClean="0">
                <a:cs typeface="Arial" charset="0"/>
              </a:rPr>
              <a:t>Reynolds number</a:t>
            </a:r>
            <a:r>
              <a:rPr lang="en-US" sz="2400" dirty="0" smtClean="0">
                <a:cs typeface="Arial" charset="0"/>
              </a:rPr>
              <a:t> is </a:t>
            </a:r>
            <a:r>
              <a:rPr lang="en-US" sz="2400" dirty="0" smtClean="0"/>
              <a:t>smaller and hence the effect of viscosity gets greater and will effect the motion of the small object more.</a:t>
            </a:r>
          </a:p>
          <a:p>
            <a:pPr algn="just" eaLnBrk="1" hangingPunct="1">
              <a:buFont typeface="Wingdings" pitchFamily="2" charset="2"/>
              <a:buNone/>
            </a:pPr>
            <a:r>
              <a:rPr lang="en-US" sz="2400" dirty="0" smtClean="0"/>
              <a:t>    A bacterium is a million times smaller than a human, so the bacterium feels water one million times more viscous than we do!</a:t>
            </a:r>
          </a:p>
          <a:p>
            <a:pPr eaLnBrk="1" hangingPunct="1">
              <a:lnSpc>
                <a:spcPct val="80000"/>
              </a:lnSpc>
            </a:pPr>
            <a:endParaRPr lang="en-US" sz="2400" dirty="0" smtClean="0">
              <a:cs typeface="Arial" charset="0"/>
            </a:endParaRPr>
          </a:p>
          <a:p>
            <a:pPr eaLnBrk="1" hangingPunct="1">
              <a:lnSpc>
                <a:spcPct val="80000"/>
              </a:lnSpc>
              <a:buFont typeface="Wingdings" pitchFamily="2" charset="2"/>
              <a:buNone/>
            </a:pPr>
            <a:endParaRPr lang="en-US" sz="2400" dirty="0" smtClean="0"/>
          </a:p>
        </p:txBody>
      </p:sp>
      <p:sp>
        <p:nvSpPr>
          <p:cNvPr id="123910" name="FlagCount" hidden="1">
            <a:hlinkClick r:id="rId2"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pitchFamily="34" charset="0"/>
              </a:rPr>
              <a:t>0</a:t>
            </a:r>
          </a:p>
        </p:txBody>
      </p:sp>
      <p:sp>
        <p:nvSpPr>
          <p:cNvPr id="7" name="Date Placeholder 6"/>
          <p:cNvSpPr>
            <a:spLocks noGrp="1"/>
          </p:cNvSpPr>
          <p:nvPr>
            <p:ph type="dt" sz="half" idx="10"/>
          </p:nvPr>
        </p:nvSpPr>
        <p:spPr/>
        <p:txBody>
          <a:bodyPr/>
          <a:lstStyle/>
          <a:p>
            <a:pPr>
              <a:defRPr/>
            </a:pPr>
            <a:fld id="{ADD155E1-31EC-4FE8-A086-A2F7CD974D99}" type="datetime3">
              <a:rPr lang="en-US" smtClean="0"/>
              <a:t>16 January 2020</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1"/>
          <p:cNvSpPr>
            <a:spLocks noGrp="1"/>
          </p:cNvSpPr>
          <p:nvPr>
            <p:ph idx="1"/>
          </p:nvPr>
        </p:nvSpPr>
        <p:spPr>
          <a:xfrm>
            <a:off x="0" y="1481138"/>
            <a:ext cx="9144000" cy="4525962"/>
          </a:xfrm>
        </p:spPr>
        <p:txBody>
          <a:bodyPr/>
          <a:lstStyle/>
          <a:p>
            <a:pPr>
              <a:buFont typeface="Wingdings 3" pitchFamily="18" charset="2"/>
              <a:buNone/>
            </a:pPr>
            <a:r>
              <a:rPr lang="en-GB" sz="2000" b="1" smtClean="0">
                <a:latin typeface="Arial" charset="0"/>
              </a:rPr>
              <a:t>	</a:t>
            </a:r>
            <a:r>
              <a:rPr lang="en-GB" sz="2400" b="1" smtClean="0">
                <a:solidFill>
                  <a:srgbClr val="FF0000"/>
                </a:solidFill>
                <a:latin typeface="Arial" charset="0"/>
              </a:rPr>
              <a:t>Top-down</a:t>
            </a:r>
            <a:r>
              <a:rPr lang="en-GB" sz="2000" smtClean="0">
                <a:latin typeface="Arial" charset="0"/>
              </a:rPr>
              <a:t> – Breaking down matter into more basic building blocks. Frequently uses chemical or thermal methods. Egs. Ball milling</a:t>
            </a:r>
          </a:p>
          <a:p>
            <a:pPr>
              <a:buFont typeface="Wingdings" pitchFamily="2" charset="2"/>
              <a:buChar char="Ø"/>
            </a:pPr>
            <a:r>
              <a:rPr lang="en-GB" sz="2000" smtClean="0">
                <a:latin typeface="Arial" charset="0"/>
              </a:rPr>
              <a:t> The imperfection of the surface structure is the main draw back. The imperfection affects both physical &amp; chemical properties of nanomaterials, since their surface-to-volume ratio is very high</a:t>
            </a:r>
          </a:p>
          <a:p>
            <a:endParaRPr lang="en-GB" sz="2000" b="1" smtClean="0">
              <a:latin typeface="Arial" charset="0"/>
            </a:endParaRPr>
          </a:p>
          <a:p>
            <a:pPr>
              <a:buFont typeface="Wingdings 3" pitchFamily="18" charset="2"/>
              <a:buNone/>
            </a:pPr>
            <a:r>
              <a:rPr lang="en-GB" sz="2000" b="1" smtClean="0">
                <a:latin typeface="Arial" charset="0"/>
              </a:rPr>
              <a:t>	</a:t>
            </a:r>
            <a:r>
              <a:rPr lang="en-GB" sz="2000" b="1" smtClean="0">
                <a:solidFill>
                  <a:srgbClr val="FF0000"/>
                </a:solidFill>
                <a:latin typeface="Arial" charset="0"/>
              </a:rPr>
              <a:t>Bottoms-up</a:t>
            </a:r>
            <a:r>
              <a:rPr lang="en-GB" sz="2000" smtClean="0">
                <a:latin typeface="Arial" charset="0"/>
              </a:rPr>
              <a:t> – Building complex systems by combining simple atomic-level components.</a:t>
            </a:r>
          </a:p>
          <a:p>
            <a:pPr>
              <a:buFont typeface="Wingdings" pitchFamily="2" charset="2"/>
              <a:buChar char="Ø"/>
            </a:pPr>
            <a:r>
              <a:rPr lang="en-GB" sz="2000" smtClean="0">
                <a:latin typeface="Arial" charset="0"/>
              </a:rPr>
              <a:t>Physical and chemical forces working at nanoscale enable the basic units to assemble into larger structures</a:t>
            </a:r>
          </a:p>
          <a:p>
            <a:pPr>
              <a:buFont typeface="Wingdings" pitchFamily="2" charset="2"/>
              <a:buChar char="Ø"/>
            </a:pPr>
            <a:r>
              <a:rPr lang="en-GB" sz="2000" smtClean="0">
                <a:latin typeface="Arial" charset="0"/>
              </a:rPr>
              <a:t>It provides nanostructures with less defects and imperfections</a:t>
            </a:r>
          </a:p>
          <a:p>
            <a:pPr>
              <a:buFont typeface="Wingdings" pitchFamily="2" charset="2"/>
              <a:buChar char="Ø"/>
            </a:pPr>
            <a:r>
              <a:rPr lang="en-GB" sz="2000" smtClean="0">
                <a:latin typeface="Arial" charset="0"/>
              </a:rPr>
              <a:t>Egs. Epitaxial growth, Sol-gel technology, laser ablation, physical and chemical vapour deposition</a:t>
            </a:r>
          </a:p>
          <a:p>
            <a:endParaRPr lang="en-US" sz="2000" smtClean="0"/>
          </a:p>
        </p:txBody>
      </p:sp>
      <p:sp>
        <p:nvSpPr>
          <p:cNvPr id="3" name="Title 2"/>
          <p:cNvSpPr>
            <a:spLocks noGrp="1"/>
          </p:cNvSpPr>
          <p:nvPr>
            <p:ph type="title"/>
          </p:nvPr>
        </p:nvSpPr>
        <p:spPr/>
        <p:txBody>
          <a:bodyPr/>
          <a:lstStyle/>
          <a:p>
            <a:pPr algn="r">
              <a:defRPr/>
            </a:pPr>
            <a:r>
              <a:rPr lang="en-GB" sz="4400" dirty="0" smtClean="0">
                <a:solidFill>
                  <a:srgbClr val="FF0000"/>
                </a:solidFill>
              </a:rPr>
              <a:t>Synthesis Approaches</a:t>
            </a:r>
            <a:endParaRPr lang="en-US" dirty="0"/>
          </a:p>
        </p:txBody>
      </p:sp>
      <p:sp>
        <p:nvSpPr>
          <p:cNvPr id="12493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D026B69F-6A89-43DF-B546-349877BB85BF}" type="datetime3">
              <a:rPr lang="en-US" smtClean="0"/>
              <a:t>16 January 2020</a:t>
            </a:fld>
            <a:endParaRPr lang="en-US" smtClean="0"/>
          </a:p>
        </p:txBody>
      </p:sp>
      <p:sp>
        <p:nvSpPr>
          <p:cNvPr id="124933" name="Footer Placeholder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2493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4CB75D2-5324-4449-BA28-4FCB93D05EF1}" type="slidenum">
              <a:rPr lang="en-US" smtClean="0"/>
              <a:pPr/>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solidFill>
                  <a:srgbClr val="000099"/>
                </a:solidFill>
              </a:rPr>
              <a:t>X-ray diffraction (XRD)</a:t>
            </a:r>
          </a:p>
          <a:p>
            <a:r>
              <a:rPr lang="en-US" sz="2800" dirty="0" smtClean="0">
                <a:solidFill>
                  <a:srgbClr val="000099"/>
                </a:solidFill>
              </a:rPr>
              <a:t>SEM</a:t>
            </a:r>
          </a:p>
          <a:p>
            <a:r>
              <a:rPr lang="en-US" sz="2800" dirty="0" smtClean="0">
                <a:solidFill>
                  <a:srgbClr val="000099"/>
                </a:solidFill>
              </a:rPr>
              <a:t>TEM</a:t>
            </a:r>
            <a:endParaRPr lang="en-US" sz="2800" dirty="0">
              <a:solidFill>
                <a:srgbClr val="000099"/>
              </a:solidFill>
            </a:endParaRPr>
          </a:p>
          <a:p>
            <a:r>
              <a:rPr lang="en-US" sz="2800" dirty="0">
                <a:solidFill>
                  <a:srgbClr val="000099"/>
                </a:solidFill>
              </a:rPr>
              <a:t>FTIR</a:t>
            </a:r>
          </a:p>
          <a:p>
            <a:r>
              <a:rPr lang="en-US" sz="2800" dirty="0">
                <a:solidFill>
                  <a:srgbClr val="000099"/>
                </a:solidFill>
              </a:rPr>
              <a:t>UV-Visible absorption spectroscopy</a:t>
            </a:r>
          </a:p>
          <a:p>
            <a:r>
              <a:rPr lang="en-US" sz="2800" dirty="0">
                <a:solidFill>
                  <a:srgbClr val="000099"/>
                </a:solidFill>
              </a:rPr>
              <a:t>PL spectroscopy</a:t>
            </a:r>
          </a:p>
          <a:p>
            <a:r>
              <a:rPr lang="en-US" sz="2800" dirty="0">
                <a:solidFill>
                  <a:srgbClr val="000099"/>
                </a:solidFill>
              </a:rPr>
              <a:t>Raman spectroscopy</a:t>
            </a:r>
          </a:p>
          <a:p>
            <a:r>
              <a:rPr lang="en-US" sz="2800" dirty="0">
                <a:solidFill>
                  <a:srgbClr val="000099"/>
                </a:solidFill>
              </a:rPr>
              <a:t>Impedance </a:t>
            </a:r>
            <a:r>
              <a:rPr lang="en-US" sz="2800" dirty="0" smtClean="0">
                <a:solidFill>
                  <a:srgbClr val="000099"/>
                </a:solidFill>
              </a:rPr>
              <a:t>analysis</a:t>
            </a:r>
          </a:p>
          <a:p>
            <a:r>
              <a:rPr lang="en-US" sz="2800" dirty="0" smtClean="0">
                <a:solidFill>
                  <a:srgbClr val="000099"/>
                </a:solidFill>
              </a:rPr>
              <a:t>Vibrating </a:t>
            </a:r>
            <a:r>
              <a:rPr lang="en-US" sz="2800" dirty="0">
                <a:solidFill>
                  <a:srgbClr val="000099"/>
                </a:solidFill>
              </a:rPr>
              <a:t>sample </a:t>
            </a:r>
            <a:r>
              <a:rPr lang="en-US" sz="2800" dirty="0" smtClean="0">
                <a:solidFill>
                  <a:srgbClr val="000099"/>
                </a:solidFill>
              </a:rPr>
              <a:t>magnetometer (VSM)</a:t>
            </a:r>
            <a:endParaRPr lang="en-US" sz="2800" dirty="0">
              <a:solidFill>
                <a:srgbClr val="000099"/>
              </a:solidFill>
            </a:endParaRPr>
          </a:p>
          <a:p>
            <a:endParaRPr lang="en-US" dirty="0"/>
          </a:p>
        </p:txBody>
      </p:sp>
      <p:sp>
        <p:nvSpPr>
          <p:cNvPr id="3" name="Title 2"/>
          <p:cNvSpPr>
            <a:spLocks noGrp="1"/>
          </p:cNvSpPr>
          <p:nvPr>
            <p:ph type="title"/>
          </p:nvPr>
        </p:nvSpPr>
        <p:spPr/>
        <p:txBody>
          <a:bodyPr/>
          <a:lstStyle/>
          <a:p>
            <a:r>
              <a:rPr lang="en-US" dirty="0">
                <a:solidFill>
                  <a:srgbClr val="000099"/>
                </a:solidFill>
              </a:rPr>
              <a:t>Characterization tools</a:t>
            </a:r>
          </a:p>
        </p:txBody>
      </p:sp>
      <p:sp>
        <p:nvSpPr>
          <p:cNvPr id="4" name="Date Placeholder 3"/>
          <p:cNvSpPr>
            <a:spLocks noGrp="1"/>
          </p:cNvSpPr>
          <p:nvPr>
            <p:ph type="dt" sz="half" idx="10"/>
          </p:nvPr>
        </p:nvSpPr>
        <p:spPr/>
        <p:txBody>
          <a:bodyPr/>
          <a:lstStyle/>
          <a:p>
            <a:pPr>
              <a:defRPr/>
            </a:pPr>
            <a:fld id="{06D32756-A7B0-4E92-8898-1DBE79B37C5F}"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1666E8-3345-4677-A8B9-273B9D6BAE82}" type="slidenum">
              <a:rPr lang="en-US" smtClean="0"/>
              <a:pPr>
                <a:defRPr/>
              </a:pPr>
              <a:t>58</a:t>
            </a:fld>
            <a:endParaRPr lang="en-US"/>
          </a:p>
        </p:txBody>
      </p:sp>
    </p:spTree>
    <p:extLst>
      <p:ext uri="{BB962C8B-B14F-4D97-AF65-F5344CB8AC3E}">
        <p14:creationId xmlns:p14="http://schemas.microsoft.com/office/powerpoint/2010/main" val="1716974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itchFamily="2" charset="2"/>
              <a:buChar char="Ø"/>
              <a:defRPr/>
            </a:pPr>
            <a:r>
              <a:rPr lang="en-GB" sz="2000" b="1" dirty="0" smtClean="0">
                <a:solidFill>
                  <a:schemeClr val="bg2">
                    <a:lumMod val="10000"/>
                  </a:schemeClr>
                </a:solidFill>
              </a:rPr>
              <a:t>Atoms join together to form clusters</a:t>
            </a:r>
          </a:p>
          <a:p>
            <a:pPr>
              <a:buFont typeface="Wingdings 3" pitchFamily="18" charset="2"/>
              <a:buNone/>
              <a:defRPr/>
            </a:pPr>
            <a:endParaRPr lang="en-GB" sz="2000" b="1" dirty="0" smtClean="0">
              <a:solidFill>
                <a:schemeClr val="bg2">
                  <a:lumMod val="10000"/>
                </a:schemeClr>
              </a:solidFill>
            </a:endParaRPr>
          </a:p>
          <a:p>
            <a:pPr>
              <a:buFont typeface="Wingdings" pitchFamily="2" charset="2"/>
              <a:buChar char="Ø"/>
              <a:defRPr/>
            </a:pPr>
            <a:r>
              <a:rPr lang="en-GB" sz="2000" b="1" dirty="0" smtClean="0">
                <a:solidFill>
                  <a:schemeClr val="bg2">
                    <a:lumMod val="10000"/>
                  </a:schemeClr>
                </a:solidFill>
              </a:rPr>
              <a:t>Clusters with certain number of atoms in the group are more stable than others. </a:t>
            </a:r>
          </a:p>
          <a:p>
            <a:pPr>
              <a:buFont typeface="Wingdings 3" pitchFamily="18" charset="2"/>
              <a:buNone/>
              <a:defRPr/>
            </a:pPr>
            <a:endParaRPr lang="en-GB" sz="2000" b="1" dirty="0" smtClean="0">
              <a:solidFill>
                <a:schemeClr val="bg2">
                  <a:lumMod val="10000"/>
                </a:schemeClr>
              </a:solidFill>
            </a:endParaRPr>
          </a:p>
          <a:p>
            <a:pPr algn="just">
              <a:buFont typeface="Wingdings" pitchFamily="2" charset="2"/>
              <a:buChar char="Ø"/>
              <a:defRPr/>
            </a:pPr>
            <a:r>
              <a:rPr lang="en-GB" sz="2000" b="1" dirty="0" smtClean="0">
                <a:solidFill>
                  <a:srgbClr val="FF0000"/>
                </a:solidFill>
              </a:rPr>
              <a:t>Magic number </a:t>
            </a:r>
            <a:r>
              <a:rPr lang="en-GB" sz="2000" b="1" dirty="0" smtClean="0">
                <a:solidFill>
                  <a:schemeClr val="bg2">
                    <a:lumMod val="10000"/>
                  </a:schemeClr>
                </a:solidFill>
              </a:rPr>
              <a:t>is the number of atoms in the clusters with higher stability For </a:t>
            </a:r>
            <a:r>
              <a:rPr lang="en-GB" sz="2000" b="1" dirty="0" err="1" smtClean="0">
                <a:solidFill>
                  <a:schemeClr val="bg2">
                    <a:lumMod val="10000"/>
                  </a:schemeClr>
                </a:solidFill>
              </a:rPr>
              <a:t>eg</a:t>
            </a:r>
            <a:r>
              <a:rPr lang="en-GB" sz="2000" b="1" dirty="0" smtClean="0">
                <a:solidFill>
                  <a:schemeClr val="bg2">
                    <a:lumMod val="10000"/>
                  </a:schemeClr>
                </a:solidFill>
              </a:rPr>
              <a:t>. 1. Clusters of Krypton atoms are stable when number of atoms N=13,55, 147, 309, 561…..,  C60 –Fullerene</a:t>
            </a:r>
          </a:p>
          <a:p>
            <a:pPr algn="just">
              <a:buFont typeface="Wingdings 3" pitchFamily="18" charset="2"/>
              <a:buNone/>
              <a:defRPr/>
            </a:pPr>
            <a:endParaRPr lang="en-GB" sz="2000" b="1" dirty="0" smtClean="0">
              <a:solidFill>
                <a:schemeClr val="bg2">
                  <a:lumMod val="10000"/>
                </a:schemeClr>
              </a:solidFill>
            </a:endParaRPr>
          </a:p>
          <a:p>
            <a:pPr algn="just">
              <a:buFont typeface="Wingdings" pitchFamily="2" charset="2"/>
              <a:buChar char="Ø"/>
              <a:defRPr/>
            </a:pPr>
            <a:r>
              <a:rPr lang="en-GB" sz="2000" b="1" dirty="0" smtClean="0">
                <a:solidFill>
                  <a:schemeClr val="bg2">
                    <a:lumMod val="10000"/>
                  </a:schemeClr>
                </a:solidFill>
              </a:rPr>
              <a:t> It has been seen that for some specific numbers of atoms (N) in the cluster, N= 2,8, 20, 40, 58, 92 etc , the free energy is lower, resulting stabilization of the cluster. </a:t>
            </a:r>
          </a:p>
          <a:p>
            <a:pPr>
              <a:defRPr/>
            </a:pPr>
            <a:endParaRPr lang="en-US" dirty="0"/>
          </a:p>
        </p:txBody>
      </p:sp>
      <p:sp>
        <p:nvSpPr>
          <p:cNvPr id="3" name="Title 2"/>
          <p:cNvSpPr>
            <a:spLocks noGrp="1"/>
          </p:cNvSpPr>
          <p:nvPr>
            <p:ph type="title"/>
          </p:nvPr>
        </p:nvSpPr>
        <p:spPr/>
        <p:txBody>
          <a:bodyPr/>
          <a:lstStyle/>
          <a:p>
            <a:pPr>
              <a:defRPr/>
            </a:pPr>
            <a:r>
              <a:rPr lang="en-GB" sz="4400" dirty="0" smtClean="0">
                <a:solidFill>
                  <a:srgbClr val="FF0000"/>
                </a:solidFill>
              </a:rPr>
              <a:t>Clusters &amp; Magic Numbers</a:t>
            </a:r>
            <a:endParaRPr lang="en-US" dirty="0"/>
          </a:p>
        </p:txBody>
      </p:sp>
      <p:sp>
        <p:nvSpPr>
          <p:cNvPr id="12595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24F487D-4C0C-4044-ADE0-B4936190EFC1}" type="datetime3">
              <a:rPr lang="en-US" smtClean="0"/>
              <a:t>16 January 2020</a:t>
            </a:fld>
            <a:endParaRPr lang="en-US" smtClean="0"/>
          </a:p>
        </p:txBody>
      </p:sp>
      <p:sp>
        <p:nvSpPr>
          <p:cNvPr id="125957" name="Footer Placeholder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2595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2B8EB08-0811-48EF-95E1-EA940E71F679}" type="slidenum">
              <a:rPr lang="en-US" smtClean="0"/>
              <a:pPr/>
              <a:t>59</a:t>
            </a:fld>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28600" y="457200"/>
            <a:ext cx="8229600" cy="381000"/>
          </a:xfrm>
        </p:spPr>
        <p:txBody>
          <a:bodyPr/>
          <a:lstStyle/>
          <a:p>
            <a:r>
              <a:rPr lang="en-US" smtClean="0"/>
              <a:t>History </a:t>
            </a:r>
          </a:p>
        </p:txBody>
      </p:sp>
      <p:sp>
        <p:nvSpPr>
          <p:cNvPr id="88067" name="Content Placeholder 2"/>
          <p:cNvSpPr>
            <a:spLocks noGrp="1"/>
          </p:cNvSpPr>
          <p:nvPr>
            <p:ph idx="1"/>
          </p:nvPr>
        </p:nvSpPr>
        <p:spPr>
          <a:xfrm>
            <a:off x="0" y="1676400"/>
            <a:ext cx="9144000" cy="5562600"/>
          </a:xfrm>
        </p:spPr>
        <p:txBody>
          <a:bodyPr/>
          <a:lstStyle/>
          <a:p>
            <a:r>
              <a:rPr lang="en-US" sz="2400" dirty="0" smtClean="0">
                <a:solidFill>
                  <a:srgbClr val="002060"/>
                </a:solidFill>
              </a:rPr>
              <a:t>Ancient people employed nanotechnology</a:t>
            </a:r>
          </a:p>
          <a:p>
            <a:r>
              <a:rPr lang="en-US" sz="2400" dirty="0" err="1" smtClean="0">
                <a:solidFill>
                  <a:srgbClr val="002060"/>
                </a:solidFill>
              </a:rPr>
              <a:t>IVcentury</a:t>
            </a:r>
            <a:r>
              <a:rPr lang="en-US" sz="2400" dirty="0" smtClean="0">
                <a:solidFill>
                  <a:srgbClr val="002060"/>
                </a:solidFill>
              </a:rPr>
              <a:t>, Roman glass workers were fabricating glasses containing </a:t>
            </a:r>
            <a:r>
              <a:rPr lang="en-US" sz="2400" dirty="0" err="1" smtClean="0">
                <a:solidFill>
                  <a:srgbClr val="002060"/>
                </a:solidFill>
              </a:rPr>
              <a:t>nanometals</a:t>
            </a:r>
            <a:endParaRPr lang="en-US" sz="2400" dirty="0" smtClean="0">
              <a:solidFill>
                <a:srgbClr val="002060"/>
              </a:solidFill>
            </a:endParaRPr>
          </a:p>
          <a:p>
            <a:r>
              <a:rPr lang="en-US" sz="2400" dirty="0" err="1" smtClean="0">
                <a:solidFill>
                  <a:srgbClr val="002060"/>
                </a:solidFill>
              </a:rPr>
              <a:t>Colour</a:t>
            </a:r>
            <a:r>
              <a:rPr lang="en-US" sz="2400" dirty="0" smtClean="0">
                <a:solidFill>
                  <a:srgbClr val="002060"/>
                </a:solidFill>
              </a:rPr>
              <a:t> of glass windows of medieval churches are due to metal </a:t>
            </a:r>
            <a:r>
              <a:rPr lang="en-US" sz="2400" dirty="0" err="1" smtClean="0">
                <a:solidFill>
                  <a:srgbClr val="002060"/>
                </a:solidFill>
              </a:rPr>
              <a:t>nanoparticles</a:t>
            </a:r>
            <a:r>
              <a:rPr lang="en-US" sz="2400" dirty="0" smtClean="0">
                <a:solidFill>
                  <a:srgbClr val="002060"/>
                </a:solidFill>
              </a:rPr>
              <a:t> (silver and gold). </a:t>
            </a:r>
          </a:p>
          <a:p>
            <a:r>
              <a:rPr lang="en-US" sz="2400" dirty="0" smtClean="0">
                <a:solidFill>
                  <a:srgbClr val="002060"/>
                </a:solidFill>
              </a:rPr>
              <a:t>The strength and sharpness of </a:t>
            </a:r>
            <a:r>
              <a:rPr lang="en-US" sz="2400" b="1" dirty="0" smtClean="0">
                <a:solidFill>
                  <a:srgbClr val="002060"/>
                </a:solidFill>
              </a:rPr>
              <a:t>Damascus sword </a:t>
            </a:r>
            <a:r>
              <a:rPr lang="en-US" sz="2400" dirty="0" smtClean="0">
                <a:solidFill>
                  <a:srgbClr val="002060"/>
                </a:solidFill>
              </a:rPr>
              <a:t>(17</a:t>
            </a:r>
            <a:r>
              <a:rPr lang="en-US" sz="2400" baseline="30000" dirty="0" smtClean="0">
                <a:solidFill>
                  <a:srgbClr val="002060"/>
                </a:solidFill>
              </a:rPr>
              <a:t>th</a:t>
            </a:r>
            <a:r>
              <a:rPr lang="en-US" sz="2400" dirty="0" smtClean="0">
                <a:solidFill>
                  <a:srgbClr val="002060"/>
                </a:solidFill>
              </a:rPr>
              <a:t> Century) was due to the presence nanowires and nanotubes in the sample</a:t>
            </a:r>
          </a:p>
        </p:txBody>
      </p:sp>
      <p:sp>
        <p:nvSpPr>
          <p:cNvPr id="4" name="Date Placeholder 3"/>
          <p:cNvSpPr>
            <a:spLocks noGrp="1"/>
          </p:cNvSpPr>
          <p:nvPr>
            <p:ph type="dt" sz="quarter" idx="10"/>
          </p:nvPr>
        </p:nvSpPr>
        <p:spPr/>
        <p:txBody>
          <a:bodyPr/>
          <a:lstStyle/>
          <a:p>
            <a:pPr>
              <a:defRPr/>
            </a:pPr>
            <a:fld id="{30177B44-A57B-443C-A164-C4FD8CAFB081}"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6036528-D721-4785-9143-7B0A16712CE0}" type="slidenum">
              <a:rPr lang="en-US" smtClean="0"/>
              <a:pPr>
                <a:defRPr/>
              </a:pPr>
              <a:t>6</a:t>
            </a:fld>
            <a:endParaRPr lang="en-US"/>
          </a:p>
        </p:txBody>
      </p:sp>
    </p:spTree>
  </p:cSld>
  <p:clrMapOvr>
    <a:masterClrMapping/>
  </p:clrMapOvr>
  <p:transition spd="slow">
    <p:split dir="in"/>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152400" y="0"/>
            <a:ext cx="8229600" cy="762000"/>
          </a:xfrm>
        </p:spPr>
        <p:txBody>
          <a:bodyPr/>
          <a:lstStyle/>
          <a:p>
            <a:pPr eaLnBrk="1" hangingPunct="1"/>
            <a:r>
              <a:rPr lang="en-US" sz="3600" b="1" smtClean="0">
                <a:solidFill>
                  <a:srgbClr val="FF0066"/>
                </a:solidFill>
              </a:rPr>
              <a:t>			</a:t>
            </a:r>
            <a:r>
              <a:rPr lang="en-US" sz="4000" b="1" smtClean="0">
                <a:solidFill>
                  <a:srgbClr val="FF0066"/>
                </a:solidFill>
              </a:rPr>
              <a:t>Applications</a:t>
            </a:r>
            <a:r>
              <a:rPr lang="en-US" sz="4000" smtClean="0">
                <a:solidFill>
                  <a:srgbClr val="002060"/>
                </a:solidFill>
              </a:rPr>
              <a:t> </a:t>
            </a:r>
          </a:p>
        </p:txBody>
      </p:sp>
      <p:sp>
        <p:nvSpPr>
          <p:cNvPr id="129027" name="Content Placeholder 2"/>
          <p:cNvSpPr>
            <a:spLocks noGrp="1"/>
          </p:cNvSpPr>
          <p:nvPr>
            <p:ph idx="1"/>
          </p:nvPr>
        </p:nvSpPr>
        <p:spPr>
          <a:xfrm>
            <a:off x="0" y="914400"/>
            <a:ext cx="9144000" cy="5638800"/>
          </a:xfrm>
        </p:spPr>
        <p:txBody>
          <a:bodyPr/>
          <a:lstStyle/>
          <a:p>
            <a:pPr eaLnBrk="1" hangingPunct="1">
              <a:buFont typeface="Arial" charset="0"/>
              <a:buNone/>
            </a:pPr>
            <a:r>
              <a:rPr lang="en-US" b="1" smtClean="0">
                <a:solidFill>
                  <a:srgbClr val="FF0000"/>
                </a:solidFill>
              </a:rPr>
              <a:t>1. </a:t>
            </a:r>
            <a:r>
              <a:rPr lang="en-US" sz="3200" b="1" smtClean="0">
                <a:solidFill>
                  <a:srgbClr val="FF0000"/>
                </a:solidFill>
              </a:rPr>
              <a:t>Nanoelectronics &amp; Molecular electronics</a:t>
            </a:r>
          </a:p>
          <a:p>
            <a:pPr eaLnBrk="1" hangingPunct="1">
              <a:buFont typeface="Wingdings" pitchFamily="2" charset="2"/>
              <a:buChar char="v"/>
            </a:pPr>
            <a:r>
              <a:rPr lang="en-US" sz="2400" smtClean="0"/>
              <a:t>Wide applications in every sector of electronics field, which includes field emitters and flat panel displays, molecular switches, nanotube transistors and field effect transistors, nanotube ICs, biomedical electronic devices and nano-biosensors</a:t>
            </a:r>
          </a:p>
          <a:p>
            <a:pPr eaLnBrk="1" hangingPunct="1">
              <a:buFont typeface="Wingdings" pitchFamily="2" charset="2"/>
              <a:buChar char="v"/>
            </a:pPr>
            <a:r>
              <a:rPr lang="en-US" sz="2400" smtClean="0"/>
              <a:t>The semiconducting properties of C</a:t>
            </a:r>
            <a:r>
              <a:rPr lang="en-US" sz="2400" baseline="-25000" smtClean="0"/>
              <a:t>60</a:t>
            </a:r>
            <a:r>
              <a:rPr lang="en-US" sz="2400" smtClean="0"/>
              <a:t>, C</a:t>
            </a:r>
            <a:r>
              <a:rPr lang="en-US" sz="2400" baseline="-25000" smtClean="0"/>
              <a:t>70</a:t>
            </a:r>
            <a:r>
              <a:rPr lang="en-US" sz="2400" smtClean="0"/>
              <a:t> or C</a:t>
            </a:r>
            <a:r>
              <a:rPr lang="en-US" sz="2400" baseline="-25000" smtClean="0"/>
              <a:t>84 </a:t>
            </a:r>
            <a:r>
              <a:rPr lang="en-US" sz="2400" smtClean="0"/>
              <a:t>can be used for the construct of Organic Field Effect Transistors (OFETS)</a:t>
            </a:r>
          </a:p>
          <a:p>
            <a:pPr eaLnBrk="1" hangingPunct="1">
              <a:buFont typeface="Wingdings" pitchFamily="2" charset="2"/>
              <a:buChar char="v"/>
            </a:pPr>
            <a:r>
              <a:rPr lang="en-GB" sz="2400" smtClean="0">
                <a:solidFill>
                  <a:srgbClr val="C00000"/>
                </a:solidFill>
              </a:rPr>
              <a:t>Molecular Electronics </a:t>
            </a:r>
            <a:r>
              <a:rPr lang="en-GB" sz="2400" smtClean="0"/>
              <a:t>using molecules in the fabrication of electronic components. , therby reducing the size of electronic devices &amp; extend Moore’s law beyond the limits of conventional silicon technology. When </a:t>
            </a:r>
            <a:r>
              <a:rPr lang="en-US" sz="2400" smtClean="0"/>
              <a:t>electronic devices approach the nano ,the bulk properties of solids are replaced by the quantum mechanical properties such as energy quantization and tunneling. </a:t>
            </a:r>
          </a:p>
          <a:p>
            <a:pPr eaLnBrk="1" hangingPunct="1">
              <a:buFont typeface="Wingdings 2" pitchFamily="18" charset="2"/>
              <a:buNone/>
            </a:pPr>
            <a:endParaRPr lang="en-US" sz="2400" smtClean="0"/>
          </a:p>
        </p:txBody>
      </p:sp>
      <p:sp>
        <p:nvSpPr>
          <p:cNvPr id="4" name="Date Placeholder 3"/>
          <p:cNvSpPr>
            <a:spLocks noGrp="1"/>
          </p:cNvSpPr>
          <p:nvPr>
            <p:ph type="dt" sz="quarter" idx="10"/>
          </p:nvPr>
        </p:nvSpPr>
        <p:spPr/>
        <p:txBody>
          <a:bodyPr/>
          <a:lstStyle/>
          <a:p>
            <a:pPr>
              <a:defRPr/>
            </a:pPr>
            <a:fld id="{48392997-2417-438D-A13D-A20A60D416EF}"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37A937E-3BE4-4696-8CA5-2D4870BAA460}" type="slidenum">
              <a:rPr lang="en-US"/>
              <a:pPr>
                <a:defRPr/>
              </a:pPr>
              <a:t>60</a:t>
            </a:fld>
            <a:endParaRPr lang="en-US"/>
          </a:p>
        </p:txBody>
      </p:sp>
    </p:spTree>
  </p:cSld>
  <p:clrMapOvr>
    <a:masterClrMapping/>
  </p:clrMapOvr>
  <p:transition spd="slow">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sz="3600" smtClean="0">
                <a:solidFill>
                  <a:srgbClr val="C00000"/>
                </a:solidFill>
              </a:rPr>
              <a:t>Nanowire-based vertical surround Gate FET </a:t>
            </a:r>
          </a:p>
        </p:txBody>
      </p:sp>
      <p:pic>
        <p:nvPicPr>
          <p:cNvPr id="27651" name="Content Placeholder 6"/>
          <p:cNvPicPr>
            <a:picLocks noGrp="1"/>
          </p:cNvPicPr>
          <p:nvPr>
            <p:ph idx="1"/>
          </p:nvPr>
        </p:nvPicPr>
        <p:blipFill>
          <a:blip r:embed="rId2">
            <a:grayscl/>
          </a:blip>
          <a:srcRect/>
          <a:stretch>
            <a:fillRect/>
          </a:stretch>
        </p:blipFill>
        <p:spPr>
          <a:xfrm>
            <a:off x="2352675" y="1935163"/>
            <a:ext cx="4438650" cy="4389437"/>
          </a:xfrm>
        </p:spPr>
      </p:pic>
      <p:sp>
        <p:nvSpPr>
          <p:cNvPr id="4" name="Date Placeholder 3"/>
          <p:cNvSpPr>
            <a:spLocks noGrp="1"/>
          </p:cNvSpPr>
          <p:nvPr>
            <p:ph type="dt" sz="quarter" idx="10"/>
          </p:nvPr>
        </p:nvSpPr>
        <p:spPr/>
        <p:txBody>
          <a:bodyPr/>
          <a:lstStyle/>
          <a:p>
            <a:pPr>
              <a:defRPr/>
            </a:pPr>
            <a:fld id="{C7F6B4AB-A765-4A2E-8F1B-5C830070A586}"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D25AE3-A1D2-4095-A7F1-B253BCC5FFB9}" type="slidenum">
              <a:rPr lang="en-US"/>
              <a:pPr>
                <a:defRPr/>
              </a:pPr>
              <a:t>61</a:t>
            </a:fld>
            <a:endParaRPr lang="en-US"/>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76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762706EE-BB20-4008-B829-CF4AFECB2B43}"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9446CF9-4CB4-4E4D-BE48-BDF8B89E7125}" type="slidenum">
              <a:rPr lang="en-US" smtClean="0"/>
              <a:pPr>
                <a:defRPr/>
              </a:pPr>
              <a:t>62</a:t>
            </a:fld>
            <a:endParaRPr lang="en-US"/>
          </a:p>
        </p:txBody>
      </p:sp>
      <p:pic>
        <p:nvPicPr>
          <p:cNvPr id="131077" name="Picture 5" descr="Graphic4"/>
          <p:cNvPicPr>
            <a:picLocks noChangeAspect="1" noChangeArrowheads="1"/>
          </p:cNvPicPr>
          <p:nvPr/>
        </p:nvPicPr>
        <p:blipFill>
          <a:blip r:embed="rId2"/>
          <a:srcRect/>
          <a:stretch>
            <a:fillRect/>
          </a:stretch>
        </p:blipFill>
        <p:spPr bwMode="auto">
          <a:xfrm>
            <a:off x="381000" y="2133600"/>
            <a:ext cx="3884613" cy="3162300"/>
          </a:xfrm>
          <a:prstGeom prst="rect">
            <a:avLst/>
          </a:prstGeom>
          <a:noFill/>
          <a:ln w="9525">
            <a:noFill/>
            <a:miter lim="800000"/>
            <a:headEnd/>
            <a:tailEnd/>
          </a:ln>
        </p:spPr>
      </p:pic>
      <p:pic>
        <p:nvPicPr>
          <p:cNvPr id="131078" name="Picture 18" descr="FET_schem"/>
          <p:cNvPicPr>
            <a:picLocks noChangeAspect="1" noChangeArrowheads="1"/>
          </p:cNvPicPr>
          <p:nvPr/>
        </p:nvPicPr>
        <p:blipFill>
          <a:blip r:embed="rId3"/>
          <a:srcRect/>
          <a:stretch>
            <a:fillRect/>
          </a:stretch>
        </p:blipFill>
        <p:spPr bwMode="auto">
          <a:xfrm>
            <a:off x="4495800" y="2133600"/>
            <a:ext cx="3884613" cy="3124200"/>
          </a:xfrm>
          <a:prstGeom prst="rect">
            <a:avLst/>
          </a:prstGeom>
          <a:noFill/>
          <a:ln w="38100">
            <a:solidFill>
              <a:schemeClr val="tx1"/>
            </a:solidFill>
            <a:miter lim="800000"/>
            <a:headEnd/>
            <a:tailEnd/>
          </a:ln>
        </p:spPr>
      </p:pic>
      <p:sp>
        <p:nvSpPr>
          <p:cNvPr id="131079" name="TextBox 6"/>
          <p:cNvSpPr txBox="1">
            <a:spLocks noChangeArrowheads="1"/>
          </p:cNvSpPr>
          <p:nvPr/>
        </p:nvSpPr>
        <p:spPr bwMode="auto">
          <a:xfrm>
            <a:off x="2819400" y="1219200"/>
            <a:ext cx="4343400" cy="584200"/>
          </a:xfrm>
          <a:prstGeom prst="rect">
            <a:avLst/>
          </a:prstGeom>
          <a:noFill/>
          <a:ln w="9525">
            <a:noFill/>
            <a:miter lim="800000"/>
            <a:headEnd/>
            <a:tailEnd/>
          </a:ln>
        </p:spPr>
        <p:txBody>
          <a:bodyPr>
            <a:spAutoFit/>
          </a:bodyPr>
          <a:lstStyle/>
          <a:p>
            <a:pPr algn="ctr"/>
            <a:r>
              <a:rPr lang="en-US" sz="3200" b="1">
                <a:solidFill>
                  <a:srgbClr val="FF0000"/>
                </a:solidFill>
              </a:rPr>
              <a:t>CNTs based FET</a:t>
            </a:r>
            <a:endParaRPr lang="en-US" sz="3200">
              <a:solidFill>
                <a:srgbClr val="FF0000"/>
              </a:solidFill>
            </a:endParaRPr>
          </a:p>
        </p:txBody>
      </p:sp>
    </p:spTree>
  </p:cSld>
  <p:clrMapOvr>
    <a:masterClrMapping/>
  </p:clrMapOvr>
  <p:transition spd="slow">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FA753B06-5F7E-4A06-9C77-E144E1B8C97E}"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9B1CDB9-7678-4B13-B8D9-9A2B8C554551}" type="slidenum">
              <a:rPr lang="en-US" smtClean="0"/>
              <a:pPr>
                <a:defRPr/>
              </a:pPr>
              <a:t>63</a:t>
            </a:fld>
            <a:endParaRPr lang="en-US"/>
          </a:p>
        </p:txBody>
      </p:sp>
      <p:pic>
        <p:nvPicPr>
          <p:cNvPr id="132101" name="Picture 2"/>
          <p:cNvPicPr>
            <a:picLocks noChangeAspect="1" noChangeArrowheads="1"/>
          </p:cNvPicPr>
          <p:nvPr/>
        </p:nvPicPr>
        <p:blipFill>
          <a:blip r:embed="rId2"/>
          <a:srcRect/>
          <a:stretch>
            <a:fillRect/>
          </a:stretch>
        </p:blipFill>
        <p:spPr bwMode="auto">
          <a:xfrm>
            <a:off x="609600" y="1676400"/>
            <a:ext cx="7239000" cy="3916363"/>
          </a:xfrm>
          <a:prstGeom prst="rect">
            <a:avLst/>
          </a:prstGeom>
          <a:noFill/>
          <a:ln w="9525">
            <a:noFill/>
            <a:miter lim="800000"/>
            <a:headEnd/>
            <a:tailEnd/>
          </a:ln>
        </p:spPr>
      </p:pic>
      <p:sp>
        <p:nvSpPr>
          <p:cNvPr id="132102" name="TextBox 5"/>
          <p:cNvSpPr txBox="1">
            <a:spLocks noChangeArrowheads="1"/>
          </p:cNvSpPr>
          <p:nvPr/>
        </p:nvSpPr>
        <p:spPr bwMode="auto">
          <a:xfrm>
            <a:off x="1066800" y="457200"/>
            <a:ext cx="6096000" cy="646113"/>
          </a:xfrm>
          <a:prstGeom prst="rect">
            <a:avLst/>
          </a:prstGeom>
          <a:noFill/>
          <a:ln w="9525">
            <a:noFill/>
            <a:miter lim="800000"/>
            <a:headEnd/>
            <a:tailEnd/>
          </a:ln>
        </p:spPr>
        <p:txBody>
          <a:bodyPr>
            <a:spAutoFit/>
          </a:bodyPr>
          <a:lstStyle/>
          <a:p>
            <a:r>
              <a:rPr lang="en-US" sz="3600" b="1">
                <a:solidFill>
                  <a:srgbClr val="FF0066"/>
                </a:solidFill>
              </a:rPr>
              <a:t>MWNT Interconnects</a:t>
            </a:r>
          </a:p>
        </p:txBody>
      </p:sp>
    </p:spTree>
  </p:cSld>
  <p:clrMapOvr>
    <a:masterClrMapping/>
  </p:clrMapOvr>
  <p:transition spd="slow">
    <p:cover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782"/>
            <a:ext cx="8229600" cy="741218"/>
          </a:xfrm>
        </p:spPr>
        <p:txBody>
          <a:bodyPr/>
          <a:lstStyle/>
          <a:p>
            <a:r>
              <a:rPr lang="en-US" sz="4000" b="1" dirty="0" smtClean="0"/>
              <a:t>Solar cells: Solar windows/bags</a:t>
            </a:r>
            <a:endParaRPr lang="en-US" sz="4000" b="1" dirty="0"/>
          </a:p>
        </p:txBody>
      </p:sp>
      <p:sp>
        <p:nvSpPr>
          <p:cNvPr id="4" name="Date Placeholder 3"/>
          <p:cNvSpPr>
            <a:spLocks noGrp="1"/>
          </p:cNvSpPr>
          <p:nvPr>
            <p:ph type="dt" sz="half" idx="10"/>
          </p:nvPr>
        </p:nvSpPr>
        <p:spPr/>
        <p:txBody>
          <a:bodyPr/>
          <a:lstStyle/>
          <a:p>
            <a:pPr>
              <a:defRPr/>
            </a:pPr>
            <a:fld id="{404D7B90-EF37-415B-A53F-F639DDB2C36B}"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64</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812962" cy="40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96236"/>
            <a:ext cx="3228976" cy="221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7506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E75DD6EF-AE4C-4B02-9852-50BD51BCA356}"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7C4EED9-7579-48B3-9C29-CDC9BE421621}" type="slidenum">
              <a:rPr lang="en-US"/>
              <a:pPr>
                <a:defRPr/>
              </a:pPr>
              <a:t>65</a:t>
            </a:fld>
            <a:endParaRPr lang="en-US"/>
          </a:p>
        </p:txBody>
      </p:sp>
      <p:pic>
        <p:nvPicPr>
          <p:cNvPr id="133125" name="Picture 4"/>
          <p:cNvPicPr>
            <a:picLocks noChangeAspect="1" noChangeArrowheads="1"/>
          </p:cNvPicPr>
          <p:nvPr/>
        </p:nvPicPr>
        <p:blipFill>
          <a:blip r:embed="rId2"/>
          <a:srcRect/>
          <a:stretch>
            <a:fillRect/>
          </a:stretch>
        </p:blipFill>
        <p:spPr bwMode="auto">
          <a:xfrm>
            <a:off x="0" y="1066800"/>
            <a:ext cx="9144000" cy="5486400"/>
          </a:xfrm>
          <a:prstGeom prst="rect">
            <a:avLst/>
          </a:prstGeom>
          <a:noFill/>
          <a:ln w="9525">
            <a:noFill/>
            <a:miter lim="800000"/>
            <a:headEnd/>
            <a:tailEnd/>
          </a:ln>
        </p:spPr>
      </p:pic>
      <p:sp>
        <p:nvSpPr>
          <p:cNvPr id="133126" name="TextBox 5"/>
          <p:cNvSpPr txBox="1">
            <a:spLocks noChangeArrowheads="1"/>
          </p:cNvSpPr>
          <p:nvPr/>
        </p:nvSpPr>
        <p:spPr bwMode="auto">
          <a:xfrm>
            <a:off x="3124200" y="6096000"/>
            <a:ext cx="4191000" cy="369888"/>
          </a:xfrm>
          <a:prstGeom prst="rect">
            <a:avLst/>
          </a:prstGeom>
          <a:noFill/>
          <a:ln w="9525">
            <a:noFill/>
            <a:miter lim="800000"/>
            <a:headEnd/>
            <a:tailEnd/>
          </a:ln>
        </p:spPr>
        <p:txBody>
          <a:bodyPr>
            <a:spAutoFit/>
          </a:bodyPr>
          <a:lstStyle/>
          <a:p>
            <a:r>
              <a:rPr lang="en-US" b="1">
                <a:solidFill>
                  <a:srgbClr val="C00000"/>
                </a:solidFill>
              </a:rPr>
              <a:t>Moore’s law plot </a:t>
            </a:r>
          </a:p>
        </p:txBody>
      </p:sp>
      <p:sp>
        <p:nvSpPr>
          <p:cNvPr id="133127" name="TextBox 6"/>
          <p:cNvSpPr txBox="1">
            <a:spLocks noChangeArrowheads="1"/>
          </p:cNvSpPr>
          <p:nvPr/>
        </p:nvSpPr>
        <p:spPr bwMode="auto">
          <a:xfrm>
            <a:off x="0" y="0"/>
            <a:ext cx="9144000" cy="892175"/>
          </a:xfrm>
          <a:prstGeom prst="rect">
            <a:avLst/>
          </a:prstGeom>
          <a:noFill/>
          <a:ln w="9525">
            <a:noFill/>
            <a:miter lim="800000"/>
            <a:headEnd/>
            <a:tailEnd/>
          </a:ln>
        </p:spPr>
        <p:txBody>
          <a:bodyPr>
            <a:spAutoFit/>
          </a:bodyPr>
          <a:lstStyle/>
          <a:p>
            <a:pPr>
              <a:buFont typeface="Wingdings" pitchFamily="2" charset="2"/>
              <a:buChar char="v"/>
            </a:pPr>
            <a:r>
              <a:rPr lang="en-US" sz="2800" b="1">
                <a:solidFill>
                  <a:srgbClr val="FFFF00"/>
                </a:solidFill>
              </a:rPr>
              <a:t>Moore’s Law </a:t>
            </a:r>
            <a:r>
              <a:rPr lang="en-US" sz="2400"/>
              <a:t>(1965):</a:t>
            </a:r>
            <a:r>
              <a:rPr lang="en-US" sz="2400" b="1">
                <a:solidFill>
                  <a:srgbClr val="002060"/>
                </a:solidFill>
              </a:rPr>
              <a:t> </a:t>
            </a:r>
            <a:r>
              <a:rPr lang="en-US" sz="2400"/>
              <a:t>Number of transistors on an IC chip of given area would double in every two years. </a:t>
            </a:r>
          </a:p>
        </p:txBody>
      </p:sp>
    </p:spTree>
  </p:cSld>
  <p:clrMapOvr>
    <a:masterClrMapping/>
  </p:clrMapOvr>
  <p:transition spd="slow">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6E5956A-34F0-4F5C-B39F-9A8B9983BD46}"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66</a:t>
            </a:fld>
            <a:endParaRPr lang="en-US"/>
          </a:p>
        </p:txBody>
      </p:sp>
      <p:pic>
        <p:nvPicPr>
          <p:cNvPr id="1026" name="Picture 2" descr="http://www.library.upenn.edu/exhibits/rbm/mauchly/img/eniac3.jpg"/>
          <p:cNvPicPr>
            <a:picLocks noChangeAspect="1" noChangeArrowheads="1"/>
          </p:cNvPicPr>
          <p:nvPr/>
        </p:nvPicPr>
        <p:blipFill>
          <a:blip r:embed="rId2"/>
          <a:srcRect/>
          <a:stretch>
            <a:fillRect/>
          </a:stretch>
        </p:blipFill>
        <p:spPr bwMode="auto">
          <a:xfrm>
            <a:off x="1143000" y="1313440"/>
            <a:ext cx="6705600" cy="5544560"/>
          </a:xfrm>
          <a:prstGeom prst="rect">
            <a:avLst/>
          </a:prstGeom>
          <a:noFill/>
        </p:spPr>
      </p:pic>
      <p:pic>
        <p:nvPicPr>
          <p:cNvPr id="1027" name="Picture 3"/>
          <p:cNvPicPr>
            <a:picLocks noChangeAspect="1" noChangeArrowheads="1"/>
          </p:cNvPicPr>
          <p:nvPr/>
        </p:nvPicPr>
        <p:blipFill>
          <a:blip r:embed="rId3"/>
          <a:srcRect/>
          <a:stretch>
            <a:fillRect/>
          </a:stretch>
        </p:blipFill>
        <p:spPr bwMode="auto">
          <a:xfrm>
            <a:off x="1828800" y="304800"/>
            <a:ext cx="5105400" cy="45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 </a:t>
            </a:r>
            <a:r>
              <a:rPr lang="en-US" b="1" dirty="0" smtClean="0"/>
              <a:t>ENIAC</a:t>
            </a:r>
            <a:r>
              <a:rPr lang="en-US" dirty="0" smtClean="0"/>
              <a:t> </a:t>
            </a:r>
            <a:endParaRPr lang="en-US" dirty="0"/>
          </a:p>
        </p:txBody>
      </p:sp>
      <p:sp>
        <p:nvSpPr>
          <p:cNvPr id="3" name="Content Placeholder 2"/>
          <p:cNvSpPr>
            <a:spLocks noGrp="1"/>
          </p:cNvSpPr>
          <p:nvPr>
            <p:ph idx="1"/>
          </p:nvPr>
        </p:nvSpPr>
        <p:spPr>
          <a:xfrm>
            <a:off x="381000" y="1371600"/>
            <a:ext cx="8229600" cy="5029200"/>
          </a:xfrm>
        </p:spPr>
        <p:txBody>
          <a:bodyPr/>
          <a:lstStyle/>
          <a:p>
            <a:r>
              <a:rPr lang="en-US" dirty="0" smtClean="0"/>
              <a:t>Cost: 5 million dollars ~ 2 </a:t>
            </a:r>
            <a:r>
              <a:rPr lang="en-US" dirty="0" err="1" smtClean="0"/>
              <a:t>crores</a:t>
            </a:r>
            <a:r>
              <a:rPr lang="en-US" dirty="0" smtClean="0"/>
              <a:t> rupees</a:t>
            </a:r>
          </a:p>
          <a:p>
            <a:r>
              <a:rPr lang="en-US" dirty="0" smtClean="0"/>
              <a:t>Vacuum tubes:17,468</a:t>
            </a:r>
          </a:p>
          <a:p>
            <a:r>
              <a:rPr lang="en-US" dirty="0" smtClean="0"/>
              <a:t> Crystal diodes: 7,200</a:t>
            </a:r>
          </a:p>
          <a:p>
            <a:r>
              <a:rPr lang="en-US" dirty="0" smtClean="0"/>
              <a:t> Relays: 1,500 </a:t>
            </a:r>
          </a:p>
          <a:p>
            <a:r>
              <a:rPr lang="en-US" dirty="0" smtClean="0"/>
              <a:t>Resistors:70,000</a:t>
            </a:r>
          </a:p>
          <a:p>
            <a:r>
              <a:rPr lang="en-US" dirty="0" smtClean="0"/>
              <a:t>Capacitors: 10,000 </a:t>
            </a:r>
          </a:p>
          <a:p>
            <a:r>
              <a:rPr lang="en-US" dirty="0" smtClean="0"/>
              <a:t>5 million hand- soldered joints!!! </a:t>
            </a:r>
          </a:p>
          <a:p>
            <a:r>
              <a:rPr lang="en-US" dirty="0" smtClean="0"/>
              <a:t>Area1800 square feet</a:t>
            </a:r>
          </a:p>
          <a:p>
            <a:r>
              <a:rPr lang="en-US" dirty="0" smtClean="0"/>
              <a:t>Power: 150 kW</a:t>
            </a:r>
          </a:p>
          <a:p>
            <a:r>
              <a:rPr lang="en-US" i="1" dirty="0" smtClean="0">
                <a:solidFill>
                  <a:srgbClr val="FF0000"/>
                </a:solidFill>
              </a:rPr>
              <a:t>When ever the computer was switched on, lights in Philadelphia dimmed !!!</a:t>
            </a:r>
            <a:endParaRPr lang="en-US" i="1" dirty="0">
              <a:solidFill>
                <a:srgbClr val="FF0000"/>
              </a:solidFill>
            </a:endParaRPr>
          </a:p>
        </p:txBody>
      </p:sp>
      <p:sp>
        <p:nvSpPr>
          <p:cNvPr id="4" name="Date Placeholder 3"/>
          <p:cNvSpPr>
            <a:spLocks noGrp="1"/>
          </p:cNvSpPr>
          <p:nvPr>
            <p:ph type="dt" sz="half" idx="10"/>
          </p:nvPr>
        </p:nvSpPr>
        <p:spPr/>
        <p:txBody>
          <a:bodyPr/>
          <a:lstStyle/>
          <a:p>
            <a:pPr>
              <a:defRPr/>
            </a:pPr>
            <a:fld id="{BBE57466-4ECD-431B-B7D7-C953C1FC09E2}"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itle 1"/>
          <p:cNvSpPr>
            <a:spLocks noGrp="1"/>
          </p:cNvSpPr>
          <p:nvPr>
            <p:ph type="title"/>
          </p:nvPr>
        </p:nvSpPr>
        <p:spPr>
          <a:xfrm>
            <a:off x="533400" y="0"/>
            <a:ext cx="8229600" cy="1295400"/>
          </a:xfrm>
        </p:spPr>
        <p:txBody>
          <a:bodyPr/>
          <a:lstStyle/>
          <a:p>
            <a:r>
              <a:rPr lang="en-US" sz="3200" b="1" smtClean="0"/>
              <a:t/>
            </a:r>
            <a:br>
              <a:rPr lang="en-US" sz="3200" b="1" smtClean="0"/>
            </a:br>
            <a:r>
              <a:rPr lang="en-US" sz="3200" b="1" smtClean="0"/>
              <a:t/>
            </a:r>
            <a:br>
              <a:rPr lang="en-US" sz="3200" b="1" smtClean="0"/>
            </a:br>
            <a:r>
              <a:rPr lang="en-US" sz="3200" b="1" smtClean="0"/>
              <a:t/>
            </a:r>
            <a:br>
              <a:rPr lang="en-US" sz="3200" b="1" smtClean="0"/>
            </a:br>
            <a:r>
              <a:rPr lang="en-US" sz="3200" b="1" smtClean="0"/>
              <a:t/>
            </a:r>
            <a:br>
              <a:rPr lang="en-US" sz="3200" b="1" smtClean="0"/>
            </a:br>
            <a:r>
              <a:rPr lang="en-US" sz="3200" b="1" smtClean="0"/>
              <a:t>Field Emission and Flat Panel Displays</a:t>
            </a:r>
            <a:r>
              <a:rPr lang="en-US" smtClean="0"/>
              <a:t/>
            </a:r>
            <a:br>
              <a:rPr lang="en-US" smtClean="0"/>
            </a:br>
            <a:endParaRPr lang="en-US" smtClean="0"/>
          </a:p>
        </p:txBody>
      </p:sp>
      <p:sp>
        <p:nvSpPr>
          <p:cNvPr id="135171" name="Content Placeholder 2"/>
          <p:cNvSpPr>
            <a:spLocks noGrp="1"/>
          </p:cNvSpPr>
          <p:nvPr>
            <p:ph idx="1"/>
          </p:nvPr>
        </p:nvSpPr>
        <p:spPr>
          <a:xfrm>
            <a:off x="533400" y="533400"/>
            <a:ext cx="8229600" cy="5791200"/>
          </a:xfrm>
        </p:spPr>
        <p:txBody>
          <a:bodyPr/>
          <a:lstStyle/>
          <a:p>
            <a:r>
              <a:rPr lang="en-US" smtClean="0"/>
              <a:t>When a small electric field is applied along the nanotube axis, the ends of CNT emit electrons with a large emission rate like water being pushed through a high powered hose. This effect is called </a:t>
            </a:r>
            <a:r>
              <a:rPr lang="en-US" b="1" smtClean="0">
                <a:solidFill>
                  <a:srgbClr val="000099"/>
                </a:solidFill>
              </a:rPr>
              <a:t>field emission.</a:t>
            </a:r>
          </a:p>
          <a:p>
            <a:r>
              <a:rPr lang="en-US" smtClean="0"/>
              <a:t>This property helps to replace conventional electron gun with CNT electron gun; </a:t>
            </a:r>
            <a:r>
              <a:rPr lang="en-US" b="1" smtClean="0">
                <a:solidFill>
                  <a:srgbClr val="C00000"/>
                </a:solidFill>
              </a:rPr>
              <a:t>CNT based flat panel display</a:t>
            </a:r>
            <a:r>
              <a:rPr lang="en-US" smtClean="0"/>
              <a:t>.</a:t>
            </a:r>
            <a:endParaRPr lang="en-US" b="1" smtClean="0">
              <a:solidFill>
                <a:srgbClr val="000099"/>
              </a:solidFill>
            </a:endParaRPr>
          </a:p>
        </p:txBody>
      </p:sp>
      <p:sp>
        <p:nvSpPr>
          <p:cNvPr id="4" name="Date Placeholder 3"/>
          <p:cNvSpPr>
            <a:spLocks noGrp="1"/>
          </p:cNvSpPr>
          <p:nvPr>
            <p:ph type="dt" sz="quarter" idx="10"/>
          </p:nvPr>
        </p:nvSpPr>
        <p:spPr/>
        <p:txBody>
          <a:bodyPr/>
          <a:lstStyle/>
          <a:p>
            <a:pPr>
              <a:defRPr/>
            </a:pPr>
            <a:fld id="{55659BED-15C7-439B-A739-800833A184BD}"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8EE58C-3DC6-4B56-BA4F-8E38CF268B20}" type="slidenum">
              <a:rPr lang="en-US" smtClean="0"/>
              <a:pPr>
                <a:defRPr/>
              </a:pPr>
              <a:t>68</a:t>
            </a:fld>
            <a:endParaRPr lang="en-US"/>
          </a:p>
        </p:txBody>
      </p:sp>
      <p:pic>
        <p:nvPicPr>
          <p:cNvPr id="135175" name="Picture 14" descr="http://www.nanopicoftheday.org/images/CNTdisplay.jpg">
            <a:hlinkClick r:id="rId2"/>
          </p:cNvPr>
          <p:cNvPicPr>
            <a:picLocks noChangeAspect="1" noChangeArrowheads="1"/>
          </p:cNvPicPr>
          <p:nvPr/>
        </p:nvPicPr>
        <p:blipFill>
          <a:blip r:embed="rId3"/>
          <a:srcRect/>
          <a:stretch>
            <a:fillRect/>
          </a:stretch>
        </p:blipFill>
        <p:spPr bwMode="auto">
          <a:xfrm>
            <a:off x="2362200" y="3276600"/>
            <a:ext cx="3962400" cy="3013075"/>
          </a:xfrm>
          <a:prstGeom prst="rect">
            <a:avLst/>
          </a:prstGeom>
          <a:noFill/>
          <a:ln w="38100">
            <a:solidFill>
              <a:srgbClr val="000000"/>
            </a:solidFill>
            <a:miter lim="800000"/>
            <a:headEnd/>
            <a:tailEnd/>
          </a:ln>
        </p:spPr>
      </p:pic>
    </p:spTree>
  </p:cSld>
  <p:clrMapOvr>
    <a:masterClrMapping/>
  </p:clrMapOvr>
  <p:transition spd="slow">
    <p:cover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8229600" cy="685800"/>
          </a:xfrm>
        </p:spPr>
        <p:txBody>
          <a:bodyPr>
            <a:normAutofit fontScale="90000"/>
          </a:bodyPr>
          <a:lstStyle/>
          <a:p>
            <a:pPr eaLnBrk="1" fontAlgn="auto" hangingPunct="1">
              <a:spcAft>
                <a:spcPts val="0"/>
              </a:spcAft>
              <a:defRPr/>
            </a:pPr>
            <a:r>
              <a:rPr lang="en-US" b="1" dirty="0" smtClean="0">
                <a:solidFill>
                  <a:srgbClr val="7030A0"/>
                </a:solidFill>
              </a:rPr>
              <a:t/>
            </a:r>
            <a:br>
              <a:rPr lang="en-US" b="1" dirty="0" smtClean="0">
                <a:solidFill>
                  <a:srgbClr val="7030A0"/>
                </a:solidFill>
              </a:rPr>
            </a:br>
            <a:r>
              <a:rPr lang="en-US" sz="3600" b="1" dirty="0" smtClean="0">
                <a:solidFill>
                  <a:srgbClr val="FF0066"/>
                </a:solidFill>
              </a:rPr>
              <a:t>Applications…</a:t>
            </a:r>
            <a:r>
              <a:rPr lang="en-US" sz="3600" b="1" dirty="0" smtClean="0">
                <a:solidFill>
                  <a:srgbClr val="7030A0"/>
                </a:solidFill>
              </a:rPr>
              <a:t/>
            </a:r>
            <a:br>
              <a:rPr lang="en-US" sz="3600" b="1" dirty="0" smtClean="0">
                <a:solidFill>
                  <a:srgbClr val="7030A0"/>
                </a:solidFill>
              </a:rPr>
            </a:br>
            <a:endParaRPr lang="en-US" sz="3600" b="1" dirty="0" smtClean="0">
              <a:solidFill>
                <a:srgbClr val="7030A0"/>
              </a:solidFill>
            </a:endParaRPr>
          </a:p>
        </p:txBody>
      </p:sp>
      <p:sp>
        <p:nvSpPr>
          <p:cNvPr id="136195" name="Content Placeholder 2"/>
          <p:cNvSpPr>
            <a:spLocks noGrp="1"/>
          </p:cNvSpPr>
          <p:nvPr>
            <p:ph idx="1"/>
          </p:nvPr>
        </p:nvSpPr>
        <p:spPr>
          <a:xfrm>
            <a:off x="0" y="990600"/>
            <a:ext cx="9144000" cy="5867400"/>
          </a:xfrm>
        </p:spPr>
        <p:txBody>
          <a:bodyPr/>
          <a:lstStyle/>
          <a:p>
            <a:pPr eaLnBrk="1" hangingPunct="1">
              <a:buFont typeface="Arial" charset="0"/>
              <a:buNone/>
            </a:pPr>
            <a:r>
              <a:rPr lang="en-US" b="1" smtClean="0">
                <a:solidFill>
                  <a:srgbClr val="FF0000"/>
                </a:solidFill>
              </a:rPr>
              <a:t>2. </a:t>
            </a:r>
            <a:r>
              <a:rPr lang="en-US" sz="3600" b="1" smtClean="0">
                <a:solidFill>
                  <a:srgbClr val="FF0000"/>
                </a:solidFill>
              </a:rPr>
              <a:t>Medical</a:t>
            </a:r>
            <a:r>
              <a:rPr lang="en-US" smtClean="0">
                <a:solidFill>
                  <a:srgbClr val="FF0000"/>
                </a:solidFill>
              </a:rPr>
              <a:t> </a:t>
            </a:r>
          </a:p>
          <a:p>
            <a:pPr eaLnBrk="1" hangingPunct="1">
              <a:buFont typeface="Wingdings" pitchFamily="2" charset="2"/>
              <a:buChar char="v"/>
            </a:pPr>
            <a:r>
              <a:rPr lang="en-US" sz="2400" smtClean="0"/>
              <a:t>Size and shape dependent optical properties, large surface area-to-volume ratio, high surface energy and tunable surface properties make them suitable for biomedical applications</a:t>
            </a:r>
          </a:p>
          <a:p>
            <a:pPr eaLnBrk="1" hangingPunct="1">
              <a:buFont typeface="Wingdings" pitchFamily="2" charset="2"/>
              <a:buChar char="v"/>
            </a:pPr>
            <a:r>
              <a:rPr lang="en-US" sz="2400" smtClean="0"/>
              <a:t>Nanomaterials based </a:t>
            </a:r>
            <a:r>
              <a:rPr lang="en-US" sz="2400" b="1" smtClean="0"/>
              <a:t>biosensors</a:t>
            </a:r>
            <a:r>
              <a:rPr lang="en-US" sz="2400" smtClean="0"/>
              <a:t> for the diagnosis of diseases, drug delivery, cellular imaging and so on. </a:t>
            </a:r>
          </a:p>
          <a:p>
            <a:pPr eaLnBrk="1" hangingPunct="1">
              <a:buFont typeface="Wingdings" pitchFamily="2" charset="2"/>
              <a:buChar char="v"/>
            </a:pPr>
            <a:r>
              <a:rPr lang="en-US" sz="2400" smtClean="0"/>
              <a:t>Metal nanoparticles, oxide nanoparticles, quantum dots, nanowires, nanoshells, carbon nanotubes (CNTs), and composite nanoparticles  are useful in biosensors for the diagnosis, tratment and monitoring of diseases.</a:t>
            </a:r>
          </a:p>
          <a:p>
            <a:pPr eaLnBrk="1" hangingPunct="1">
              <a:buFont typeface="Wingdings" pitchFamily="2" charset="2"/>
              <a:buChar char="v"/>
            </a:pPr>
            <a:r>
              <a:rPr lang="en-US" sz="2400" smtClean="0"/>
              <a:t>Nanoparticles are easily absorbed by the cells due to their small size</a:t>
            </a:r>
          </a:p>
          <a:p>
            <a:pPr eaLnBrk="1" hangingPunct="1">
              <a:buFont typeface="Wingdings 2" pitchFamily="18" charset="2"/>
              <a:buNone/>
            </a:pPr>
            <a:r>
              <a:rPr lang="en-US" smtClean="0"/>
              <a:t>   and are fully soluble, hence, may not cause tissue damages.</a:t>
            </a:r>
          </a:p>
        </p:txBody>
      </p:sp>
      <p:sp>
        <p:nvSpPr>
          <p:cNvPr id="4" name="Date Placeholder 3"/>
          <p:cNvSpPr>
            <a:spLocks noGrp="1"/>
          </p:cNvSpPr>
          <p:nvPr>
            <p:ph type="dt" sz="quarter" idx="10"/>
          </p:nvPr>
        </p:nvSpPr>
        <p:spPr/>
        <p:txBody>
          <a:bodyPr/>
          <a:lstStyle/>
          <a:p>
            <a:pPr>
              <a:defRPr/>
            </a:pPr>
            <a:fld id="{AC1A7CAA-642E-4966-9262-37E3EFE747FE}" type="datetime3">
              <a:rPr lang="en-US" smtClean="0"/>
              <a:t>16 January 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C51D93E-46FE-4823-B802-AF6816681886}" type="slidenum">
              <a:rPr lang="en-US" smtClean="0"/>
              <a:pPr>
                <a:defRPr/>
              </a:pPr>
              <a:t>69</a:t>
            </a:fld>
            <a:r>
              <a:rPr lang="en-US" dirty="0" smtClean="0"/>
              <a:t>t</a:t>
            </a:r>
            <a:endParaRPr lang="en-US" dirty="0"/>
          </a:p>
        </p:txBody>
      </p:sp>
    </p:spTree>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fld id="{81675579-0862-4DA9-94FA-E1A66ABCEA7E}"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7</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3999"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031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1524000" y="0"/>
            <a:ext cx="8229600" cy="838200"/>
          </a:xfrm>
        </p:spPr>
        <p:txBody>
          <a:bodyPr/>
          <a:lstStyle/>
          <a:p>
            <a:pPr eaLnBrk="1" hangingPunct="1"/>
            <a:r>
              <a:rPr lang="en-US" sz="3200" b="1" smtClean="0">
                <a:solidFill>
                  <a:srgbClr val="FF0000"/>
                </a:solidFill>
              </a:rPr>
              <a:t> </a:t>
            </a:r>
            <a:r>
              <a:rPr lang="en-US" sz="2800" b="1" smtClean="0">
                <a:solidFill>
                  <a:srgbClr val="FF0000"/>
                </a:solidFill>
              </a:rPr>
              <a:t>Drug delivery</a:t>
            </a:r>
          </a:p>
        </p:txBody>
      </p:sp>
      <p:sp>
        <p:nvSpPr>
          <p:cNvPr id="137219" name="Content Placeholder 2"/>
          <p:cNvSpPr>
            <a:spLocks noGrp="1"/>
          </p:cNvSpPr>
          <p:nvPr>
            <p:ph idx="1"/>
          </p:nvPr>
        </p:nvSpPr>
        <p:spPr>
          <a:xfrm>
            <a:off x="0" y="838200"/>
            <a:ext cx="9144000" cy="5562600"/>
          </a:xfrm>
        </p:spPr>
        <p:txBody>
          <a:bodyPr/>
          <a:lstStyle/>
          <a:p>
            <a:pPr eaLnBrk="1" hangingPunct="1"/>
            <a:r>
              <a:rPr lang="en-US" sz="2800" smtClean="0"/>
              <a:t>Deliver sufficient dosage of drug to the infected part of the body, minimum side effects.</a:t>
            </a:r>
          </a:p>
          <a:p>
            <a:pPr eaLnBrk="1" hangingPunct="1"/>
            <a:r>
              <a:rPr lang="en-US" sz="2800" smtClean="0"/>
              <a:t>Nanotube, nanoshell  etc have hollow and porous structures, ideal for drug delivery vehicles.</a:t>
            </a:r>
          </a:p>
          <a:p>
            <a:pPr eaLnBrk="1" hangingPunct="1"/>
            <a:r>
              <a:rPr lang="en-US" sz="2800" smtClean="0"/>
              <a:t>SWNTs show </a:t>
            </a:r>
            <a:r>
              <a:rPr lang="en-US" sz="2800" b="1" smtClean="0"/>
              <a:t>optical absorbance </a:t>
            </a:r>
            <a:r>
              <a:rPr lang="en-US" sz="2800" smtClean="0"/>
              <a:t>in the </a:t>
            </a:r>
            <a:r>
              <a:rPr lang="en-US" sz="2800" b="1" smtClean="0"/>
              <a:t>near infrared </a:t>
            </a:r>
            <a:r>
              <a:rPr lang="en-US" sz="2800" smtClean="0"/>
              <a:t>(NIR) range. The </a:t>
            </a:r>
            <a:r>
              <a:rPr lang="en-US" sz="2800" b="1" smtClean="0"/>
              <a:t>absorbance of NIR light </a:t>
            </a:r>
            <a:r>
              <a:rPr lang="en-US" sz="2800" smtClean="0"/>
              <a:t>can generate heat that triggers the release of drugs from the nanotube surface.</a:t>
            </a:r>
          </a:p>
          <a:p>
            <a:pPr eaLnBrk="1" hangingPunct="1"/>
            <a:r>
              <a:rPr lang="en-US" sz="2800" smtClean="0"/>
              <a:t>Medicinal fluids containing </a:t>
            </a:r>
            <a:r>
              <a:rPr lang="en-US" sz="2800" b="1" smtClean="0">
                <a:solidFill>
                  <a:srgbClr val="FF0000"/>
                </a:solidFill>
              </a:rPr>
              <a:t>nanorobots</a:t>
            </a:r>
            <a:r>
              <a:rPr lang="en-US" sz="2800" smtClean="0"/>
              <a:t> can perform delicate surgeries, repair cancer cells and mutations in DNA, destroy toxic chemicals and attack viruses to make them harmless. </a:t>
            </a:r>
          </a:p>
          <a:p>
            <a:pPr eaLnBrk="1" hangingPunct="1"/>
            <a:endParaRPr lang="en-US" sz="2400" smtClean="0"/>
          </a:p>
          <a:p>
            <a:pPr eaLnBrk="1" hangingPunct="1"/>
            <a:endParaRPr lang="en-US" smtClean="0"/>
          </a:p>
        </p:txBody>
      </p:sp>
      <p:sp>
        <p:nvSpPr>
          <p:cNvPr id="4" name="Date Placeholder 3"/>
          <p:cNvSpPr>
            <a:spLocks noGrp="1"/>
          </p:cNvSpPr>
          <p:nvPr>
            <p:ph type="dt" sz="quarter" idx="10"/>
          </p:nvPr>
        </p:nvSpPr>
        <p:spPr/>
        <p:txBody>
          <a:bodyPr/>
          <a:lstStyle/>
          <a:p>
            <a:pPr>
              <a:defRPr/>
            </a:pPr>
            <a:fld id="{62045E94-4EF9-4BAF-93CC-FF011374E1D6}"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672885-EDA3-4DDE-88D3-0AFD23468F3B}" type="slidenum">
              <a:rPr lang="en-US" smtClean="0"/>
              <a:pPr>
                <a:defRPr/>
              </a:pPr>
              <a:t>70</a:t>
            </a:fld>
            <a:endParaRPr lang="en-US"/>
          </a:p>
        </p:txBody>
      </p:sp>
    </p:spTree>
  </p:cSld>
  <p:clrMapOvr>
    <a:masterClrMapping/>
  </p:clrMapOvr>
  <p:transition spd="slow">
    <p:randomBa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612775" y="228600"/>
            <a:ext cx="8153400" cy="990600"/>
          </a:xfrm>
        </p:spPr>
        <p:txBody>
          <a:bodyPr/>
          <a:lstStyle/>
          <a:p>
            <a:pPr eaLnBrk="1" hangingPunct="1"/>
            <a:r>
              <a:rPr lang="en-US" sz="2800" b="1" smtClean="0">
                <a:solidFill>
                  <a:srgbClr val="000099"/>
                </a:solidFill>
              </a:rPr>
              <a:t>Nanorobot…</a:t>
            </a:r>
          </a:p>
        </p:txBody>
      </p:sp>
      <p:sp>
        <p:nvSpPr>
          <p:cNvPr id="138243" name="Date Placeholder 3"/>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7BA02F6A-4F70-444D-A759-EFC54CB9B5C2}" type="datetime3">
              <a:rPr lang="en-US" smtClean="0"/>
              <a:t>16 January 2020</a:t>
            </a:fld>
            <a:endParaRPr lang="en-US" smtClean="0"/>
          </a:p>
        </p:txBody>
      </p:sp>
      <p:sp>
        <p:nvSpPr>
          <p:cNvPr id="138244" name="Footer Placeholder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6" name="Slide Number Placeholder 5"/>
          <p:cNvSpPr>
            <a:spLocks noGrp="1"/>
          </p:cNvSpPr>
          <p:nvPr>
            <p:ph type="sldNum" sz="quarter" idx="12"/>
          </p:nvPr>
        </p:nvSpPr>
        <p:spPr/>
        <p:txBody>
          <a:bodyPr>
            <a:normAutofit fontScale="85000" lnSpcReduction="20000"/>
          </a:bodyPr>
          <a:lstStyle/>
          <a:p>
            <a:pPr>
              <a:defRPr/>
            </a:pPr>
            <a:fld id="{B90DBBC3-B371-422F-98FA-4267F3EA6665}" type="slidenum">
              <a:rPr lang="en-US"/>
              <a:pPr>
                <a:defRPr/>
              </a:pPr>
              <a:t>71</a:t>
            </a:fld>
            <a:endParaRPr lang="en-US"/>
          </a:p>
        </p:txBody>
      </p:sp>
      <p:sp>
        <p:nvSpPr>
          <p:cNvPr id="138246" name="Content Placeholder 2"/>
          <p:cNvSpPr>
            <a:spLocks noGrp="1"/>
          </p:cNvSpPr>
          <p:nvPr>
            <p:ph sz="quarter" idx="1"/>
          </p:nvPr>
        </p:nvSpPr>
        <p:spPr>
          <a:xfrm>
            <a:off x="612775" y="1600200"/>
            <a:ext cx="8153400" cy="4495800"/>
          </a:xfrm>
        </p:spPr>
        <p:txBody>
          <a:bodyPr/>
          <a:lstStyle/>
          <a:p>
            <a:pPr eaLnBrk="1" hangingPunct="1"/>
            <a:r>
              <a:rPr lang="en-US" smtClean="0">
                <a:solidFill>
                  <a:srgbClr val="FF0000"/>
                </a:solidFill>
              </a:rPr>
              <a:t>Cance</a:t>
            </a:r>
            <a:r>
              <a:rPr lang="en-US" smtClean="0"/>
              <a:t>r primarily occurs due to </a:t>
            </a:r>
            <a:r>
              <a:rPr lang="en-US" smtClean="0">
                <a:solidFill>
                  <a:srgbClr val="FF0000"/>
                </a:solidFill>
              </a:rPr>
              <a:t>mutation</a:t>
            </a:r>
            <a:r>
              <a:rPr lang="en-US" smtClean="0"/>
              <a:t> and hence, there is a change in the genetic information stored in the DNA</a:t>
            </a:r>
          </a:p>
          <a:p>
            <a:pPr eaLnBrk="1" hangingPunct="1"/>
            <a:r>
              <a:rPr lang="en-US" smtClean="0"/>
              <a:t>The affected cells divide repeatedly and cause the formation of tumors.</a:t>
            </a:r>
          </a:p>
          <a:p>
            <a:pPr eaLnBrk="1" hangingPunct="1"/>
            <a:r>
              <a:rPr lang="en-US" smtClean="0"/>
              <a:t>Nanobots can enter into the infected cell and will repair the damaged DNA. </a:t>
            </a:r>
          </a:p>
          <a:p>
            <a:pPr eaLnBrk="1" hangingPunct="1"/>
            <a:r>
              <a:rPr lang="en-US" smtClean="0"/>
              <a:t>They can also make out abnormal growth of cells and thus, the early detection of cancer.</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A1B218B-CE03-4D02-A297-895299E2E810}"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826B027-D7C0-419F-BD68-BEAB4B32089B}" type="slidenum">
              <a:rPr lang="en-US" smtClean="0"/>
              <a:pPr>
                <a:defRPr/>
              </a:pPr>
              <a:t>72</a:t>
            </a:fld>
            <a:endParaRPr lang="en-US"/>
          </a:p>
        </p:txBody>
      </p:sp>
      <p:pic>
        <p:nvPicPr>
          <p:cNvPr id="275459" name="Picture 3"/>
          <p:cNvPicPr>
            <a:picLocks noChangeAspect="1" noChangeArrowheads="1"/>
          </p:cNvPicPr>
          <p:nvPr/>
        </p:nvPicPr>
        <p:blipFill>
          <a:blip r:embed="rId2"/>
          <a:srcRect/>
          <a:stretch>
            <a:fillRect/>
          </a:stretch>
        </p:blipFill>
        <p:spPr bwMode="auto">
          <a:xfrm>
            <a:off x="1562100" y="1524000"/>
            <a:ext cx="5562600" cy="4197421"/>
          </a:xfrm>
          <a:prstGeom prst="rect">
            <a:avLst/>
          </a:prstGeom>
          <a:noFill/>
          <a:ln w="9525">
            <a:noFill/>
            <a:miter lim="800000"/>
            <a:headEnd/>
            <a:tailEnd/>
          </a:ln>
          <a:effectLst/>
        </p:spPr>
      </p:pic>
      <p:pic>
        <p:nvPicPr>
          <p:cNvPr id="275460" name="Picture 4"/>
          <p:cNvPicPr>
            <a:picLocks noChangeAspect="1" noChangeArrowheads="1"/>
          </p:cNvPicPr>
          <p:nvPr/>
        </p:nvPicPr>
        <p:blipFill>
          <a:blip r:embed="rId3"/>
          <a:srcRect/>
          <a:stretch>
            <a:fillRect/>
          </a:stretch>
        </p:blipFill>
        <p:spPr bwMode="auto">
          <a:xfrm>
            <a:off x="1143000" y="228600"/>
            <a:ext cx="640080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Radiotherapy </a:t>
            </a:r>
            <a:endParaRPr lang="en-US" dirty="0"/>
          </a:p>
        </p:txBody>
      </p:sp>
      <p:sp>
        <p:nvSpPr>
          <p:cNvPr id="3" name="Content Placeholder 2"/>
          <p:cNvSpPr>
            <a:spLocks noGrp="1"/>
          </p:cNvSpPr>
          <p:nvPr>
            <p:ph idx="1"/>
          </p:nvPr>
        </p:nvSpPr>
        <p:spPr/>
        <p:txBody>
          <a:bodyPr/>
          <a:lstStyle/>
          <a:p>
            <a:r>
              <a:rPr lang="en-US" b="1" dirty="0">
                <a:solidFill>
                  <a:srgbClr val="000099"/>
                </a:solidFill>
              </a:rPr>
              <a:t>Radioactive smart bombs with </a:t>
            </a:r>
            <a:r>
              <a:rPr lang="en-US" b="1" dirty="0" err="1">
                <a:solidFill>
                  <a:srgbClr val="000099"/>
                </a:solidFill>
              </a:rPr>
              <a:t>Buckyballs</a:t>
            </a:r>
            <a:r>
              <a:rPr lang="en-US" b="1" dirty="0">
                <a:solidFill>
                  <a:srgbClr val="000099"/>
                </a:solidFill>
              </a:rPr>
              <a:t> </a:t>
            </a:r>
            <a:r>
              <a:rPr lang="en-US" dirty="0">
                <a:solidFill>
                  <a:srgbClr val="000099"/>
                </a:solidFill>
              </a:rPr>
              <a:t>– radioactive actinium 225 atom is placed inside, protein on the outside, protein attaches only to the cancer </a:t>
            </a:r>
            <a:r>
              <a:rPr lang="en-US" dirty="0" smtClean="0">
                <a:solidFill>
                  <a:srgbClr val="000099"/>
                </a:solidFill>
              </a:rPr>
              <a:t>cell</a:t>
            </a:r>
          </a:p>
          <a:p>
            <a:r>
              <a:rPr lang="en-US" dirty="0" smtClean="0">
                <a:solidFill>
                  <a:srgbClr val="000099"/>
                </a:solidFill>
              </a:rPr>
              <a:t>Cures for AIDS, Cancers, Alzheimer's, Diabetes </a:t>
            </a:r>
          </a:p>
          <a:p>
            <a:r>
              <a:rPr lang="en-US" dirty="0" err="1" smtClean="0">
                <a:solidFill>
                  <a:srgbClr val="000099"/>
                </a:solidFill>
              </a:rPr>
              <a:t>Nanosensors</a:t>
            </a:r>
            <a:r>
              <a:rPr lang="en-US" dirty="0" smtClean="0">
                <a:solidFill>
                  <a:srgbClr val="000099"/>
                </a:solidFill>
              </a:rPr>
              <a:t> for diagnosis (10 </a:t>
            </a:r>
            <a:r>
              <a:rPr lang="en-US" dirty="0" err="1" smtClean="0">
                <a:solidFill>
                  <a:srgbClr val="000099"/>
                </a:solidFill>
              </a:rPr>
              <a:t>Xs</a:t>
            </a:r>
            <a:r>
              <a:rPr lang="en-US" dirty="0" smtClean="0">
                <a:solidFill>
                  <a:srgbClr val="000099"/>
                </a:solidFill>
              </a:rPr>
              <a:t> faster) - </a:t>
            </a:r>
            <a:r>
              <a:rPr lang="en-US" dirty="0" err="1">
                <a:solidFill>
                  <a:srgbClr val="000099"/>
                </a:solidFill>
              </a:rPr>
              <a:t>Nanosensors</a:t>
            </a:r>
            <a:r>
              <a:rPr lang="en-US" dirty="0">
                <a:solidFill>
                  <a:srgbClr val="000099"/>
                </a:solidFill>
              </a:rPr>
              <a:t> </a:t>
            </a:r>
            <a:r>
              <a:rPr lang="en-US" dirty="0" smtClean="0">
                <a:solidFill>
                  <a:srgbClr val="000099"/>
                </a:solidFill>
              </a:rPr>
              <a:t>can </a:t>
            </a:r>
            <a:r>
              <a:rPr lang="en-US" dirty="0">
                <a:solidFill>
                  <a:srgbClr val="000099"/>
                </a:solidFill>
              </a:rPr>
              <a:t>test immediately for hundreds and even thousands of viruses simultaneously</a:t>
            </a:r>
          </a:p>
        </p:txBody>
      </p:sp>
      <p:sp>
        <p:nvSpPr>
          <p:cNvPr id="4" name="Date Placeholder 3"/>
          <p:cNvSpPr>
            <a:spLocks noGrp="1"/>
          </p:cNvSpPr>
          <p:nvPr>
            <p:ph type="dt" sz="half" idx="10"/>
          </p:nvPr>
        </p:nvSpPr>
        <p:spPr/>
        <p:txBody>
          <a:bodyPr/>
          <a:lstStyle/>
          <a:p>
            <a:pPr>
              <a:defRPr/>
            </a:pPr>
            <a:fld id="{6FBD5CDC-3979-4B6A-864B-D0DC670DE312}"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73</a:t>
            </a:fld>
            <a:endParaRPr lang="en-US"/>
          </a:p>
        </p:txBody>
      </p:sp>
    </p:spTree>
    <p:extLst>
      <p:ext uri="{BB962C8B-B14F-4D97-AF65-F5344CB8AC3E}">
        <p14:creationId xmlns:p14="http://schemas.microsoft.com/office/powerpoint/2010/main" val="4133952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6056C049-8436-49D5-B0FE-3382ECC914F3}"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286C883-E6AC-462C-A65B-B48514FAD6A6}" type="slidenum">
              <a:rPr lang="en-US"/>
              <a:pPr>
                <a:defRPr/>
              </a:pPr>
              <a:t>74</a:t>
            </a:fld>
            <a:endParaRPr lang="en-US"/>
          </a:p>
        </p:txBody>
      </p:sp>
      <p:pic>
        <p:nvPicPr>
          <p:cNvPr id="139269" name="Picture 4"/>
          <p:cNvPicPr>
            <a:picLocks noChangeAspect="1" noChangeArrowheads="1"/>
          </p:cNvPicPr>
          <p:nvPr/>
        </p:nvPicPr>
        <p:blipFill>
          <a:blip r:embed="rId2"/>
          <a:srcRect/>
          <a:stretch>
            <a:fillRect/>
          </a:stretch>
        </p:blipFill>
        <p:spPr bwMode="auto">
          <a:xfrm>
            <a:off x="457200" y="0"/>
            <a:ext cx="3505200" cy="2514600"/>
          </a:xfrm>
          <a:prstGeom prst="rect">
            <a:avLst/>
          </a:prstGeom>
          <a:noFill/>
          <a:ln w="9525">
            <a:noFill/>
            <a:miter lim="800000"/>
            <a:headEnd/>
            <a:tailEnd/>
          </a:ln>
        </p:spPr>
      </p:pic>
      <p:pic>
        <p:nvPicPr>
          <p:cNvPr id="139270" name="Picture 6"/>
          <p:cNvPicPr>
            <a:picLocks noChangeAspect="1" noChangeArrowheads="1"/>
          </p:cNvPicPr>
          <p:nvPr/>
        </p:nvPicPr>
        <p:blipFill>
          <a:blip r:embed="rId3"/>
          <a:srcRect/>
          <a:stretch>
            <a:fillRect/>
          </a:stretch>
        </p:blipFill>
        <p:spPr bwMode="auto">
          <a:xfrm>
            <a:off x="4648200" y="0"/>
            <a:ext cx="3581400" cy="2514600"/>
          </a:xfrm>
          <a:prstGeom prst="rect">
            <a:avLst/>
          </a:prstGeom>
          <a:noFill/>
          <a:ln w="9525">
            <a:noFill/>
            <a:miter lim="800000"/>
            <a:headEnd/>
            <a:tailEnd/>
          </a:ln>
        </p:spPr>
      </p:pic>
      <p:sp>
        <p:nvSpPr>
          <p:cNvPr id="139271" name="TextBox 8"/>
          <p:cNvSpPr txBox="1">
            <a:spLocks noChangeArrowheads="1"/>
          </p:cNvSpPr>
          <p:nvPr/>
        </p:nvSpPr>
        <p:spPr bwMode="auto">
          <a:xfrm>
            <a:off x="533400" y="2590800"/>
            <a:ext cx="8140700" cy="338138"/>
          </a:xfrm>
          <a:prstGeom prst="rect">
            <a:avLst/>
          </a:prstGeom>
          <a:noFill/>
          <a:ln w="9525">
            <a:noFill/>
            <a:miter lim="800000"/>
            <a:headEnd/>
            <a:tailEnd/>
          </a:ln>
        </p:spPr>
        <p:txBody>
          <a:bodyPr wrap="none">
            <a:spAutoFit/>
          </a:bodyPr>
          <a:lstStyle/>
          <a:p>
            <a:r>
              <a:rPr lang="en-US" sz="1600" b="1">
                <a:solidFill>
                  <a:srgbClr val="FF0000"/>
                </a:solidFill>
              </a:rPr>
              <a:t>1. Molecular imaging of Cancer Cells 	    2. Multicolour imaging of cells using QDs</a:t>
            </a:r>
          </a:p>
        </p:txBody>
      </p:sp>
      <p:sp>
        <p:nvSpPr>
          <p:cNvPr id="139272" name="TextBox 9"/>
          <p:cNvSpPr txBox="1">
            <a:spLocks noChangeArrowheads="1"/>
          </p:cNvSpPr>
          <p:nvPr/>
        </p:nvSpPr>
        <p:spPr bwMode="auto">
          <a:xfrm>
            <a:off x="2590800" y="6019800"/>
            <a:ext cx="3236913" cy="369888"/>
          </a:xfrm>
          <a:prstGeom prst="rect">
            <a:avLst/>
          </a:prstGeom>
          <a:noFill/>
          <a:ln w="9525">
            <a:noFill/>
            <a:miter lim="800000"/>
            <a:headEnd/>
            <a:tailEnd/>
          </a:ln>
        </p:spPr>
        <p:txBody>
          <a:bodyPr wrap="none">
            <a:spAutoFit/>
          </a:bodyPr>
          <a:lstStyle/>
          <a:p>
            <a:r>
              <a:rPr lang="en-US" b="1">
                <a:solidFill>
                  <a:srgbClr val="FF0000"/>
                </a:solidFill>
              </a:rPr>
              <a:t>Blood swimming nanorobot</a:t>
            </a:r>
          </a:p>
        </p:txBody>
      </p:sp>
      <p:pic>
        <p:nvPicPr>
          <p:cNvPr id="139273" name="Picture 10"/>
          <p:cNvPicPr>
            <a:picLocks noChangeAspect="1" noChangeArrowheads="1"/>
          </p:cNvPicPr>
          <p:nvPr/>
        </p:nvPicPr>
        <p:blipFill>
          <a:blip r:embed="rId4"/>
          <a:srcRect/>
          <a:stretch>
            <a:fillRect/>
          </a:stretch>
        </p:blipFill>
        <p:spPr bwMode="auto">
          <a:xfrm>
            <a:off x="2590800" y="3048000"/>
            <a:ext cx="3352800" cy="3048000"/>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3400" y="228600"/>
            <a:ext cx="8229600" cy="1143000"/>
          </a:xfrm>
        </p:spPr>
        <p:txBody>
          <a:bodyPr>
            <a:normAutofit/>
          </a:bodyPr>
          <a:lstStyle/>
          <a:p>
            <a:pPr algn="ctr" eaLnBrk="1" fontAlgn="auto" hangingPunct="1">
              <a:spcAft>
                <a:spcPts val="0"/>
              </a:spcAft>
              <a:defRPr/>
            </a:pPr>
            <a:r>
              <a:rPr lang="en-US" sz="3200" b="1" dirty="0" smtClean="0">
                <a:solidFill>
                  <a:schemeClr val="accent4">
                    <a:lumMod val="50000"/>
                  </a:schemeClr>
                </a:solidFill>
              </a:rPr>
              <a:t>3. Food and Agriculture &amp; Environmental Protection</a:t>
            </a:r>
            <a:endParaRPr lang="en-US" sz="3200" dirty="0" smtClean="0">
              <a:solidFill>
                <a:schemeClr val="accent4">
                  <a:lumMod val="50000"/>
                </a:schemeClr>
              </a:solidFill>
            </a:endParaRPr>
          </a:p>
        </p:txBody>
      </p:sp>
      <p:sp>
        <p:nvSpPr>
          <p:cNvPr id="140291" name="Date Placeholder 3"/>
          <p:cNvSpPr>
            <a:spLocks noGrp="1"/>
          </p:cNvSpPr>
          <p:nvPr>
            <p:ph type="dt" sz="quarter" idx="10"/>
          </p:nvPr>
        </p:nvSpPr>
        <p:spPr bwMode="auto">
          <a:noFill/>
          <a:ln>
            <a:miter lim="800000"/>
            <a:headEnd/>
            <a:tailEnd/>
          </a:ln>
        </p:spPr>
        <p:txBody>
          <a:bodyPr wrap="square" lIns="91440" tIns="45720" rIns="91440" bIns="45720" numCol="1" compatLnSpc="1">
            <a:prstTxWarp prst="textNoShape">
              <a:avLst/>
            </a:prstTxWarp>
          </a:bodyPr>
          <a:lstStyle/>
          <a:p>
            <a:fld id="{BBA405EA-673E-402E-9A79-70C99BED4F58}" type="datetime3">
              <a:rPr lang="en-US" smtClean="0"/>
              <a:t>16 January 2020</a:t>
            </a:fld>
            <a:endParaRPr lang="en-US" smtClean="0"/>
          </a:p>
        </p:txBody>
      </p:sp>
      <p:sp>
        <p:nvSpPr>
          <p:cNvPr id="140292" name="Footer Placeholder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6" name="Slide Number Placeholder 5"/>
          <p:cNvSpPr>
            <a:spLocks noGrp="1"/>
          </p:cNvSpPr>
          <p:nvPr>
            <p:ph type="sldNum" sz="quarter" idx="12"/>
          </p:nvPr>
        </p:nvSpPr>
        <p:spPr/>
        <p:txBody>
          <a:bodyPr>
            <a:normAutofit fontScale="85000" lnSpcReduction="20000"/>
          </a:bodyPr>
          <a:lstStyle/>
          <a:p>
            <a:pPr>
              <a:defRPr/>
            </a:pPr>
            <a:fld id="{DB3A19D7-285D-41BD-B17C-71288B5E6703}" type="slidenum">
              <a:rPr lang="en-US"/>
              <a:pPr>
                <a:defRPr/>
              </a:pPr>
              <a:t>75</a:t>
            </a:fld>
            <a:endParaRPr lang="en-US"/>
          </a:p>
        </p:txBody>
      </p:sp>
      <p:sp>
        <p:nvSpPr>
          <p:cNvPr id="28675" name="Content Placeholder 2"/>
          <p:cNvSpPr>
            <a:spLocks noGrp="1"/>
          </p:cNvSpPr>
          <p:nvPr>
            <p:ph sz="quarter" idx="1"/>
          </p:nvPr>
        </p:nvSpPr>
        <p:spPr>
          <a:xfrm>
            <a:off x="0" y="1600200"/>
            <a:ext cx="9144000" cy="5257800"/>
          </a:xfrm>
        </p:spPr>
        <p:txBody>
          <a:bodyPr>
            <a:normAutofit fontScale="32500" lnSpcReduction="20000"/>
          </a:bodyPr>
          <a:lstStyle/>
          <a:p>
            <a:pPr marL="274320" indent="-274320" eaLnBrk="1" fontAlgn="auto" hangingPunct="1">
              <a:spcAft>
                <a:spcPts val="0"/>
              </a:spcAft>
              <a:buClr>
                <a:schemeClr val="accent3"/>
              </a:buClr>
              <a:buFont typeface="Wingdings" pitchFamily="2" charset="2"/>
              <a:buChar char="v"/>
              <a:defRPr/>
            </a:pPr>
            <a:r>
              <a:rPr lang="en-US" sz="7400" dirty="0" smtClean="0"/>
              <a:t>Detection, sensing and eradication of contaminates from air, water and soil</a:t>
            </a:r>
          </a:p>
          <a:p>
            <a:pPr marL="274320" indent="-274320" eaLnBrk="1" fontAlgn="auto" hangingPunct="1">
              <a:spcAft>
                <a:spcPts val="0"/>
              </a:spcAft>
              <a:buClr>
                <a:schemeClr val="accent3"/>
              </a:buClr>
              <a:buFont typeface="Wingdings" pitchFamily="2" charset="2"/>
              <a:buChar char="v"/>
              <a:defRPr/>
            </a:pPr>
            <a:r>
              <a:rPr lang="en-US" sz="7400" dirty="0" smtClean="0"/>
              <a:t>New techniques for water filtration as well as desalination</a:t>
            </a:r>
          </a:p>
          <a:p>
            <a:pPr marL="274320" indent="-274320" eaLnBrk="1" fontAlgn="auto" hangingPunct="1">
              <a:spcAft>
                <a:spcPts val="0"/>
              </a:spcAft>
              <a:buClr>
                <a:schemeClr val="accent3"/>
              </a:buClr>
              <a:buFont typeface="Wingdings" pitchFamily="2" charset="2"/>
              <a:buChar char="v"/>
              <a:defRPr/>
            </a:pPr>
            <a:r>
              <a:rPr lang="en-US" sz="7400" dirty="0" smtClean="0"/>
              <a:t>Help to improve agricultural yields</a:t>
            </a:r>
          </a:p>
          <a:p>
            <a:pPr marL="274320" indent="-274320" eaLnBrk="1" fontAlgn="auto" hangingPunct="1">
              <a:spcAft>
                <a:spcPts val="0"/>
              </a:spcAft>
              <a:buClr>
                <a:schemeClr val="accent3"/>
              </a:buClr>
              <a:buFont typeface="Wingdings" pitchFamily="2" charset="2"/>
              <a:buChar char="v"/>
              <a:defRPr/>
            </a:pPr>
            <a:r>
              <a:rPr lang="en-US" sz="7400" dirty="0" smtClean="0"/>
              <a:t>Develop new functional materials and design new instruments for food preservation and bio-security</a:t>
            </a:r>
          </a:p>
          <a:p>
            <a:pPr marL="274320" indent="-274320" eaLnBrk="1" fontAlgn="auto" hangingPunct="1">
              <a:spcAft>
                <a:spcPts val="0"/>
              </a:spcAft>
              <a:buClr>
                <a:schemeClr val="accent3"/>
              </a:buClr>
              <a:buFont typeface="Wingdings" pitchFamily="2" charset="2"/>
              <a:buChar char="v"/>
              <a:defRPr/>
            </a:pPr>
            <a:r>
              <a:rPr lang="en-US" sz="7400" dirty="0" smtClean="0"/>
              <a:t>Modify the genetic constitution of the crop plants</a:t>
            </a:r>
          </a:p>
          <a:p>
            <a:pPr marL="274320" indent="-274320" eaLnBrk="1" fontAlgn="auto" hangingPunct="1">
              <a:spcAft>
                <a:spcPts val="0"/>
              </a:spcAft>
              <a:buClr>
                <a:schemeClr val="accent3"/>
              </a:buClr>
              <a:buFont typeface="Wingdings" pitchFamily="2" charset="2"/>
              <a:buChar char="v"/>
              <a:defRPr/>
            </a:pPr>
            <a:r>
              <a:rPr lang="en-US" sz="7400" dirty="0" smtClean="0"/>
              <a:t>Plant disease diagnosis &amp; therapies </a:t>
            </a:r>
          </a:p>
          <a:p>
            <a:pPr marL="274320" indent="-274320" eaLnBrk="1" fontAlgn="auto" hangingPunct="1">
              <a:spcAft>
                <a:spcPts val="0"/>
              </a:spcAft>
              <a:buClr>
                <a:schemeClr val="accent3"/>
              </a:buClr>
              <a:buFont typeface="Wingdings" pitchFamily="2" charset="2"/>
              <a:buChar char="v"/>
              <a:defRPr/>
            </a:pPr>
            <a:r>
              <a:rPr lang="en-US" sz="7400" dirty="0" smtClean="0">
                <a:ea typeface="Times New Roman"/>
              </a:rPr>
              <a:t>Yield optimization by </a:t>
            </a:r>
            <a:r>
              <a:rPr lang="en-US" sz="7400" dirty="0" err="1" smtClean="0">
                <a:ea typeface="Times New Roman"/>
              </a:rPr>
              <a:t>nano</a:t>
            </a:r>
            <a:r>
              <a:rPr lang="en-US" sz="7400" dirty="0" smtClean="0">
                <a:ea typeface="Times New Roman"/>
              </a:rPr>
              <a:t>-based precision farming; </a:t>
            </a:r>
            <a:r>
              <a:rPr lang="en-US" sz="7400" dirty="0" err="1" smtClean="0">
                <a:ea typeface="Times New Roman"/>
              </a:rPr>
              <a:t>Nanosensors</a:t>
            </a:r>
            <a:r>
              <a:rPr lang="en-US" sz="7400" dirty="0" smtClean="0">
                <a:ea typeface="Times New Roman"/>
              </a:rPr>
              <a:t> will control the release and storage of pesticides and nutrients.</a:t>
            </a:r>
          </a:p>
          <a:p>
            <a:pPr marL="274320" indent="-274320" eaLnBrk="1" fontAlgn="auto" hangingPunct="1">
              <a:spcAft>
                <a:spcPts val="0"/>
              </a:spcAft>
              <a:buClr>
                <a:schemeClr val="accent3"/>
              </a:buClr>
              <a:buFont typeface="Wingdings" pitchFamily="2" charset="2"/>
              <a:buChar char="v"/>
              <a:defRPr/>
            </a:pPr>
            <a:r>
              <a:rPr lang="en-US" sz="7400" dirty="0" smtClean="0"/>
              <a:t>Programmable airborne </a:t>
            </a:r>
            <a:r>
              <a:rPr lang="en-US" sz="7400" dirty="0" err="1" smtClean="0"/>
              <a:t>nanorobots</a:t>
            </a:r>
            <a:r>
              <a:rPr lang="en-US" sz="7400" dirty="0" smtClean="0"/>
              <a:t> can help to rebuild the thinning ozone layer in the atmosphere. They can also be used to remove excess co</a:t>
            </a:r>
            <a:r>
              <a:rPr lang="en-US" sz="7400" baseline="-25000" dirty="0" smtClean="0"/>
              <a:t>2</a:t>
            </a:r>
            <a:r>
              <a:rPr lang="en-US" sz="7400" dirty="0" smtClean="0"/>
              <a:t> in the atmosphere.</a:t>
            </a: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Arial" charset="0"/>
              <a:buNone/>
              <a:defRPr/>
            </a:pPr>
            <a:r>
              <a:rPr lang="en-US" dirty="0" smtClean="0"/>
              <a:t> </a:t>
            </a:r>
          </a:p>
        </p:txBody>
      </p:sp>
    </p:spTree>
  </p:cSld>
  <p:clrMapOvr>
    <a:masterClrMapping/>
  </p:clrMapOvr>
  <p:transition spd="slow">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914400"/>
            <a:ext cx="8229600" cy="639763"/>
          </a:xfrm>
        </p:spPr>
        <p:txBody>
          <a:bodyPr>
            <a:normAutofit fontScale="90000"/>
          </a:bodyPr>
          <a:lstStyle/>
          <a:p>
            <a:pPr eaLnBrk="1" fontAlgn="auto" hangingPunct="1">
              <a:spcAft>
                <a:spcPts val="0"/>
              </a:spcAft>
              <a:defRPr/>
            </a:pPr>
            <a:r>
              <a:rPr lang="en-US" b="1" dirty="0" smtClean="0"/>
              <a:t/>
            </a:r>
            <a:br>
              <a:rPr lang="en-US" b="1" dirty="0" smtClean="0"/>
            </a:br>
            <a:r>
              <a:rPr lang="en-US" sz="3600" b="1" dirty="0" smtClean="0">
                <a:solidFill>
                  <a:srgbClr val="FF0066"/>
                </a:solidFill>
              </a:rPr>
              <a:t>4. Energy</a:t>
            </a:r>
            <a:r>
              <a:rPr lang="en-US" dirty="0" smtClean="0">
                <a:solidFill>
                  <a:srgbClr val="CCCC00"/>
                </a:solidFill>
              </a:rPr>
              <a:t/>
            </a:r>
            <a:br>
              <a:rPr lang="en-US" dirty="0" smtClean="0">
                <a:solidFill>
                  <a:srgbClr val="CCCC00"/>
                </a:solidFill>
              </a:rPr>
            </a:br>
            <a:endParaRPr lang="en-US" dirty="0" smtClean="0">
              <a:solidFill>
                <a:srgbClr val="CCCC00"/>
              </a:solidFill>
            </a:endParaRPr>
          </a:p>
        </p:txBody>
      </p:sp>
      <p:sp>
        <p:nvSpPr>
          <p:cNvPr id="141315" name="Content Placeholder 2"/>
          <p:cNvSpPr>
            <a:spLocks noGrp="1"/>
          </p:cNvSpPr>
          <p:nvPr>
            <p:ph idx="1"/>
          </p:nvPr>
        </p:nvSpPr>
        <p:spPr>
          <a:xfrm>
            <a:off x="0" y="1143000"/>
            <a:ext cx="9144000" cy="4525963"/>
          </a:xfrm>
        </p:spPr>
        <p:txBody>
          <a:bodyPr/>
          <a:lstStyle/>
          <a:p>
            <a:pPr eaLnBrk="1" hangingPunct="1">
              <a:buFont typeface="Wingdings" pitchFamily="2" charset="2"/>
              <a:buChar char="v"/>
            </a:pPr>
            <a:r>
              <a:rPr lang="en-US" smtClean="0"/>
              <a:t>Energy storage, energy conversion, energy saving and effective utilization of renewable energy sources</a:t>
            </a:r>
          </a:p>
          <a:p>
            <a:pPr eaLnBrk="1" hangingPunct="1">
              <a:buFont typeface="Wingdings" pitchFamily="2" charset="2"/>
              <a:buChar char="v"/>
            </a:pPr>
            <a:r>
              <a:rPr lang="en-US" smtClean="0"/>
              <a:t>Hydrogen is found abundant in nature and is an ideal fuel source. CNTs and graphite nanofibres (GNFs) are excellent for hydrogen storage. They are eco-friendly form of energy, byproduct is water. Nanomaterials (nanotubes), have a large number of nanopores and hence, they are suitable for hydrogen storage. </a:t>
            </a:r>
          </a:p>
          <a:p>
            <a:pPr eaLnBrk="1" hangingPunct="1">
              <a:buFont typeface="Wingdings" pitchFamily="2" charset="2"/>
              <a:buChar char="v"/>
            </a:pPr>
            <a:r>
              <a:rPr lang="en-US" smtClean="0"/>
              <a:t>Lightweight and high energy density batteries are of great demand. Nanomaterials with aerogel structure are best suited for separator plates in batteries and needs less frequent charging.</a:t>
            </a:r>
          </a:p>
          <a:p>
            <a:pPr eaLnBrk="1" hangingPunct="1">
              <a:buFont typeface="Wingdings" pitchFamily="2" charset="2"/>
              <a:buChar char="v"/>
            </a:pPr>
            <a:r>
              <a:rPr lang="en-US" smtClean="0"/>
              <a:t>Nanomaterials based light emitting diodes (LEDs) and quantum caged atoms (QCAs) can best suited for lighting.</a:t>
            </a:r>
          </a:p>
        </p:txBody>
      </p:sp>
      <p:sp>
        <p:nvSpPr>
          <p:cNvPr id="4" name="Date Placeholder 3"/>
          <p:cNvSpPr>
            <a:spLocks noGrp="1"/>
          </p:cNvSpPr>
          <p:nvPr>
            <p:ph type="dt" sz="quarter" idx="10"/>
          </p:nvPr>
        </p:nvSpPr>
        <p:spPr/>
        <p:txBody>
          <a:bodyPr/>
          <a:lstStyle/>
          <a:p>
            <a:pPr>
              <a:defRPr/>
            </a:pPr>
            <a:fld id="{F7CD1640-AFF4-4E03-A59F-9C081F538C07}"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E3C7E-8EB7-4583-9BA4-83D4D953EC38}" type="slidenum">
              <a:rPr lang="en-US"/>
              <a:pPr>
                <a:defRPr/>
              </a:pPr>
              <a:t>76</a:t>
            </a:fld>
            <a:endParaRPr lang="en-US"/>
          </a:p>
        </p:txBody>
      </p:sp>
    </p:spTree>
  </p:cSld>
  <p:clrMapOvr>
    <a:masterClrMapping/>
  </p:clrMapOvr>
  <p:transition spd="slow">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533400"/>
            <a:ext cx="8229600" cy="609600"/>
          </a:xfrm>
        </p:spPr>
        <p:txBody>
          <a:bodyPr/>
          <a:lstStyle/>
          <a:p>
            <a:pPr eaLnBrk="1" hangingPunct="1"/>
            <a:r>
              <a:rPr lang="en-US" sz="3200" b="1" smtClean="0">
                <a:solidFill>
                  <a:srgbClr val="FF0066"/>
                </a:solidFill>
              </a:rPr>
              <a:t>Energy…</a:t>
            </a:r>
            <a:endParaRPr lang="en-US" sz="3200" smtClean="0"/>
          </a:p>
        </p:txBody>
      </p:sp>
      <p:sp>
        <p:nvSpPr>
          <p:cNvPr id="34819" name="Content Placeholder 2"/>
          <p:cNvSpPr>
            <a:spLocks noGrp="1"/>
          </p:cNvSpPr>
          <p:nvPr>
            <p:ph idx="1"/>
          </p:nvPr>
        </p:nvSpPr>
        <p:spPr>
          <a:xfrm>
            <a:off x="0" y="1295400"/>
            <a:ext cx="9144000" cy="3992563"/>
          </a:xfrm>
        </p:spPr>
        <p:txBody>
          <a:bodyPr/>
          <a:lstStyle/>
          <a:p>
            <a:pPr eaLnBrk="1" hangingPunct="1">
              <a:buFont typeface="Wingdings 2" pitchFamily="18" charset="2"/>
              <a:buNone/>
              <a:defRPr/>
            </a:pPr>
            <a:r>
              <a:rPr lang="en-US" sz="2800" b="1" dirty="0" smtClean="0">
                <a:solidFill>
                  <a:srgbClr val="FF0000"/>
                </a:solidFill>
                <a:ea typeface="Times New Roman"/>
              </a:rPr>
              <a:t>Energy Sources: </a:t>
            </a:r>
            <a:r>
              <a:rPr lang="en-US" sz="2800" b="1" dirty="0" smtClean="0">
                <a:ea typeface="Times New Roman"/>
              </a:rPr>
              <a:t>Photovoltaic Cells, Nuclear Reactors (</a:t>
            </a:r>
            <a:r>
              <a:rPr lang="en-US" sz="2800" dirty="0" smtClean="0">
                <a:ea typeface="Times New Roman"/>
              </a:rPr>
              <a:t>radiation shielding and protection)</a:t>
            </a:r>
            <a:r>
              <a:rPr lang="en-US" sz="2800" b="1" dirty="0" smtClean="0">
                <a:ea typeface="Times New Roman"/>
              </a:rPr>
              <a:t>, Wind Energy </a:t>
            </a:r>
            <a:r>
              <a:rPr lang="en-US" sz="2800" dirty="0" smtClean="0">
                <a:ea typeface="Times New Roman"/>
              </a:rPr>
              <a:t>(</a:t>
            </a:r>
            <a:r>
              <a:rPr lang="en-US" sz="2800" dirty="0" err="1" smtClean="0">
                <a:ea typeface="Times New Roman"/>
              </a:rPr>
              <a:t>Nano</a:t>
            </a:r>
            <a:r>
              <a:rPr lang="en-US" sz="2800" dirty="0" smtClean="0">
                <a:ea typeface="Times New Roman"/>
              </a:rPr>
              <a:t> composites for lighter and stronger rotor blade) </a:t>
            </a:r>
          </a:p>
          <a:p>
            <a:pPr eaLnBrk="1" hangingPunct="1">
              <a:buFont typeface="Wingdings 2" pitchFamily="18" charset="2"/>
              <a:buNone/>
              <a:defRPr/>
            </a:pPr>
            <a:r>
              <a:rPr lang="en-US" sz="2800" dirty="0" smtClean="0"/>
              <a:t>The use of </a:t>
            </a:r>
            <a:r>
              <a:rPr lang="en-US" sz="2800" b="1" dirty="0" smtClean="0"/>
              <a:t>quantum dots </a:t>
            </a:r>
            <a:r>
              <a:rPr lang="en-US" sz="2800" dirty="0" smtClean="0"/>
              <a:t>for solar cells can enhance the efficiency of solar cells.</a:t>
            </a:r>
            <a:endParaRPr lang="en-US" sz="2800" dirty="0" smtClean="0">
              <a:ea typeface="Times New Roman"/>
            </a:endParaRPr>
          </a:p>
          <a:p>
            <a:pPr marL="331788" indent="-604838" eaLnBrk="1" hangingPunct="1">
              <a:lnSpc>
                <a:spcPct val="115000"/>
              </a:lnSpc>
              <a:spcBef>
                <a:spcPts val="0"/>
              </a:spcBef>
              <a:spcAft>
                <a:spcPts val="0"/>
              </a:spcAft>
              <a:buFont typeface="Wingdings 2" pitchFamily="18" charset="2"/>
              <a:buNone/>
              <a:defRPr/>
            </a:pPr>
            <a:r>
              <a:rPr lang="en-US" sz="2800" b="1" dirty="0" smtClean="0">
                <a:solidFill>
                  <a:srgbClr val="FF0000"/>
                </a:solidFill>
                <a:ea typeface="Times New Roman"/>
              </a:rPr>
              <a:t>Energy Storage: </a:t>
            </a:r>
            <a:r>
              <a:rPr lang="en-US" sz="2800" b="1" dirty="0" smtClean="0">
                <a:ea typeface="Times New Roman"/>
              </a:rPr>
              <a:t>Batteries </a:t>
            </a:r>
            <a:r>
              <a:rPr lang="en-US" sz="2800" dirty="0" smtClean="0">
                <a:ea typeface="Times New Roman"/>
              </a:rPr>
              <a:t>(</a:t>
            </a:r>
            <a:r>
              <a:rPr lang="en-US" sz="2800" dirty="0" err="1" smtClean="0">
                <a:ea typeface="Times New Roman"/>
              </a:rPr>
              <a:t>nanostructured</a:t>
            </a:r>
            <a:r>
              <a:rPr lang="en-US" sz="2800" dirty="0" smtClean="0">
                <a:ea typeface="Times New Roman"/>
              </a:rPr>
              <a:t> electrodes and    ceramic separator foils); </a:t>
            </a:r>
            <a:r>
              <a:rPr lang="en-US" sz="2800" b="1" dirty="0" err="1" smtClean="0">
                <a:ea typeface="Times New Roman"/>
              </a:rPr>
              <a:t>Supercapacitors</a:t>
            </a:r>
            <a:r>
              <a:rPr lang="en-US" sz="2800" b="1" dirty="0" smtClean="0">
                <a:ea typeface="Times New Roman"/>
              </a:rPr>
              <a:t> (</a:t>
            </a:r>
            <a:r>
              <a:rPr lang="en-US" sz="2800" dirty="0" err="1" smtClean="0">
                <a:ea typeface="Times New Roman"/>
              </a:rPr>
              <a:t>Nanomaterials</a:t>
            </a:r>
            <a:r>
              <a:rPr lang="en-US" sz="2800" dirty="0" smtClean="0">
                <a:ea typeface="Times New Roman"/>
              </a:rPr>
              <a:t> for electrodes such as CNT, metal oxides, and electrolytes for higher energy density);</a:t>
            </a:r>
            <a:r>
              <a:rPr lang="en-US" sz="2800" b="1" dirty="0" smtClean="0">
                <a:ea typeface="Times New Roman"/>
              </a:rPr>
              <a:t> Hydrogen Storage; Fuel Tanks</a:t>
            </a:r>
            <a:r>
              <a:rPr lang="en-US" sz="2800" dirty="0" smtClean="0">
                <a:ea typeface="Times New Roman"/>
              </a:rPr>
              <a:t> (</a:t>
            </a:r>
            <a:r>
              <a:rPr lang="en-US" sz="2800" dirty="0" err="1" smtClean="0">
                <a:ea typeface="Times New Roman"/>
              </a:rPr>
              <a:t>nanocomposite</a:t>
            </a:r>
            <a:r>
              <a:rPr lang="en-US" sz="2800" dirty="0" smtClean="0">
                <a:ea typeface="Times New Roman"/>
              </a:rPr>
              <a:t> based)</a:t>
            </a:r>
          </a:p>
          <a:p>
            <a:pPr marL="0" eaLnBrk="1" hangingPunct="1">
              <a:lnSpc>
                <a:spcPct val="115000"/>
              </a:lnSpc>
              <a:spcBef>
                <a:spcPts val="0"/>
              </a:spcBef>
              <a:spcAft>
                <a:spcPts val="0"/>
              </a:spcAft>
              <a:defRPr/>
            </a:pPr>
            <a:endParaRPr lang="en-US" sz="2800" dirty="0" smtClean="0">
              <a:ea typeface="Times New Roman"/>
            </a:endParaRPr>
          </a:p>
          <a:p>
            <a:pPr marL="0" eaLnBrk="1" hangingPunct="1">
              <a:lnSpc>
                <a:spcPct val="115000"/>
              </a:lnSpc>
              <a:spcBef>
                <a:spcPts val="0"/>
              </a:spcBef>
              <a:spcAft>
                <a:spcPts val="0"/>
              </a:spcAft>
              <a:defRPr/>
            </a:pPr>
            <a:endParaRPr lang="en-US" sz="2800" dirty="0" smtClean="0">
              <a:ea typeface="Times New Roman"/>
            </a:endParaRPr>
          </a:p>
          <a:p>
            <a:pPr eaLnBrk="1" hangingPunct="1">
              <a:defRPr/>
            </a:pPr>
            <a:endParaRPr lang="en-US" sz="2800" dirty="0" smtClean="0">
              <a:ea typeface="Times New Roman"/>
            </a:endParaRPr>
          </a:p>
          <a:p>
            <a:pPr eaLnBrk="1" hangingPunct="1">
              <a:defRPr/>
            </a:pPr>
            <a:endParaRPr lang="en-US" sz="2800" dirty="0" smtClean="0">
              <a:solidFill>
                <a:srgbClr val="FF0000"/>
              </a:solidFill>
              <a:ea typeface="Times New Roman"/>
            </a:endParaRPr>
          </a:p>
          <a:p>
            <a:pPr eaLnBrk="1" hangingPunct="1">
              <a:defRPr/>
            </a:pPr>
            <a:endParaRPr lang="en-US" sz="2800" dirty="0" smtClean="0">
              <a:ea typeface="Times New Roman"/>
            </a:endParaRPr>
          </a:p>
          <a:p>
            <a:pPr eaLnBrk="1" hangingPunct="1">
              <a:defRPr/>
            </a:pPr>
            <a:endParaRPr lang="en-US" sz="2800" dirty="0" smtClean="0">
              <a:ea typeface="Times New Roman"/>
            </a:endParaRPr>
          </a:p>
          <a:p>
            <a:pPr eaLnBrk="1" hangingPunct="1">
              <a:defRPr/>
            </a:pPr>
            <a:endParaRPr lang="en-US" sz="2800" dirty="0" smtClean="0">
              <a:ea typeface="Times New Roman"/>
            </a:endParaRPr>
          </a:p>
          <a:p>
            <a:pPr eaLnBrk="1" hangingPunct="1">
              <a:defRPr/>
            </a:pPr>
            <a:endParaRPr lang="en-US" sz="2800" dirty="0" smtClean="0">
              <a:solidFill>
                <a:srgbClr val="FF0000"/>
              </a:solidFill>
              <a:ea typeface="Times New Roman"/>
            </a:endParaRPr>
          </a:p>
          <a:p>
            <a:pPr eaLnBrk="1" hangingPunct="1">
              <a:defRPr/>
            </a:pPr>
            <a:endParaRPr lang="en-US" dirty="0" smtClean="0"/>
          </a:p>
        </p:txBody>
      </p:sp>
      <p:sp>
        <p:nvSpPr>
          <p:cNvPr id="4" name="Date Placeholder 3"/>
          <p:cNvSpPr>
            <a:spLocks noGrp="1"/>
          </p:cNvSpPr>
          <p:nvPr>
            <p:ph type="dt" sz="quarter" idx="10"/>
          </p:nvPr>
        </p:nvSpPr>
        <p:spPr/>
        <p:txBody>
          <a:bodyPr/>
          <a:lstStyle/>
          <a:p>
            <a:pPr>
              <a:defRPr/>
            </a:pPr>
            <a:fld id="{B8349A87-BAB5-4017-A5A4-D18CC880BFC4}"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3EDA0E-4CE8-485E-B0AC-55B49F69BA6D}" type="slidenum">
              <a:rPr lang="en-US"/>
              <a:pPr>
                <a:defRPr/>
              </a:pPr>
              <a:t>77</a:t>
            </a:fld>
            <a:endParaRPr lang="en-US"/>
          </a:p>
        </p:txBody>
      </p:sp>
    </p:spTree>
  </p:cSld>
  <p:clrMapOvr>
    <a:masterClrMapping/>
  </p:clrMapOvr>
  <p:transition spd="slow">
    <p:newsflash/>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457200" y="704850"/>
            <a:ext cx="8229600" cy="514350"/>
          </a:xfrm>
        </p:spPr>
        <p:txBody>
          <a:bodyPr/>
          <a:lstStyle/>
          <a:p>
            <a:pPr eaLnBrk="1" hangingPunct="1"/>
            <a:r>
              <a:rPr lang="en-US" sz="3200" b="1" smtClean="0">
                <a:solidFill>
                  <a:srgbClr val="000099"/>
                </a:solidFill>
              </a:rPr>
              <a:t>5.Self Powered Nanosystems</a:t>
            </a:r>
            <a:endParaRPr lang="en-US" sz="3200" smtClean="0">
              <a:solidFill>
                <a:srgbClr val="000099"/>
              </a:solidFill>
            </a:endParaRPr>
          </a:p>
        </p:txBody>
      </p:sp>
      <p:sp>
        <p:nvSpPr>
          <p:cNvPr id="143363" name="Date Placeholder 3"/>
          <p:cNvSpPr>
            <a:spLocks noGrp="1"/>
          </p:cNvSpPr>
          <p:nvPr>
            <p:ph type="dt" sz="quarter" idx="10"/>
          </p:nvPr>
        </p:nvSpPr>
        <p:spPr bwMode="auto">
          <a:noFill/>
          <a:ln>
            <a:miter lim="800000"/>
            <a:headEnd/>
            <a:tailEnd/>
          </a:ln>
        </p:spPr>
        <p:txBody>
          <a:bodyPr wrap="square" lIns="91440" tIns="45720" rIns="91440" bIns="45720" numCol="1" anchor="t" anchorCtr="0" compatLnSpc="1">
            <a:prstTxWarp prst="textNoShape">
              <a:avLst/>
            </a:prstTxWarp>
          </a:bodyPr>
          <a:lstStyle/>
          <a:p>
            <a:fld id="{21F25F6B-7DF3-41C2-9593-74940ECF0581}" type="datetime3">
              <a:rPr lang="en-US" smtClean="0"/>
              <a:t>16 January 2020</a:t>
            </a:fld>
            <a:endParaRPr lang="en-US" smtClean="0"/>
          </a:p>
        </p:txBody>
      </p:sp>
      <p:sp>
        <p:nvSpPr>
          <p:cNvPr id="143364" name="Footer Placeholder 4"/>
          <p:cNvSpPr>
            <a:spLocks noGrp="1"/>
          </p:cNvSpPr>
          <p:nvPr>
            <p:ph type="ftr"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endParaRPr lang="en-US" smtClean="0"/>
          </a:p>
        </p:txBody>
      </p:sp>
      <p:sp>
        <p:nvSpPr>
          <p:cNvPr id="6" name="Slide Number Placeholder 5"/>
          <p:cNvSpPr>
            <a:spLocks noGrp="1"/>
          </p:cNvSpPr>
          <p:nvPr>
            <p:ph type="sldNum" sz="quarter" idx="12"/>
          </p:nvPr>
        </p:nvSpPr>
        <p:spPr/>
        <p:txBody>
          <a:bodyPr/>
          <a:lstStyle/>
          <a:p>
            <a:pPr>
              <a:defRPr/>
            </a:pPr>
            <a:fld id="{25D9E4BA-EF88-40BB-8994-C20734D92112}" type="slidenum">
              <a:rPr lang="en-US"/>
              <a:pPr>
                <a:defRPr/>
              </a:pPr>
              <a:t>78</a:t>
            </a:fld>
            <a:endParaRPr lang="en-US"/>
          </a:p>
        </p:txBody>
      </p:sp>
      <p:sp>
        <p:nvSpPr>
          <p:cNvPr id="143366" name="Content Placeholder 2"/>
          <p:cNvSpPr>
            <a:spLocks noGrp="1"/>
          </p:cNvSpPr>
          <p:nvPr>
            <p:ph sz="quarter" idx="1"/>
          </p:nvPr>
        </p:nvSpPr>
        <p:spPr>
          <a:xfrm>
            <a:off x="0" y="1524000"/>
            <a:ext cx="9144000" cy="5334000"/>
          </a:xfrm>
        </p:spPr>
        <p:txBody>
          <a:bodyPr/>
          <a:lstStyle/>
          <a:p>
            <a:pPr eaLnBrk="1" hangingPunct="1"/>
            <a:r>
              <a:rPr lang="en-US" smtClean="0"/>
              <a:t>Nanodevices need a power source (nW - µW) to work continuously without increasing weight.</a:t>
            </a:r>
          </a:p>
          <a:p>
            <a:pPr eaLnBrk="1" hangingPunct="1"/>
            <a:r>
              <a:rPr lang="en-US" smtClean="0"/>
              <a:t>Energy harvested from the environment is enough. </a:t>
            </a:r>
          </a:p>
          <a:p>
            <a:pPr eaLnBrk="1" hangingPunct="1"/>
            <a:r>
              <a:rPr lang="en-US" b="1" smtClean="0"/>
              <a:t>Example: </a:t>
            </a:r>
            <a:r>
              <a:rPr lang="en-US" smtClean="0"/>
              <a:t>Human body provides mechanical energy, vibration energy, chemical energy (glucose), and hydraulic energy. If this energy is made as electrical energy, sufficient to provide power to nanodevices.</a:t>
            </a:r>
          </a:p>
          <a:p>
            <a:pPr eaLnBrk="1" hangingPunct="1"/>
            <a:r>
              <a:rPr lang="en-US" b="1" smtClean="0"/>
              <a:t>Techniques used: </a:t>
            </a:r>
            <a:r>
              <a:rPr lang="en-US" smtClean="0"/>
              <a:t>Photovoltaic, thermoelectrics, mechanical vibration and piezoelectric vibration etc.</a:t>
            </a:r>
            <a:endParaRPr lang="en-US" b="1" smtClean="0"/>
          </a:p>
        </p:txBody>
      </p:sp>
    </p:spTree>
  </p:cSld>
  <p:clrMapOvr>
    <a:masterClrMapping/>
  </p:clrMapOvr>
  <p:transition spd="slow">
    <p:cover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458200" cy="762000"/>
          </a:xfrm>
        </p:spPr>
        <p:txBody>
          <a:bodyPr/>
          <a:lstStyle/>
          <a:p>
            <a:r>
              <a:rPr lang="en-US" sz="3200" b="1" dirty="0" smtClean="0">
                <a:solidFill>
                  <a:srgbClr val="FF0000"/>
                </a:solidFill>
              </a:rPr>
              <a:t>New </a:t>
            </a:r>
            <a:r>
              <a:rPr lang="en-US" sz="3200" b="1" dirty="0">
                <a:solidFill>
                  <a:srgbClr val="FF0000"/>
                </a:solidFill>
              </a:rPr>
              <a:t>risks to human </a:t>
            </a:r>
            <a:r>
              <a:rPr lang="en-US" sz="3200" b="1" dirty="0" smtClean="0">
                <a:solidFill>
                  <a:srgbClr val="FF0000"/>
                </a:solidFill>
              </a:rPr>
              <a:t>health/environment</a:t>
            </a:r>
            <a:r>
              <a:rPr lang="en-US" sz="4400" b="1" dirty="0">
                <a:solidFill>
                  <a:schemeClr val="tx1">
                    <a:lumMod val="95000"/>
                    <a:lumOff val="5000"/>
                  </a:schemeClr>
                </a:solidFill>
              </a:rPr>
              <a:t/>
            </a:r>
            <a:br>
              <a:rPr lang="en-US" sz="4400" b="1" dirty="0">
                <a:solidFill>
                  <a:schemeClr val="tx1">
                    <a:lumMod val="95000"/>
                    <a:lumOff val="5000"/>
                  </a:schemeClr>
                </a:solidFill>
              </a:rPr>
            </a:br>
            <a:endParaRPr lang="en-US" sz="4400" b="1" dirty="0">
              <a:solidFill>
                <a:srgbClr val="FF0000"/>
              </a:solidFill>
            </a:endParaRPr>
          </a:p>
        </p:txBody>
      </p:sp>
      <p:sp>
        <p:nvSpPr>
          <p:cNvPr id="3" name="Content Placeholder 2"/>
          <p:cNvSpPr>
            <a:spLocks noGrp="1"/>
          </p:cNvSpPr>
          <p:nvPr>
            <p:ph idx="1"/>
          </p:nvPr>
        </p:nvSpPr>
        <p:spPr>
          <a:xfrm>
            <a:off x="381000" y="1371600"/>
            <a:ext cx="8229600" cy="4389437"/>
          </a:xfrm>
        </p:spPr>
        <p:txBody>
          <a:bodyPr/>
          <a:lstStyle/>
          <a:p>
            <a:pPr marL="0" indent="0">
              <a:buNone/>
            </a:pPr>
            <a:r>
              <a:rPr lang="en-US" sz="2800" b="1" dirty="0">
                <a:solidFill>
                  <a:srgbClr val="FF0000"/>
                </a:solidFill>
              </a:rPr>
              <a:t>Blood-brain barrier (BBB</a:t>
            </a:r>
            <a:r>
              <a:rPr lang="en-US" sz="2800" b="1" dirty="0" smtClean="0">
                <a:solidFill>
                  <a:srgbClr val="FF0000"/>
                </a:solidFill>
              </a:rPr>
              <a:t>) effect</a:t>
            </a:r>
            <a:endParaRPr lang="en-US" b="1" dirty="0" smtClean="0">
              <a:solidFill>
                <a:srgbClr val="FF0000"/>
              </a:solidFill>
            </a:endParaRPr>
          </a:p>
          <a:p>
            <a:r>
              <a:rPr lang="en-US" dirty="0" err="1" smtClean="0">
                <a:solidFill>
                  <a:srgbClr val="FF0000"/>
                </a:solidFill>
              </a:rPr>
              <a:t>Nanomaterials</a:t>
            </a:r>
            <a:r>
              <a:rPr lang="en-US" dirty="0" smtClean="0">
                <a:solidFill>
                  <a:srgbClr val="FF0000"/>
                </a:solidFill>
              </a:rPr>
              <a:t> can cross the BBB and will damage the </a:t>
            </a:r>
            <a:r>
              <a:rPr lang="en-US" dirty="0">
                <a:solidFill>
                  <a:srgbClr val="FF0000"/>
                </a:solidFill>
              </a:rPr>
              <a:t>barrier </a:t>
            </a:r>
            <a:r>
              <a:rPr lang="en-US" dirty="0" smtClean="0">
                <a:solidFill>
                  <a:srgbClr val="FF0000"/>
                </a:solidFill>
              </a:rPr>
              <a:t>integrity, which may cause </a:t>
            </a:r>
            <a:r>
              <a:rPr lang="en-US" sz="2800" dirty="0">
                <a:solidFill>
                  <a:srgbClr val="FF0000"/>
                </a:solidFill>
              </a:rPr>
              <a:t>nerve </a:t>
            </a:r>
            <a:r>
              <a:rPr lang="en-US" sz="2800" dirty="0" smtClean="0">
                <a:solidFill>
                  <a:srgbClr val="FF0000"/>
                </a:solidFill>
              </a:rPr>
              <a:t>cell </a:t>
            </a:r>
            <a:r>
              <a:rPr lang="en-US" sz="2800" dirty="0">
                <a:solidFill>
                  <a:srgbClr val="FF0000"/>
                </a:solidFill>
              </a:rPr>
              <a:t>damage and neuron </a:t>
            </a:r>
            <a:r>
              <a:rPr lang="en-US" sz="2800" dirty="0" smtClean="0">
                <a:solidFill>
                  <a:srgbClr val="FF0000"/>
                </a:solidFill>
              </a:rPr>
              <a:t>death</a:t>
            </a:r>
          </a:p>
          <a:p>
            <a:r>
              <a:rPr lang="en-US" sz="2800" dirty="0" err="1" smtClean="0">
                <a:solidFill>
                  <a:srgbClr val="FF0000"/>
                </a:solidFill>
              </a:rPr>
              <a:t>Nanomaterials</a:t>
            </a:r>
            <a:r>
              <a:rPr lang="en-US" sz="2800" dirty="0" smtClean="0">
                <a:solidFill>
                  <a:srgbClr val="FF0000"/>
                </a:solidFill>
              </a:rPr>
              <a:t> from </a:t>
            </a:r>
            <a:r>
              <a:rPr lang="en-US" sz="2800" dirty="0" err="1" smtClean="0">
                <a:solidFill>
                  <a:srgbClr val="FF0000"/>
                </a:solidFill>
              </a:rPr>
              <a:t>nanoproducts</a:t>
            </a:r>
            <a:r>
              <a:rPr lang="en-US" sz="2800" dirty="0" smtClean="0">
                <a:solidFill>
                  <a:srgbClr val="FF0000"/>
                </a:solidFill>
              </a:rPr>
              <a:t> pose environmental pollution, which may affect useful microorganisms, fish etc.   </a:t>
            </a:r>
            <a:endParaRPr lang="en-US" dirty="0">
              <a:solidFill>
                <a:srgbClr val="FF0000"/>
              </a:solidFill>
            </a:endParaRPr>
          </a:p>
        </p:txBody>
      </p:sp>
      <p:sp>
        <p:nvSpPr>
          <p:cNvPr id="4" name="Date Placeholder 3"/>
          <p:cNvSpPr>
            <a:spLocks noGrp="1"/>
          </p:cNvSpPr>
          <p:nvPr>
            <p:ph type="dt" sz="half" idx="10"/>
          </p:nvPr>
        </p:nvSpPr>
        <p:spPr/>
        <p:txBody>
          <a:bodyPr/>
          <a:lstStyle/>
          <a:p>
            <a:pPr>
              <a:defRPr/>
            </a:pPr>
            <a:fld id="{2DF48EF4-4A8C-4D97-A20E-5F5AFA7B7586}" type="datetime3">
              <a:rPr lang="en-US" smtClean="0"/>
              <a:t>16 January 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6E1E9C-95C9-4E95-948D-62CF60BEF19D}" type="slidenum">
              <a:rPr lang="en-US" smtClean="0"/>
              <a:pPr>
                <a:defRPr/>
              </a:pPr>
              <a:t>79</a:t>
            </a:fld>
            <a:endParaRPr lang="en-US"/>
          </a:p>
        </p:txBody>
      </p:sp>
    </p:spTree>
    <p:extLst>
      <p:ext uri="{BB962C8B-B14F-4D97-AF65-F5344CB8AC3E}">
        <p14:creationId xmlns:p14="http://schemas.microsoft.com/office/powerpoint/2010/main" val="709026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BA4F6FD-BADA-4B10-84FE-AD77117AC13C}" type="datetime3">
              <a:rPr lang="en-US" smtClean="0"/>
              <a:t>16 January 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FC6F669-0F86-4321-A9EC-0CFB076979EF}" type="slidenum">
              <a:rPr lang="en-US" smtClean="0"/>
              <a:pPr>
                <a:defRPr/>
              </a:pPr>
              <a:t>8</a:t>
            </a:fld>
            <a:endParaRPr lang="en-US"/>
          </a:p>
        </p:txBody>
      </p:sp>
      <p:pic>
        <p:nvPicPr>
          <p:cNvPr id="1026" name="Picture 2" descr="Image result for faradays nanoparticle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936" y="1933576"/>
            <a:ext cx="5691854" cy="37052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5400" y="720436"/>
            <a:ext cx="6858000" cy="1015663"/>
          </a:xfrm>
          <a:prstGeom prst="rect">
            <a:avLst/>
          </a:prstGeom>
        </p:spPr>
        <p:txBody>
          <a:bodyPr wrap="square">
            <a:spAutoFit/>
          </a:bodyPr>
          <a:lstStyle/>
          <a:p>
            <a:r>
              <a:rPr lang="en-US" sz="2000" b="1" dirty="0">
                <a:solidFill>
                  <a:srgbClr val="002060"/>
                </a:solidFill>
              </a:rPr>
              <a:t>Faraday prepared gold nanoparticles (1857</a:t>
            </a:r>
            <a:r>
              <a:rPr lang="en-US" sz="2000" b="1" dirty="0" smtClean="0">
                <a:solidFill>
                  <a:srgbClr val="002060"/>
                </a:solidFill>
              </a:rPr>
              <a:t>)</a:t>
            </a:r>
          </a:p>
          <a:p>
            <a:pPr algn="ctr"/>
            <a:endParaRPr lang="en-US" sz="2000" b="1" dirty="0">
              <a:solidFill>
                <a:srgbClr val="002060"/>
              </a:solidFill>
            </a:endParaRPr>
          </a:p>
          <a:p>
            <a:r>
              <a:rPr lang="en-US" sz="2000" b="1" dirty="0" smtClean="0">
                <a:solidFill>
                  <a:srgbClr val="002060"/>
                </a:solidFill>
              </a:rPr>
              <a:t>Preserved </a:t>
            </a:r>
            <a:r>
              <a:rPr lang="en-US" sz="2000" b="1" dirty="0">
                <a:solidFill>
                  <a:srgbClr val="002060"/>
                </a:solidFill>
              </a:rPr>
              <a:t>in the Royal Institution, London</a:t>
            </a:r>
          </a:p>
        </p:txBody>
      </p:sp>
    </p:spTree>
    <p:extLst>
      <p:ext uri="{BB962C8B-B14F-4D97-AF65-F5344CB8AC3E}">
        <p14:creationId xmlns:p14="http://schemas.microsoft.com/office/powerpoint/2010/main" val="23760380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sz="4800" b="1" smtClean="0">
                <a:solidFill>
                  <a:srgbClr val="000099"/>
                </a:solidFill>
              </a:rPr>
              <a:t>Conclusions</a:t>
            </a:r>
          </a:p>
        </p:txBody>
      </p:sp>
      <p:sp>
        <p:nvSpPr>
          <p:cNvPr id="3" name="Content Placeholder 2"/>
          <p:cNvSpPr>
            <a:spLocks noGrp="1"/>
          </p:cNvSpPr>
          <p:nvPr>
            <p:ph sz="quarter" idx="1"/>
          </p:nvPr>
        </p:nvSpPr>
        <p:spPr>
          <a:xfrm>
            <a:off x="301625" y="1527175"/>
            <a:ext cx="8504238" cy="4572000"/>
          </a:xfrm>
        </p:spPr>
        <p:txBody>
          <a:bodyPr/>
          <a:lstStyle/>
          <a:p>
            <a:pPr>
              <a:buFont typeface="Wingdings" pitchFamily="2" charset="2"/>
              <a:buChar char="Ø"/>
              <a:defRPr/>
            </a:pPr>
            <a:r>
              <a:rPr lang="en-US" sz="3200" b="1" dirty="0" smtClean="0">
                <a:solidFill>
                  <a:schemeClr val="tx1">
                    <a:lumMod val="95000"/>
                    <a:lumOff val="5000"/>
                  </a:schemeClr>
                </a:solidFill>
              </a:rPr>
              <a:t>Nanotechnology has a significant impact on </a:t>
            </a:r>
            <a:r>
              <a:rPr lang="en-US" sz="3200" b="1" dirty="0" smtClean="0">
                <a:solidFill>
                  <a:srgbClr val="FF0000"/>
                </a:solidFill>
              </a:rPr>
              <a:t>Science and Society </a:t>
            </a:r>
            <a:r>
              <a:rPr lang="en-US" sz="3200" b="1" dirty="0" smtClean="0">
                <a:solidFill>
                  <a:schemeClr val="tx1">
                    <a:lumMod val="95000"/>
                    <a:lumOff val="5000"/>
                  </a:schemeClr>
                </a:solidFill>
              </a:rPr>
              <a:t>and all </a:t>
            </a:r>
            <a:r>
              <a:rPr lang="en-US" sz="3200" b="1" dirty="0" smtClean="0">
                <a:solidFill>
                  <a:srgbClr val="FF0000"/>
                </a:solidFill>
              </a:rPr>
              <a:t>Sectors of Economy</a:t>
            </a:r>
          </a:p>
          <a:p>
            <a:pPr>
              <a:buFont typeface="Wingdings 2" pitchFamily="18" charset="2"/>
              <a:buNone/>
              <a:defRPr/>
            </a:pPr>
            <a:endParaRPr lang="en-US" sz="3200" b="1" dirty="0" smtClean="0">
              <a:solidFill>
                <a:schemeClr val="tx1">
                  <a:lumMod val="95000"/>
                  <a:lumOff val="5000"/>
                </a:schemeClr>
              </a:solidFill>
            </a:endParaRPr>
          </a:p>
          <a:p>
            <a:pPr>
              <a:buFont typeface="Wingdings" pitchFamily="2" charset="2"/>
              <a:buChar char="Ø"/>
              <a:defRPr/>
            </a:pPr>
            <a:r>
              <a:rPr lang="en-US" sz="3200" b="1" dirty="0" smtClean="0">
                <a:solidFill>
                  <a:schemeClr val="tx1">
                    <a:lumMod val="95000"/>
                    <a:lumOff val="5000"/>
                  </a:schemeClr>
                </a:solidFill>
              </a:rPr>
              <a:t>However, they may pose new risks to human health</a:t>
            </a:r>
            <a:endParaRPr lang="en-US" sz="3200" b="1" dirty="0">
              <a:solidFill>
                <a:schemeClr val="tx1">
                  <a:lumMod val="95000"/>
                  <a:lumOff val="5000"/>
                </a:schemeClr>
              </a:solidFill>
            </a:endParaRPr>
          </a:p>
        </p:txBody>
      </p:sp>
      <p:sp>
        <p:nvSpPr>
          <p:cNvPr id="144388" name="Date Placeholder 3"/>
          <p:cNvSpPr>
            <a:spLocks noGrp="1"/>
          </p:cNvSpPr>
          <p:nvPr>
            <p:ph type="dt" sz="quarter" idx="10"/>
          </p:nvPr>
        </p:nvSpPr>
        <p:spPr bwMode="auto">
          <a:noFill/>
          <a:ln>
            <a:miter lim="800000"/>
            <a:headEnd/>
            <a:tailEnd/>
          </a:ln>
        </p:spPr>
        <p:txBody>
          <a:bodyPr wrap="square" lIns="91440" tIns="45720" rIns="91440" bIns="45720" numCol="1" anchor="t" anchorCtr="0" compatLnSpc="1">
            <a:prstTxWarp prst="textNoShape">
              <a:avLst/>
            </a:prstTxWarp>
          </a:bodyPr>
          <a:lstStyle/>
          <a:p>
            <a:fld id="{9D98226E-5330-45D4-8344-03381858928C}" type="datetime3">
              <a:rPr lang="en-US" smtClean="0"/>
              <a:t>16 January 2020</a:t>
            </a:fld>
            <a:endParaRPr lang="en-US" smtClean="0"/>
          </a:p>
        </p:txBody>
      </p:sp>
      <p:sp>
        <p:nvSpPr>
          <p:cNvPr id="144389" name="Footer Placeholder 4"/>
          <p:cNvSpPr>
            <a:spLocks noGrp="1"/>
          </p:cNvSpPr>
          <p:nvPr>
            <p:ph type="ftr"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endParaRPr lang="en-US" smtClean="0"/>
          </a:p>
        </p:txBody>
      </p:sp>
      <p:sp>
        <p:nvSpPr>
          <p:cNvPr id="6" name="Slide Number Placeholder 5"/>
          <p:cNvSpPr>
            <a:spLocks noGrp="1"/>
          </p:cNvSpPr>
          <p:nvPr>
            <p:ph type="sldNum" sz="quarter" idx="12"/>
          </p:nvPr>
        </p:nvSpPr>
        <p:spPr/>
        <p:txBody>
          <a:bodyPr/>
          <a:lstStyle/>
          <a:p>
            <a:pPr>
              <a:defRPr/>
            </a:pPr>
            <a:fld id="{0BB62F6C-C9FD-4D65-89F5-B7E405950753}" type="slidenum">
              <a:rPr lang="en-US" smtClean="0"/>
              <a:pPr>
                <a:defRPr/>
              </a:pPr>
              <a:t>80</a:t>
            </a:fld>
            <a:endParaRPr lang="en-US"/>
          </a:p>
        </p:txBody>
      </p:sp>
    </p:spTree>
  </p:cSld>
  <p:clrMapOvr>
    <a:masterClrMapping/>
  </p:clrMapOvr>
  <p:transition spd="slow">
    <p:spli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fld id="{E407DC04-29EF-4DDE-BF39-0B485AA64163}" type="datetime3">
              <a:rPr lang="en-US" smtClean="0"/>
              <a:t>16 January 2020</a:t>
            </a:fld>
            <a:endParaRPr lang="en-US" smtClean="0"/>
          </a:p>
        </p:txBody>
      </p:sp>
      <p:sp>
        <p:nvSpPr>
          <p:cNvPr id="145411" name="Footer Placeholder 2"/>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endParaRPr lang="en-US" smtClean="0"/>
          </a:p>
        </p:txBody>
      </p:sp>
      <p:sp>
        <p:nvSpPr>
          <p:cNvPr id="145412"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022FA02-182F-4318-81BA-4096A65AB4A9}" type="slidenum">
              <a:rPr lang="en-US" smtClean="0"/>
              <a:pPr/>
              <a:t>81</a:t>
            </a:fld>
            <a:endParaRPr lang="en-US" smtClean="0"/>
          </a:p>
        </p:txBody>
      </p:sp>
      <p:sp>
        <p:nvSpPr>
          <p:cNvPr id="6" name="Title 5"/>
          <p:cNvSpPr>
            <a:spLocks noGrp="1"/>
          </p:cNvSpPr>
          <p:nvPr>
            <p:ph type="title"/>
          </p:nvPr>
        </p:nvSpPr>
        <p:spPr>
          <a:xfrm>
            <a:off x="609600" y="2895600"/>
            <a:ext cx="7772400" cy="1524000"/>
          </a:xfrm>
        </p:spPr>
        <p:txBody>
          <a:bodyPr>
            <a:normAutofit/>
          </a:bodyPr>
          <a:lstStyle/>
          <a:p>
            <a:pPr algn="ctr" eaLnBrk="1" fontAlgn="auto" hangingPunct="1">
              <a:spcAft>
                <a:spcPts val="0"/>
              </a:spcAft>
              <a:defRPr/>
            </a:pPr>
            <a:r>
              <a:rPr lang="en-US" sz="8800" dirty="0" smtClean="0">
                <a:solidFill>
                  <a:srgbClr val="FFFF00"/>
                </a:solidFill>
              </a:rPr>
              <a:t>Thank you</a:t>
            </a:r>
            <a:endParaRPr lang="en-US" sz="8800" dirty="0">
              <a:solidFill>
                <a:srgbClr val="FFFF00"/>
              </a:solidFill>
            </a:endParaRPr>
          </a:p>
        </p:txBody>
      </p:sp>
      <p:sp>
        <p:nvSpPr>
          <p:cNvPr id="145414" name="TextBox 6"/>
          <p:cNvSpPr txBox="1">
            <a:spLocks noChangeArrowheads="1"/>
          </p:cNvSpPr>
          <p:nvPr/>
        </p:nvSpPr>
        <p:spPr bwMode="auto">
          <a:xfrm>
            <a:off x="1752600" y="381000"/>
            <a:ext cx="6172200" cy="1323975"/>
          </a:xfrm>
          <a:prstGeom prst="rect">
            <a:avLst/>
          </a:prstGeom>
          <a:noFill/>
          <a:ln w="9525">
            <a:noFill/>
            <a:miter lim="800000"/>
            <a:headEnd/>
            <a:tailEnd/>
          </a:ln>
        </p:spPr>
        <p:txBody>
          <a:bodyPr>
            <a:spAutoFit/>
          </a:bodyPr>
          <a:lstStyle/>
          <a:p>
            <a:r>
              <a:rPr lang="en-US" sz="4000" b="1">
                <a:solidFill>
                  <a:srgbClr val="FFFF99"/>
                </a:solidFill>
              </a:rPr>
              <a:t>“Science is not belief, but the will to find out.” </a:t>
            </a: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3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pPr algn="ctr">
              <a:defRPr/>
            </a:pPr>
            <a:r>
              <a:rPr lang="en-US" b="1" dirty="0" smtClean="0"/>
              <a:t>Lycurgus cup (IV Century)</a:t>
            </a:r>
            <a:endParaRPr lang="en-US" b="1" dirty="0"/>
          </a:p>
        </p:txBody>
      </p:sp>
      <p:sp>
        <p:nvSpPr>
          <p:cNvPr id="3" name="Date Placeholder 2"/>
          <p:cNvSpPr>
            <a:spLocks noGrp="1"/>
          </p:cNvSpPr>
          <p:nvPr>
            <p:ph type="dt" sz="quarter" idx="10"/>
          </p:nvPr>
        </p:nvSpPr>
        <p:spPr/>
        <p:txBody>
          <a:bodyPr/>
          <a:lstStyle/>
          <a:p>
            <a:pPr>
              <a:defRPr/>
            </a:pPr>
            <a:fld id="{91143F8F-36F6-40CB-A8FD-A9D991E90B6C}" type="datetime3">
              <a:rPr lang="en-US" smtClean="0"/>
              <a:t>16 January 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61C507B-68AA-4BF5-A948-D847701F28AB}" type="slidenum">
              <a:rPr lang="en-US" smtClean="0"/>
              <a:pPr>
                <a:defRPr/>
              </a:pPr>
              <a:t>9</a:t>
            </a:fld>
            <a:endParaRPr lang="en-US"/>
          </a:p>
        </p:txBody>
      </p:sp>
      <p:pic>
        <p:nvPicPr>
          <p:cNvPr id="89094" name="Picture 2" descr="http://t2.gstatic.com/images?q=tbn:ANd9GcTntd7SM7uO85Phaa6O0LByZMBdzLFFls8sG9OjZ6xHNH_2vw"/>
          <p:cNvPicPr>
            <a:picLocks noChangeAspect="1" noChangeArrowheads="1"/>
          </p:cNvPicPr>
          <p:nvPr/>
        </p:nvPicPr>
        <p:blipFill>
          <a:blip r:embed="rId2"/>
          <a:srcRect/>
          <a:stretch>
            <a:fillRect/>
          </a:stretch>
        </p:blipFill>
        <p:spPr bwMode="auto">
          <a:xfrm>
            <a:off x="5638800" y="1524000"/>
            <a:ext cx="1676400" cy="2400300"/>
          </a:xfrm>
          <a:prstGeom prst="rect">
            <a:avLst/>
          </a:prstGeom>
          <a:noFill/>
          <a:ln w="9525">
            <a:noFill/>
            <a:miter lim="800000"/>
            <a:headEnd/>
            <a:tailEnd/>
          </a:ln>
        </p:spPr>
      </p:pic>
      <p:pic>
        <p:nvPicPr>
          <p:cNvPr id="89095" name="Picture 4" descr="http://t0.gstatic.com/images?q=tbn:ANd9GcQvBaWxxwGhz624ToH8GP-8Gnej8IKQT5lZ-Zuq82tjIVuSIko"/>
          <p:cNvPicPr>
            <a:picLocks noChangeAspect="1" noChangeArrowheads="1"/>
          </p:cNvPicPr>
          <p:nvPr/>
        </p:nvPicPr>
        <p:blipFill>
          <a:blip r:embed="rId3"/>
          <a:srcRect/>
          <a:stretch>
            <a:fillRect/>
          </a:stretch>
        </p:blipFill>
        <p:spPr bwMode="auto">
          <a:xfrm>
            <a:off x="1828800" y="1600200"/>
            <a:ext cx="1676400" cy="2514600"/>
          </a:xfrm>
          <a:prstGeom prst="rect">
            <a:avLst/>
          </a:prstGeom>
          <a:noFill/>
          <a:ln w="9525">
            <a:noFill/>
            <a:miter lim="800000"/>
            <a:headEnd/>
            <a:tailEnd/>
          </a:ln>
        </p:spPr>
      </p:pic>
      <p:pic>
        <p:nvPicPr>
          <p:cNvPr id="89096" name="Picture 6" descr="http://t1.gstatic.com/images?q=tbn:ANd9GcRjeius6qKKRaDwAdmJ8XpfcODJxNCb-nrjlveoEiD22svymG7eDA"/>
          <p:cNvPicPr>
            <a:picLocks noChangeAspect="1" noChangeArrowheads="1"/>
          </p:cNvPicPr>
          <p:nvPr/>
        </p:nvPicPr>
        <p:blipFill>
          <a:blip r:embed="rId4"/>
          <a:srcRect/>
          <a:stretch>
            <a:fillRect/>
          </a:stretch>
        </p:blipFill>
        <p:spPr bwMode="auto">
          <a:xfrm>
            <a:off x="3733800" y="1600200"/>
            <a:ext cx="1847850" cy="2466975"/>
          </a:xfrm>
          <a:prstGeom prst="rect">
            <a:avLst/>
          </a:prstGeom>
          <a:noFill/>
          <a:ln w="9525">
            <a:noFill/>
            <a:miter lim="800000"/>
            <a:headEnd/>
            <a:tailEnd/>
          </a:ln>
        </p:spPr>
      </p:pic>
      <p:sp>
        <p:nvSpPr>
          <p:cNvPr id="89097" name="Rectangle 9"/>
          <p:cNvSpPr>
            <a:spLocks noChangeArrowheads="1"/>
          </p:cNvSpPr>
          <p:nvPr/>
        </p:nvSpPr>
        <p:spPr bwMode="auto">
          <a:xfrm>
            <a:off x="304800" y="4572000"/>
            <a:ext cx="8382000" cy="1631216"/>
          </a:xfrm>
          <a:prstGeom prst="rect">
            <a:avLst/>
          </a:prstGeom>
          <a:noFill/>
          <a:ln w="9525">
            <a:noFill/>
            <a:miter lim="800000"/>
            <a:headEnd/>
            <a:tailEnd/>
          </a:ln>
        </p:spPr>
        <p:txBody>
          <a:bodyPr>
            <a:spAutoFit/>
          </a:bodyPr>
          <a:lstStyle/>
          <a:p>
            <a:pPr algn="just"/>
            <a:r>
              <a:rPr lang="en-US" sz="2000" b="1" dirty="0">
                <a:solidFill>
                  <a:srgbClr val="002060"/>
                </a:solidFill>
              </a:rPr>
              <a:t>Lycurgus </a:t>
            </a:r>
            <a:r>
              <a:rPr lang="en-US" sz="2000" b="1" dirty="0" smtClean="0">
                <a:solidFill>
                  <a:srgbClr val="002060"/>
                </a:solidFill>
              </a:rPr>
              <a:t>cup: British Museum, London</a:t>
            </a:r>
          </a:p>
          <a:p>
            <a:pPr algn="just"/>
            <a:r>
              <a:rPr lang="en-US" sz="2000" b="1" dirty="0" smtClean="0">
                <a:solidFill>
                  <a:srgbClr val="002060"/>
                </a:solidFill>
              </a:rPr>
              <a:t>It </a:t>
            </a:r>
            <a:r>
              <a:rPr lang="en-US" sz="2000" b="1" dirty="0">
                <a:solidFill>
                  <a:srgbClr val="002060"/>
                </a:solidFill>
              </a:rPr>
              <a:t>is made from soda lime glass containing </a:t>
            </a:r>
            <a:r>
              <a:rPr lang="en-US" sz="2000" b="1" dirty="0">
                <a:solidFill>
                  <a:srgbClr val="FF0066"/>
                </a:solidFill>
              </a:rPr>
              <a:t>nanoparticles of silver and gold</a:t>
            </a:r>
            <a:r>
              <a:rPr lang="en-US" sz="2000" b="1" dirty="0">
                <a:solidFill>
                  <a:srgbClr val="002060"/>
                </a:solidFill>
              </a:rPr>
              <a:t>. Its </a:t>
            </a:r>
            <a:r>
              <a:rPr lang="en-US" sz="2000" b="1" dirty="0" err="1">
                <a:solidFill>
                  <a:srgbClr val="002060"/>
                </a:solidFill>
              </a:rPr>
              <a:t>colour</a:t>
            </a:r>
            <a:r>
              <a:rPr lang="en-US" sz="2000" b="1" dirty="0">
                <a:solidFill>
                  <a:srgbClr val="002060"/>
                </a:solidFill>
              </a:rPr>
              <a:t> changes from green to red when a source of light is placed inside the cup</a:t>
            </a:r>
            <a:r>
              <a:rPr lang="en-US" sz="2000" b="1" dirty="0" smtClean="0">
                <a:solidFill>
                  <a:srgbClr val="002060"/>
                </a:solidFill>
              </a:rPr>
              <a:t>. The Cup shows the myth of King Lycurgus</a:t>
            </a:r>
            <a:endParaRPr lang="en-US" sz="2000" b="1" dirty="0"/>
          </a:p>
        </p:txBody>
      </p:sp>
      <p:pic>
        <p:nvPicPr>
          <p:cNvPr id="89098" name="Picture 13"/>
          <p:cNvPicPr>
            <a:picLocks noChangeAspect="1" noChangeArrowheads="1"/>
          </p:cNvPicPr>
          <p:nvPr/>
        </p:nvPicPr>
        <p:blipFill>
          <a:blip r:embed="rId5"/>
          <a:srcRect/>
          <a:stretch>
            <a:fillRect/>
          </a:stretch>
        </p:blipFill>
        <p:spPr bwMode="auto">
          <a:xfrm>
            <a:off x="0" y="1576388"/>
            <a:ext cx="1676400" cy="2409825"/>
          </a:xfrm>
          <a:prstGeom prst="rect">
            <a:avLst/>
          </a:prstGeom>
          <a:noFill/>
          <a:ln w="9525">
            <a:noFill/>
            <a:miter lim="800000"/>
            <a:headEnd/>
            <a:tailEnd/>
          </a:ln>
        </p:spPr>
      </p:pic>
      <p:pic>
        <p:nvPicPr>
          <p:cNvPr id="89099" name="Picture 14"/>
          <p:cNvPicPr>
            <a:picLocks noChangeAspect="1" noChangeArrowheads="1"/>
          </p:cNvPicPr>
          <p:nvPr/>
        </p:nvPicPr>
        <p:blipFill>
          <a:blip r:embed="rId6"/>
          <a:srcRect/>
          <a:stretch>
            <a:fillRect/>
          </a:stretch>
        </p:blipFill>
        <p:spPr bwMode="auto">
          <a:xfrm>
            <a:off x="7391400" y="1600200"/>
            <a:ext cx="1600200" cy="2268538"/>
          </a:xfrm>
          <a:prstGeom prst="rect">
            <a:avLst/>
          </a:prstGeom>
          <a:noFill/>
          <a:ln w="9525">
            <a:noFill/>
            <a:miter lim="800000"/>
            <a:headEnd/>
            <a:tailEnd/>
          </a:ln>
        </p:spPr>
      </p:pic>
    </p:spTree>
  </p:cSld>
  <p:clrMapOvr>
    <a:masterClrMapping/>
  </p:clrMapOvr>
  <p:transition spd="slow">
    <p:cover dir="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0.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9.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Module</Template>
  <TotalTime>2119</TotalTime>
  <Words>3665</Words>
  <Application>Microsoft Office PowerPoint</Application>
  <PresentationFormat>On-screen Show (4:3)</PresentationFormat>
  <Paragraphs>507</Paragraphs>
  <Slides>81</Slides>
  <Notes>1</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81</vt:i4>
      </vt:variant>
    </vt:vector>
  </HeadingPairs>
  <TitlesOfParts>
    <vt:vector size="110" baseType="lpstr">
      <vt:lpstr>Arial</vt:lpstr>
      <vt:lpstr>Arial Black</vt:lpstr>
      <vt:lpstr>Calibri</vt:lpstr>
      <vt:lpstr>Century Gothic</vt:lpstr>
      <vt:lpstr>Century Schoolbook</vt:lpstr>
      <vt:lpstr>Consolas</vt:lpstr>
      <vt:lpstr>Corbel</vt:lpstr>
      <vt:lpstr>Franklin Gothic Book</vt:lpstr>
      <vt:lpstr>Georgia</vt:lpstr>
      <vt:lpstr>Lucida Sans Unicode</vt:lpstr>
      <vt:lpstr>Tahoma</vt:lpstr>
      <vt:lpstr>Times New Roman</vt:lpstr>
      <vt:lpstr>Trebuchet MS</vt:lpstr>
      <vt:lpstr>Tw Cen MT</vt:lpstr>
      <vt:lpstr>Verdana</vt:lpstr>
      <vt:lpstr>Wingdings</vt:lpstr>
      <vt:lpstr>Wingdings 2</vt:lpstr>
      <vt:lpstr>Wingdings 3</vt:lpstr>
      <vt:lpstr>Flow</vt:lpstr>
      <vt:lpstr>Technic</vt:lpstr>
      <vt:lpstr>Median</vt:lpstr>
      <vt:lpstr>Opulent</vt:lpstr>
      <vt:lpstr>Verve</vt:lpstr>
      <vt:lpstr>Concourse</vt:lpstr>
      <vt:lpstr>1_Median</vt:lpstr>
      <vt:lpstr>Oriel</vt:lpstr>
      <vt:lpstr>Civic</vt:lpstr>
      <vt:lpstr>1_Technic</vt:lpstr>
      <vt:lpstr>Metro</vt:lpstr>
      <vt:lpstr>An introduction to Nanoscience &amp; technology </vt:lpstr>
      <vt:lpstr>Definition </vt:lpstr>
      <vt:lpstr>Definition…</vt:lpstr>
      <vt:lpstr>PowerPoint Presentation</vt:lpstr>
      <vt:lpstr>PowerPoint Presentation</vt:lpstr>
      <vt:lpstr>History </vt:lpstr>
      <vt:lpstr>PowerPoint Presentation</vt:lpstr>
      <vt:lpstr>PowerPoint Presentation</vt:lpstr>
      <vt:lpstr>Lycurgus cup (IV Century)</vt:lpstr>
      <vt:lpstr>History…</vt:lpstr>
      <vt:lpstr>Feynman’s Speculations…</vt:lpstr>
      <vt:lpstr>Feynman’s Speculations…</vt:lpstr>
      <vt:lpstr>History…</vt:lpstr>
      <vt:lpstr>PowerPoint Presentation</vt:lpstr>
      <vt:lpstr>Important functions of living organisms at nanoscale!!!</vt:lpstr>
      <vt:lpstr>PowerPoint Presentation</vt:lpstr>
      <vt:lpstr>PowerPoint Presentation</vt:lpstr>
      <vt:lpstr>Colour from nanostructures…</vt:lpstr>
      <vt:lpstr>Nature: The best Nanotechnologist!!!</vt:lpstr>
      <vt:lpstr>Morphology of nanostructures…</vt:lpstr>
      <vt:lpstr>PowerPoint Presentation</vt:lpstr>
      <vt:lpstr>Quantum Dots</vt:lpstr>
      <vt:lpstr>Quantum Dots…</vt:lpstr>
      <vt:lpstr>PowerPoint Presentation</vt:lpstr>
      <vt:lpstr>Quantum effect </vt:lpstr>
      <vt:lpstr> Tunneling of particles through barrier </vt:lpstr>
      <vt:lpstr>Quantum Wires</vt:lpstr>
      <vt:lpstr>Quantum Well</vt:lpstr>
      <vt:lpstr>Energy states</vt:lpstr>
      <vt:lpstr>PowerPoint Presentation</vt:lpstr>
      <vt:lpstr>Materials exhibit peculiar properties at nanoscale!!!!!</vt:lpstr>
      <vt:lpstr>Size dependent properties</vt:lpstr>
      <vt:lpstr>Is surface area Increased?</vt:lpstr>
      <vt:lpstr>Size dependent properties…</vt:lpstr>
      <vt:lpstr>Size dependent properties…</vt:lpstr>
      <vt:lpstr>Size dependent properties…</vt:lpstr>
      <vt:lpstr>PowerPoint Presentation</vt:lpstr>
      <vt:lpstr>PowerPoint Presentation</vt:lpstr>
      <vt:lpstr>Properties of Nanomaterials</vt:lpstr>
      <vt:lpstr>2. Melting Points</vt:lpstr>
      <vt:lpstr>PowerPoint Presentation</vt:lpstr>
      <vt:lpstr>3.Quantum Size Effects</vt:lpstr>
      <vt:lpstr>PowerPoint Presentation</vt:lpstr>
      <vt:lpstr>PowerPoint Presentation</vt:lpstr>
      <vt:lpstr>4. Electrical conductivity</vt:lpstr>
      <vt:lpstr>5. Superparamagnetism</vt:lpstr>
      <vt:lpstr>Magnetization curve</vt:lpstr>
      <vt:lpstr>6. Thermodynamic properties</vt:lpstr>
      <vt:lpstr>7. Mechanical properties</vt:lpstr>
      <vt:lpstr>8.Optical properties</vt:lpstr>
      <vt:lpstr>PowerPoint Presentation</vt:lpstr>
      <vt:lpstr>PowerPoint Presentation</vt:lpstr>
      <vt:lpstr>PowerPoint Presentation</vt:lpstr>
      <vt:lpstr>8.Optical Properties…  </vt:lpstr>
      <vt:lpstr>PowerPoint Presentation</vt:lpstr>
      <vt:lpstr>9. Viscosity at the nanoscale </vt:lpstr>
      <vt:lpstr>Synthesis Approaches</vt:lpstr>
      <vt:lpstr>Characterization tools</vt:lpstr>
      <vt:lpstr>Clusters &amp; Magic Numbers</vt:lpstr>
      <vt:lpstr>   Applications </vt:lpstr>
      <vt:lpstr>Nanowire-based vertical surround Gate FET </vt:lpstr>
      <vt:lpstr>PowerPoint Presentation</vt:lpstr>
      <vt:lpstr>PowerPoint Presentation</vt:lpstr>
      <vt:lpstr>Solar cells: Solar windows/bags</vt:lpstr>
      <vt:lpstr>PowerPoint Presentation</vt:lpstr>
      <vt:lpstr>PowerPoint Presentation</vt:lpstr>
      <vt:lpstr> ENIAC </vt:lpstr>
      <vt:lpstr>    Field Emission and Flat Panel Displays </vt:lpstr>
      <vt:lpstr> Applications… </vt:lpstr>
      <vt:lpstr> Drug delivery</vt:lpstr>
      <vt:lpstr>Nanorobot…</vt:lpstr>
      <vt:lpstr>PowerPoint Presentation</vt:lpstr>
      <vt:lpstr>Radiotherapy </vt:lpstr>
      <vt:lpstr>PowerPoint Presentation</vt:lpstr>
      <vt:lpstr>3. Food and Agriculture &amp; Environmental Protection</vt:lpstr>
      <vt:lpstr> 4. Energy </vt:lpstr>
      <vt:lpstr>Energy…</vt:lpstr>
      <vt:lpstr>5.Self Powered Nanosystems</vt:lpstr>
      <vt:lpstr>New risks to human health/environment </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Nanophysics</dc:title>
  <dc:creator>Dream</dc:creator>
  <cp:lastModifiedBy>Students</cp:lastModifiedBy>
  <cp:revision>206</cp:revision>
  <dcterms:created xsi:type="dcterms:W3CDTF">2011-06-22T05:55:29Z</dcterms:created>
  <dcterms:modified xsi:type="dcterms:W3CDTF">2020-01-16T13:23:31Z</dcterms:modified>
</cp:coreProperties>
</file>