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64" d="100"/>
          <a:sy n="64" d="100"/>
        </p:scale>
        <p:origin x="930"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820C47-710A-4357-B1FA-62DD3D451043}" type="datetimeFigureOut">
              <a:rPr lang="en-US" smtClean="0"/>
              <a:t>29-Jan-20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75CC99-1167-49F2-B10D-708B09449B34}" type="slidenum">
              <a:rPr lang="en-US" smtClean="0"/>
              <a:t>‹#›</a:t>
            </a:fld>
            <a:endParaRPr lang="en-US"/>
          </a:p>
        </p:txBody>
      </p:sp>
    </p:spTree>
    <p:extLst>
      <p:ext uri="{BB962C8B-B14F-4D97-AF65-F5344CB8AC3E}">
        <p14:creationId xmlns:p14="http://schemas.microsoft.com/office/powerpoint/2010/main" val="2369822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interest and compound interest</a:t>
            </a:r>
          </a:p>
        </p:txBody>
      </p:sp>
      <p:sp>
        <p:nvSpPr>
          <p:cNvPr id="4" name="Slide Number Placeholder 3"/>
          <p:cNvSpPr>
            <a:spLocks noGrp="1"/>
          </p:cNvSpPr>
          <p:nvPr>
            <p:ph type="sldNum" sz="quarter" idx="10"/>
          </p:nvPr>
        </p:nvSpPr>
        <p:spPr/>
        <p:txBody>
          <a:bodyPr/>
          <a:lstStyle/>
          <a:p>
            <a:fld id="{0D75CC99-1167-49F2-B10D-708B09449B34}" type="slidenum">
              <a:rPr lang="en-US" smtClean="0"/>
              <a:t>5</a:t>
            </a:fld>
            <a:endParaRPr lang="en-US"/>
          </a:p>
        </p:txBody>
      </p:sp>
    </p:spTree>
    <p:extLst>
      <p:ext uri="{BB962C8B-B14F-4D97-AF65-F5344CB8AC3E}">
        <p14:creationId xmlns:p14="http://schemas.microsoft.com/office/powerpoint/2010/main" val="1011806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125838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44516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92451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2651608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6100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2109551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1233688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278752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347472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754ED9-EEA4-4761-9EF2-FD3D26A79313}" type="datetimeFigureOut">
              <a:rPr lang="en-US" smtClean="0"/>
              <a:t>29-Jan-20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402624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754ED9-EEA4-4761-9EF2-FD3D26A79313}" type="datetimeFigureOut">
              <a:rPr lang="en-US" smtClean="0"/>
              <a:t>29-Jan-20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3085486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754ED9-EEA4-4761-9EF2-FD3D26A79313}" type="datetimeFigureOut">
              <a:rPr lang="en-US" smtClean="0"/>
              <a:t>29-Jan-20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425083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754ED9-EEA4-4761-9EF2-FD3D26A79313}" type="datetimeFigureOut">
              <a:rPr lang="en-US" smtClean="0"/>
              <a:t>29-Jan-20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113133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54ED9-EEA4-4761-9EF2-FD3D26A79313}" type="datetimeFigureOut">
              <a:rPr lang="en-US" smtClean="0"/>
              <a:t>29-Jan-20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151161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754ED9-EEA4-4761-9EF2-FD3D26A79313}" type="datetimeFigureOut">
              <a:rPr lang="en-US" smtClean="0"/>
              <a:t>29-Jan-20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117339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754ED9-EEA4-4761-9EF2-FD3D26A79313}" type="datetimeFigureOut">
              <a:rPr lang="en-US" smtClean="0"/>
              <a:t>29-Jan-20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79BBF-439E-4488-BC5A-AC6E64DECEE4}" type="slidenum">
              <a:rPr lang="en-US" smtClean="0"/>
              <a:t>‹#›</a:t>
            </a:fld>
            <a:endParaRPr lang="en-US"/>
          </a:p>
        </p:txBody>
      </p:sp>
    </p:spTree>
    <p:extLst>
      <p:ext uri="{BB962C8B-B14F-4D97-AF65-F5344CB8AC3E}">
        <p14:creationId xmlns:p14="http://schemas.microsoft.com/office/powerpoint/2010/main" val="2711731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754ED9-EEA4-4761-9EF2-FD3D26A79313}" type="datetimeFigureOut">
              <a:rPr lang="en-US" smtClean="0"/>
              <a:t>29-Jan-20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379BBF-439E-4488-BC5A-AC6E64DECEE4}" type="slidenum">
              <a:rPr lang="en-US" smtClean="0"/>
              <a:t>‹#›</a:t>
            </a:fld>
            <a:endParaRPr lang="en-US"/>
          </a:p>
        </p:txBody>
      </p:sp>
    </p:spTree>
    <p:extLst>
      <p:ext uri="{BB962C8B-B14F-4D97-AF65-F5344CB8AC3E}">
        <p14:creationId xmlns:p14="http://schemas.microsoft.com/office/powerpoint/2010/main" val="1618135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Users\JM\Documents\Financial%20management\compound%20value%20table.web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APPENDIX%20B_%20PRESENT%20VALUE%20AND%20FUTURE%20VALUE%20TABLES%20-%20Taxation%20for%20Decision%20Makers,%202012%20Edition%20%5bBook%5d.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F4D-B584-4107-9CB8-610384A5EF55}"/>
              </a:ext>
            </a:extLst>
          </p:cNvPr>
          <p:cNvSpPr>
            <a:spLocks noGrp="1"/>
          </p:cNvSpPr>
          <p:nvPr>
            <p:ph type="title"/>
          </p:nvPr>
        </p:nvSpPr>
        <p:spPr/>
        <p:txBody>
          <a:bodyPr/>
          <a:lstStyle/>
          <a:p>
            <a:r>
              <a:rPr lang="en-US" b="1" dirty="0"/>
              <a:t>Time Value of Money</a:t>
            </a:r>
            <a:endParaRPr lang="en-US" dirty="0"/>
          </a:p>
        </p:txBody>
      </p:sp>
      <p:sp>
        <p:nvSpPr>
          <p:cNvPr id="3" name="Content Placeholder 2">
            <a:extLst>
              <a:ext uri="{FF2B5EF4-FFF2-40B4-BE49-F238E27FC236}">
                <a16:creationId xmlns:a16="http://schemas.microsoft.com/office/drawing/2014/main" id="{C76B851F-7568-4529-88B6-EDF20338F8A6}"/>
              </a:ext>
            </a:extLst>
          </p:cNvPr>
          <p:cNvSpPr>
            <a:spLocks noGrp="1"/>
          </p:cNvSpPr>
          <p:nvPr>
            <p:ph idx="1"/>
          </p:nvPr>
        </p:nvSpPr>
        <p:spPr/>
        <p:txBody>
          <a:bodyPr/>
          <a:lstStyle/>
          <a:p>
            <a:r>
              <a:rPr lang="en-US" dirty="0"/>
              <a:t>An important principle in finance is that the value of money is time dependent.</a:t>
            </a:r>
          </a:p>
          <a:p>
            <a:r>
              <a:rPr lang="en-US" dirty="0"/>
              <a:t>The value of a unit of money is different in different time periods.</a:t>
            </a:r>
          </a:p>
          <a:p>
            <a:r>
              <a:rPr lang="en-US" dirty="0"/>
              <a:t>The value of a sum of money received today is more than its value received after some time. </a:t>
            </a:r>
          </a:p>
          <a:p>
            <a:r>
              <a:rPr lang="en-US" dirty="0"/>
              <a:t>Conversely, a sum of money received in future is less valuable than it is today. </a:t>
            </a:r>
          </a:p>
          <a:p>
            <a:r>
              <a:rPr lang="en-US" dirty="0"/>
              <a:t>The time value of money is also referred as </a:t>
            </a:r>
            <a:r>
              <a:rPr lang="en-US" i="1" dirty="0"/>
              <a:t>time preference for money.</a:t>
            </a:r>
            <a:endParaRPr lang="en-US" dirty="0"/>
          </a:p>
          <a:p>
            <a:endParaRPr lang="en-US" dirty="0"/>
          </a:p>
        </p:txBody>
      </p:sp>
    </p:spTree>
    <p:extLst>
      <p:ext uri="{BB962C8B-B14F-4D97-AF65-F5344CB8AC3E}">
        <p14:creationId xmlns:p14="http://schemas.microsoft.com/office/powerpoint/2010/main" val="45082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F4D-B584-4107-9CB8-610384A5EF55}"/>
              </a:ext>
            </a:extLst>
          </p:cNvPr>
          <p:cNvSpPr>
            <a:spLocks noGrp="1"/>
          </p:cNvSpPr>
          <p:nvPr>
            <p:ph type="title"/>
          </p:nvPr>
        </p:nvSpPr>
        <p:spPr/>
        <p:txBody>
          <a:bodyPr/>
          <a:lstStyle/>
          <a:p>
            <a:r>
              <a:rPr lang="en-US" dirty="0"/>
              <a:t>Reasons for Time Value of Money</a:t>
            </a:r>
          </a:p>
        </p:txBody>
      </p:sp>
      <p:sp>
        <p:nvSpPr>
          <p:cNvPr id="3" name="Content Placeholder 2">
            <a:extLst>
              <a:ext uri="{FF2B5EF4-FFF2-40B4-BE49-F238E27FC236}">
                <a16:creationId xmlns:a16="http://schemas.microsoft.com/office/drawing/2014/main" id="{C76B851F-7568-4529-88B6-EDF20338F8A6}"/>
              </a:ext>
            </a:extLst>
          </p:cNvPr>
          <p:cNvSpPr>
            <a:spLocks noGrp="1"/>
          </p:cNvSpPr>
          <p:nvPr>
            <p:ph idx="1"/>
          </p:nvPr>
        </p:nvSpPr>
        <p:spPr/>
        <p:txBody>
          <a:bodyPr/>
          <a:lstStyle/>
          <a:p>
            <a:pPr lvl="0"/>
            <a:r>
              <a:rPr lang="en-US" b="1" dirty="0"/>
              <a:t>Investment Opportunities</a:t>
            </a:r>
            <a:r>
              <a:rPr lang="en-US" dirty="0"/>
              <a:t>: Money has the potential to grow over a period of time because it can be invested somewhere. For example, if Rs. 1000 can be invested in a fixed deposit for one year at 7% p.a., the money will grow to Rs, Rs. 1070 at the end of one year. Therefore, given the choice of Rs. 1000 now or the same amount in one year’s time, it is always preferable to take Rs. 1000 now.</a:t>
            </a:r>
          </a:p>
          <a:p>
            <a:pPr lvl="0"/>
            <a:r>
              <a:rPr lang="en-US" b="1" dirty="0"/>
              <a:t>Inflation</a:t>
            </a:r>
            <a:r>
              <a:rPr lang="en-US" dirty="0"/>
              <a:t>: Inflation is the fall in the purchasing power of money. It makes money cheaper and the goods and services costlier. Suppose you can buy 1 kg of rice with Rs. 50 today. If the inflation rate is 10%, You need Rs. 55 to buy 1 kg of rice a year from now.</a:t>
            </a:r>
          </a:p>
          <a:p>
            <a:endParaRPr lang="en-US" dirty="0"/>
          </a:p>
        </p:txBody>
      </p:sp>
    </p:spTree>
    <p:extLst>
      <p:ext uri="{BB962C8B-B14F-4D97-AF65-F5344CB8AC3E}">
        <p14:creationId xmlns:p14="http://schemas.microsoft.com/office/powerpoint/2010/main" val="129497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F4D-B584-4107-9CB8-610384A5EF55}"/>
              </a:ext>
            </a:extLst>
          </p:cNvPr>
          <p:cNvSpPr>
            <a:spLocks noGrp="1"/>
          </p:cNvSpPr>
          <p:nvPr>
            <p:ph type="title"/>
          </p:nvPr>
        </p:nvSpPr>
        <p:spPr/>
        <p:txBody>
          <a:bodyPr/>
          <a:lstStyle/>
          <a:p>
            <a:r>
              <a:rPr lang="en-US" dirty="0"/>
              <a:t>Reasons for Time Value of Money</a:t>
            </a:r>
          </a:p>
        </p:txBody>
      </p:sp>
      <p:sp>
        <p:nvSpPr>
          <p:cNvPr id="3" name="Content Placeholder 2">
            <a:extLst>
              <a:ext uri="{FF2B5EF4-FFF2-40B4-BE49-F238E27FC236}">
                <a16:creationId xmlns:a16="http://schemas.microsoft.com/office/drawing/2014/main" id="{C76B851F-7568-4529-88B6-EDF20338F8A6}"/>
              </a:ext>
            </a:extLst>
          </p:cNvPr>
          <p:cNvSpPr>
            <a:spLocks noGrp="1"/>
          </p:cNvSpPr>
          <p:nvPr>
            <p:ph idx="1"/>
          </p:nvPr>
        </p:nvSpPr>
        <p:spPr/>
        <p:txBody>
          <a:bodyPr/>
          <a:lstStyle/>
          <a:p>
            <a:pPr lvl="0"/>
            <a:r>
              <a:rPr lang="en-US" b="1" dirty="0"/>
              <a:t>Risk</a:t>
            </a:r>
            <a:r>
              <a:rPr lang="en-US" dirty="0"/>
              <a:t>: Money received now is certain, whereas money tomorrow is less certain. This ’bird in the hand’ principle is extremely important in investment appraisals.</a:t>
            </a:r>
          </a:p>
          <a:p>
            <a:pPr lvl="0"/>
            <a:r>
              <a:rPr lang="en-US" b="1" dirty="0"/>
              <a:t>Personal consumption preference</a:t>
            </a:r>
            <a:r>
              <a:rPr lang="en-US" dirty="0"/>
              <a:t>: Many people have a strong preference for immediate rather than delayed consumption. For a hungry man, promise of a meals next month means nothing.</a:t>
            </a:r>
          </a:p>
          <a:p>
            <a:endParaRPr lang="en-US" dirty="0"/>
          </a:p>
        </p:txBody>
      </p:sp>
    </p:spTree>
    <p:extLst>
      <p:ext uri="{BB962C8B-B14F-4D97-AF65-F5344CB8AC3E}">
        <p14:creationId xmlns:p14="http://schemas.microsoft.com/office/powerpoint/2010/main" val="197139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F4D-B584-4107-9CB8-610384A5EF55}"/>
              </a:ext>
            </a:extLst>
          </p:cNvPr>
          <p:cNvSpPr>
            <a:spLocks noGrp="1"/>
          </p:cNvSpPr>
          <p:nvPr>
            <p:ph type="title"/>
          </p:nvPr>
        </p:nvSpPr>
        <p:spPr/>
        <p:txBody>
          <a:bodyPr/>
          <a:lstStyle/>
          <a:p>
            <a:r>
              <a:rPr lang="en-US" b="1" dirty="0"/>
              <a:t>Techniques   </a:t>
            </a:r>
            <a:br>
              <a:rPr lang="en-US" dirty="0"/>
            </a:br>
            <a:endParaRPr lang="en-US" dirty="0"/>
          </a:p>
        </p:txBody>
      </p:sp>
      <p:sp>
        <p:nvSpPr>
          <p:cNvPr id="3" name="Content Placeholder 2">
            <a:extLst>
              <a:ext uri="{FF2B5EF4-FFF2-40B4-BE49-F238E27FC236}">
                <a16:creationId xmlns:a16="http://schemas.microsoft.com/office/drawing/2014/main" id="{C76B851F-7568-4529-88B6-EDF20338F8A6}"/>
              </a:ext>
            </a:extLst>
          </p:cNvPr>
          <p:cNvSpPr>
            <a:spLocks noGrp="1"/>
          </p:cNvSpPr>
          <p:nvPr>
            <p:ph idx="1"/>
          </p:nvPr>
        </p:nvSpPr>
        <p:spPr/>
        <p:txBody>
          <a:bodyPr/>
          <a:lstStyle/>
          <a:p>
            <a:r>
              <a:rPr lang="en-US" dirty="0"/>
              <a:t>Two methods to calculate the time value of money</a:t>
            </a:r>
          </a:p>
          <a:p>
            <a:r>
              <a:rPr lang="en-US" dirty="0"/>
              <a:t>Compounding Technique</a:t>
            </a:r>
          </a:p>
          <a:p>
            <a:r>
              <a:rPr lang="en-US" dirty="0"/>
              <a:t>Discounting Technique</a:t>
            </a:r>
          </a:p>
          <a:p>
            <a:endParaRPr lang="en-US" dirty="0"/>
          </a:p>
        </p:txBody>
      </p:sp>
    </p:spTree>
    <p:extLst>
      <p:ext uri="{BB962C8B-B14F-4D97-AF65-F5344CB8AC3E}">
        <p14:creationId xmlns:p14="http://schemas.microsoft.com/office/powerpoint/2010/main" val="4791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F4D-B584-4107-9CB8-610384A5EF55}"/>
              </a:ext>
            </a:extLst>
          </p:cNvPr>
          <p:cNvSpPr>
            <a:spLocks noGrp="1"/>
          </p:cNvSpPr>
          <p:nvPr>
            <p:ph type="title"/>
          </p:nvPr>
        </p:nvSpPr>
        <p:spPr/>
        <p:txBody>
          <a:bodyPr/>
          <a:lstStyle/>
          <a:p>
            <a:r>
              <a:rPr lang="en-US" b="1" dirty="0"/>
              <a:t>Compounding</a:t>
            </a:r>
            <a:r>
              <a:rPr lang="en-US" dirty="0"/>
              <a:t> </a:t>
            </a:r>
            <a:r>
              <a:rPr lang="en-US" b="1" dirty="0"/>
              <a:t>Technique</a:t>
            </a:r>
            <a:br>
              <a:rPr lang="en-US" dirty="0"/>
            </a:br>
            <a:endParaRPr lang="en-US" dirty="0"/>
          </a:p>
        </p:txBody>
      </p:sp>
      <p:sp>
        <p:nvSpPr>
          <p:cNvPr id="3" name="Content Placeholder 2">
            <a:extLst>
              <a:ext uri="{FF2B5EF4-FFF2-40B4-BE49-F238E27FC236}">
                <a16:creationId xmlns:a16="http://schemas.microsoft.com/office/drawing/2014/main" id="{C76B851F-7568-4529-88B6-EDF20338F8A6}"/>
              </a:ext>
            </a:extLst>
          </p:cNvPr>
          <p:cNvSpPr>
            <a:spLocks noGrp="1"/>
          </p:cNvSpPr>
          <p:nvPr>
            <p:ph idx="1"/>
          </p:nvPr>
        </p:nvSpPr>
        <p:spPr/>
        <p:txBody>
          <a:bodyPr/>
          <a:lstStyle/>
          <a:p>
            <a:r>
              <a:rPr lang="en-US" dirty="0"/>
              <a:t>In compounding technique, interest is added (compounded) to the initial deposit (principal) and becomes part of the principal at the end of each compounding period. </a:t>
            </a:r>
          </a:p>
          <a:p>
            <a:r>
              <a:rPr lang="en-US" dirty="0"/>
              <a:t>Annual compounding, semi-annual compounding, quarterly compounding, monthly compounding etc.</a:t>
            </a:r>
          </a:p>
          <a:p>
            <a:endParaRPr lang="en-US" dirty="0"/>
          </a:p>
        </p:txBody>
      </p:sp>
    </p:spTree>
    <p:extLst>
      <p:ext uri="{BB962C8B-B14F-4D97-AF65-F5344CB8AC3E}">
        <p14:creationId xmlns:p14="http://schemas.microsoft.com/office/powerpoint/2010/main" val="222619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F4D-B584-4107-9CB8-610384A5EF55}"/>
              </a:ext>
            </a:extLst>
          </p:cNvPr>
          <p:cNvSpPr>
            <a:spLocks noGrp="1"/>
          </p:cNvSpPr>
          <p:nvPr>
            <p:ph type="title"/>
          </p:nvPr>
        </p:nvSpPr>
        <p:spPr/>
        <p:txBody>
          <a:bodyPr/>
          <a:lstStyle/>
          <a:p>
            <a:r>
              <a:rPr lang="en-US" b="1" dirty="0"/>
              <a:t>Compounding Technique Formula</a:t>
            </a:r>
            <a:endParaRPr lang="en-US" dirty="0"/>
          </a:p>
        </p:txBody>
      </p:sp>
      <p:sp>
        <p:nvSpPr>
          <p:cNvPr id="3" name="Content Placeholder 2">
            <a:extLst>
              <a:ext uri="{FF2B5EF4-FFF2-40B4-BE49-F238E27FC236}">
                <a16:creationId xmlns:a16="http://schemas.microsoft.com/office/drawing/2014/main" id="{C76B851F-7568-4529-88B6-EDF20338F8A6}"/>
              </a:ext>
            </a:extLst>
          </p:cNvPr>
          <p:cNvSpPr>
            <a:spLocks noGrp="1"/>
          </p:cNvSpPr>
          <p:nvPr>
            <p:ph idx="1"/>
          </p:nvPr>
        </p:nvSpPr>
        <p:spPr/>
        <p:txBody>
          <a:bodyPr/>
          <a:lstStyle/>
          <a:p>
            <a:endParaRPr lang="en-US" dirty="0"/>
          </a:p>
          <a:p>
            <a:r>
              <a:rPr lang="en-US" dirty="0"/>
              <a:t>A = P (1+i)</a:t>
            </a:r>
            <a:r>
              <a:rPr lang="en-US" baseline="30000" dirty="0"/>
              <a:t>n </a:t>
            </a:r>
            <a:endParaRPr lang="en-US" dirty="0"/>
          </a:p>
          <a:p>
            <a:r>
              <a:rPr lang="en-US" dirty="0"/>
              <a:t>In which</a:t>
            </a:r>
          </a:p>
          <a:p>
            <a:r>
              <a:rPr lang="en-US" dirty="0"/>
              <a:t>A = Amount at the end of the period</a:t>
            </a:r>
          </a:p>
          <a:p>
            <a:r>
              <a:rPr lang="en-US" dirty="0"/>
              <a:t>P= Principal at the beginning of the period</a:t>
            </a:r>
          </a:p>
          <a:p>
            <a:r>
              <a:rPr lang="en-US" dirty="0"/>
              <a:t>i = Rate of interest</a:t>
            </a:r>
          </a:p>
          <a:p>
            <a:r>
              <a:rPr lang="en-US" dirty="0"/>
              <a:t>N= number of years</a:t>
            </a:r>
          </a:p>
          <a:p>
            <a:endParaRPr lang="en-US" dirty="0"/>
          </a:p>
        </p:txBody>
      </p:sp>
    </p:spTree>
    <p:extLst>
      <p:ext uri="{BB962C8B-B14F-4D97-AF65-F5344CB8AC3E}">
        <p14:creationId xmlns:p14="http://schemas.microsoft.com/office/powerpoint/2010/main" val="368862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F4D-B584-4107-9CB8-610384A5EF55}"/>
              </a:ext>
            </a:extLst>
          </p:cNvPr>
          <p:cNvSpPr>
            <a:spLocks noGrp="1"/>
          </p:cNvSpPr>
          <p:nvPr>
            <p:ph type="title"/>
          </p:nvPr>
        </p:nvSpPr>
        <p:spPr/>
        <p:txBody>
          <a:bodyPr/>
          <a:lstStyle/>
          <a:p>
            <a:r>
              <a:rPr lang="en-US" b="1" dirty="0"/>
              <a:t>Compounding Technique Formula</a:t>
            </a:r>
            <a:endParaRPr lang="en-US" dirty="0"/>
          </a:p>
        </p:txBody>
      </p:sp>
      <p:sp>
        <p:nvSpPr>
          <p:cNvPr id="3" name="Content Placeholder 2">
            <a:extLst>
              <a:ext uri="{FF2B5EF4-FFF2-40B4-BE49-F238E27FC236}">
                <a16:creationId xmlns:a16="http://schemas.microsoft.com/office/drawing/2014/main" id="{C76B851F-7568-4529-88B6-EDF20338F8A6}"/>
              </a:ext>
            </a:extLst>
          </p:cNvPr>
          <p:cNvSpPr>
            <a:spLocks noGrp="1"/>
          </p:cNvSpPr>
          <p:nvPr>
            <p:ph idx="1"/>
          </p:nvPr>
        </p:nvSpPr>
        <p:spPr/>
        <p:txBody>
          <a:bodyPr/>
          <a:lstStyle/>
          <a:p>
            <a:r>
              <a:rPr lang="en-US" dirty="0"/>
              <a:t>For </a:t>
            </a:r>
            <a:r>
              <a:rPr lang="en-US" b="1" dirty="0"/>
              <a:t>semi-annual compounding</a:t>
            </a:r>
            <a:r>
              <a:rPr lang="en-US" dirty="0"/>
              <a:t>, the formula is:</a:t>
            </a:r>
          </a:p>
          <a:p>
            <a:pPr marL="0" indent="0">
              <a:buNone/>
            </a:pPr>
            <a:r>
              <a:rPr lang="en-US" dirty="0"/>
              <a:t>		A = P (1+i/2)</a:t>
            </a:r>
            <a:r>
              <a:rPr lang="en-US" baseline="30000" dirty="0"/>
              <a:t>n x2</a:t>
            </a:r>
            <a:endParaRPr lang="en-US" dirty="0"/>
          </a:p>
          <a:p>
            <a:r>
              <a:rPr lang="en-US" dirty="0"/>
              <a:t>For </a:t>
            </a:r>
            <a:r>
              <a:rPr lang="en-US" b="1" dirty="0"/>
              <a:t>quarterly compounding</a:t>
            </a:r>
            <a:r>
              <a:rPr lang="en-US" dirty="0"/>
              <a:t>, the formula is:</a:t>
            </a:r>
          </a:p>
          <a:p>
            <a:pPr marL="0" indent="0">
              <a:buNone/>
            </a:pPr>
            <a:r>
              <a:rPr lang="en-US" dirty="0"/>
              <a:t>		A = P (1+i/4)</a:t>
            </a:r>
            <a:r>
              <a:rPr lang="en-US" baseline="30000" dirty="0"/>
              <a:t>n x4</a:t>
            </a:r>
            <a:endParaRPr lang="en-US" dirty="0"/>
          </a:p>
          <a:p>
            <a:r>
              <a:rPr lang="en-US" dirty="0"/>
              <a:t>Alternatively, </a:t>
            </a:r>
            <a:r>
              <a:rPr lang="en-US" b="1" dirty="0"/>
              <a:t>for compounding more than once a year</a:t>
            </a:r>
            <a:r>
              <a:rPr lang="en-US" dirty="0"/>
              <a:t>, the formula can be expressed as:</a:t>
            </a:r>
          </a:p>
          <a:p>
            <a:pPr marL="0" indent="0">
              <a:buNone/>
            </a:pPr>
            <a:r>
              <a:rPr lang="en-US" dirty="0"/>
              <a:t>		A = P (1+i/m)</a:t>
            </a:r>
            <a:r>
              <a:rPr lang="en-US" baseline="30000" dirty="0"/>
              <a:t>n </a:t>
            </a:r>
            <a:r>
              <a:rPr lang="en-US" baseline="30000" dirty="0" err="1"/>
              <a:t>xm</a:t>
            </a:r>
            <a:r>
              <a:rPr lang="en-US" baseline="30000" dirty="0"/>
              <a:t>    </a:t>
            </a:r>
            <a:endParaRPr lang="en-US" dirty="0"/>
          </a:p>
          <a:p>
            <a:pPr marL="0" indent="0">
              <a:buNone/>
            </a:pPr>
            <a:r>
              <a:rPr lang="en-US" dirty="0"/>
              <a:t>		Where m = number of times per year compounding is made.</a:t>
            </a:r>
          </a:p>
          <a:p>
            <a:endParaRPr lang="en-US" dirty="0"/>
          </a:p>
        </p:txBody>
      </p:sp>
    </p:spTree>
    <p:extLst>
      <p:ext uri="{BB962C8B-B14F-4D97-AF65-F5344CB8AC3E}">
        <p14:creationId xmlns:p14="http://schemas.microsoft.com/office/powerpoint/2010/main" val="3368713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F4D-B584-4107-9CB8-610384A5EF55}"/>
              </a:ext>
            </a:extLst>
          </p:cNvPr>
          <p:cNvSpPr>
            <a:spLocks noGrp="1"/>
          </p:cNvSpPr>
          <p:nvPr>
            <p:ph type="title"/>
          </p:nvPr>
        </p:nvSpPr>
        <p:spPr/>
        <p:txBody>
          <a:bodyPr/>
          <a:lstStyle/>
          <a:p>
            <a:r>
              <a:rPr lang="en-US" dirty="0"/>
              <a:t>Compound value table</a:t>
            </a:r>
          </a:p>
        </p:txBody>
      </p:sp>
      <p:sp>
        <p:nvSpPr>
          <p:cNvPr id="3" name="Content Placeholder 2">
            <a:extLst>
              <a:ext uri="{FF2B5EF4-FFF2-40B4-BE49-F238E27FC236}">
                <a16:creationId xmlns:a16="http://schemas.microsoft.com/office/drawing/2014/main" id="{C76B851F-7568-4529-88B6-EDF20338F8A6}"/>
              </a:ext>
            </a:extLst>
          </p:cNvPr>
          <p:cNvSpPr>
            <a:spLocks noGrp="1"/>
          </p:cNvSpPr>
          <p:nvPr>
            <p:ph idx="1"/>
          </p:nvPr>
        </p:nvSpPr>
        <p:spPr/>
        <p:txBody>
          <a:bodyPr/>
          <a:lstStyle/>
          <a:p>
            <a:pPr marL="0" indent="0">
              <a:buNone/>
            </a:pPr>
            <a:endParaRPr lang="en-US" dirty="0"/>
          </a:p>
          <a:p>
            <a:r>
              <a:rPr lang="en-US" dirty="0">
                <a:hlinkClick r:id="rId2" action="ppaction://hlinkfile"/>
              </a:rPr>
              <a:t>file:///C:/Users/JM/Documents/Financial%20management/compound%20value%20table.webp</a:t>
            </a:r>
            <a:endParaRPr lang="en-US" dirty="0"/>
          </a:p>
          <a:p>
            <a:endParaRPr lang="en-US" dirty="0"/>
          </a:p>
        </p:txBody>
      </p:sp>
    </p:spTree>
    <p:extLst>
      <p:ext uri="{BB962C8B-B14F-4D97-AF65-F5344CB8AC3E}">
        <p14:creationId xmlns:p14="http://schemas.microsoft.com/office/powerpoint/2010/main" val="2146813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F4D-B584-4107-9CB8-610384A5EF55}"/>
              </a:ext>
            </a:extLst>
          </p:cNvPr>
          <p:cNvSpPr>
            <a:spLocks noGrp="1"/>
          </p:cNvSpPr>
          <p:nvPr>
            <p:ph type="title"/>
          </p:nvPr>
        </p:nvSpPr>
        <p:spPr/>
        <p:txBody>
          <a:bodyPr/>
          <a:lstStyle/>
          <a:p>
            <a:r>
              <a:rPr lang="en-US" dirty="0"/>
              <a:t>Present value table</a:t>
            </a:r>
          </a:p>
        </p:txBody>
      </p:sp>
      <p:sp>
        <p:nvSpPr>
          <p:cNvPr id="3" name="Content Placeholder 2">
            <a:extLst>
              <a:ext uri="{FF2B5EF4-FFF2-40B4-BE49-F238E27FC236}">
                <a16:creationId xmlns:a16="http://schemas.microsoft.com/office/drawing/2014/main" id="{C76B851F-7568-4529-88B6-EDF20338F8A6}"/>
              </a:ext>
            </a:extLst>
          </p:cNvPr>
          <p:cNvSpPr>
            <a:spLocks noGrp="1"/>
          </p:cNvSpPr>
          <p:nvPr>
            <p:ph idx="1"/>
          </p:nvPr>
        </p:nvSpPr>
        <p:spPr/>
        <p:txBody>
          <a:bodyPr/>
          <a:lstStyle/>
          <a:p>
            <a:r>
              <a:rPr lang="en-US" dirty="0">
                <a:hlinkClick r:id="rId2" action="ppaction://hlinkfile"/>
              </a:rPr>
              <a:t>APPENDIX B_ PRESENT VALUE AND FUTURE VALUE TABLES - Taxation for Decision Makers, 2012 Edition [Book].html</a:t>
            </a:r>
            <a:endParaRPr lang="en-US" dirty="0"/>
          </a:p>
          <a:p>
            <a:endParaRPr lang="en-US" dirty="0"/>
          </a:p>
        </p:txBody>
      </p:sp>
    </p:spTree>
    <p:extLst>
      <p:ext uri="{BB962C8B-B14F-4D97-AF65-F5344CB8AC3E}">
        <p14:creationId xmlns:p14="http://schemas.microsoft.com/office/powerpoint/2010/main" val="40117211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1979</TotalTime>
  <Words>558</Words>
  <Application>Microsoft Office PowerPoint</Application>
  <PresentationFormat>Widescreen</PresentationFormat>
  <Paragraphs>42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Time Value of Money</vt:lpstr>
      <vt:lpstr>Reasons for Time Value of Money</vt:lpstr>
      <vt:lpstr>Reasons for Time Value of Money</vt:lpstr>
      <vt:lpstr>Techniques    </vt:lpstr>
      <vt:lpstr>Compounding Technique </vt:lpstr>
      <vt:lpstr>Compounding Technique Formula</vt:lpstr>
      <vt:lpstr>Compounding Technique Formula</vt:lpstr>
      <vt:lpstr>Compound value table</vt:lpstr>
      <vt:lpstr>Present value 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JM</dc:creator>
  <cp:lastModifiedBy>JM</cp:lastModifiedBy>
  <cp:revision>8</cp:revision>
  <dcterms:created xsi:type="dcterms:W3CDTF">2018-08-13T00:07:27Z</dcterms:created>
  <dcterms:modified xsi:type="dcterms:W3CDTF">2020-01-29T05:13:32Z</dcterms:modified>
</cp:coreProperties>
</file>