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82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32E2F-455F-437E-8EE7-F2A8D21F1BA5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25AAB-D7DA-4DB3-B45A-30E4C9479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2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5AAB-D7DA-4DB3-B45A-30E4C94797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9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7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1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579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4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3637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78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59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5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2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7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6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2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4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B0DE8-12BE-4F63-967D-C69C0CAEFE2B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439DAB-8000-40E3-9E55-9B1502CDA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6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  <a:scene3d>
            <a:camera prst="obliqueTopLeft"/>
            <a:lightRig rig="threePt" dir="t"/>
          </a:scene3d>
        </p:spPr>
        <p:txBody>
          <a:bodyPr lIns="182880" tIns="0">
            <a:norm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[sec 56(2)]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4267200"/>
            <a:ext cx="38862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Swapna Shaji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Commerce(SF)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Nirmala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College , Muvattupuzha 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6) Income from composite letting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If it is not the business- it is taxable under the head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Income from other sources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If it is a business-it is taxable under the head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Profits &amp; gains from business or profession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7)  Amount received on key man     insurance policy including bonus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Where the sum is received by the </a:t>
            </a:r>
            <a:r>
              <a:rPr lang="en-US" dirty="0" err="1" smtClean="0"/>
              <a:t>organisation</a:t>
            </a:r>
            <a:r>
              <a:rPr lang="en-US" dirty="0" smtClean="0"/>
              <a:t> -taxable under the head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Profits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&amp;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gains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business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profession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Where </a:t>
            </a:r>
            <a:r>
              <a:rPr lang="en-US" dirty="0" smtClean="0"/>
              <a:t>the sum is received by the employee   - taxable under the head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Income from salary</a:t>
            </a:r>
            <a:r>
              <a:rPr lang="en-US" dirty="0" smtClean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 any other cases – taxable under the head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Income from other sources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8) </a:t>
            </a:r>
            <a:r>
              <a:rPr lang="en-US" sz="2400" b="1" dirty="0" smtClean="0">
                <a:solidFill>
                  <a:srgbClr val="FF0000"/>
                </a:solidFill>
              </a:rPr>
              <a:t>An individual or HUF received from a non relative, with out consideration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Sum of money exceeding Rs 50000- Full amount is taxable</a:t>
            </a:r>
          </a:p>
          <a:p>
            <a:endParaRPr lang="en-US" sz="2800" dirty="0" smtClean="0"/>
          </a:p>
          <a:p>
            <a:r>
              <a:rPr lang="en-US" sz="2800" dirty="0" smtClean="0"/>
              <a:t>Any immovable property the stamp duty value exceeding Rs 50000- Stamp duty value taxable</a:t>
            </a:r>
          </a:p>
          <a:p>
            <a:endParaRPr lang="en-US" sz="2800" dirty="0" smtClean="0"/>
          </a:p>
          <a:p>
            <a:r>
              <a:rPr lang="en-US" sz="2800" dirty="0" smtClean="0"/>
              <a:t>Any movable property the aggregate fair market  value exceeding Rs 50000- Aggregate fair market value taxable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9) Interest received on compensation or enhanced compensation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algn="ctr">
              <a:buFont typeface="Wingdings" pitchFamily="2" charset="2"/>
              <a:buChar char="v"/>
            </a:pPr>
            <a:r>
              <a:rPr lang="en-US" sz="3600" dirty="0" smtClean="0"/>
              <a:t>It is the income of the year in which it is received</a:t>
            </a:r>
            <a:endParaRPr lang="en-US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10) </a:t>
            </a:r>
            <a:r>
              <a:rPr lang="en-US" sz="2800" b="1" dirty="0" smtClean="0">
                <a:solidFill>
                  <a:srgbClr val="FF0000"/>
                </a:solidFill>
              </a:rPr>
              <a:t>Where a closely held company issues shares to anon resident person for a consideration exceeding face value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Consideration received-Fair market value of the share is taxable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THANK YOU</a:t>
            </a:r>
            <a:endParaRPr lang="en-US" sz="8800" b="1" dirty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INCOME FROM OTHER SOURCES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  <a:noFill/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Residuary head of income</a:t>
            </a:r>
          </a:p>
          <a:p>
            <a:pPr>
              <a:buFont typeface="Wingdings" pitchFamily="2" charset="2"/>
              <a:buChar char="v"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Any taxable income not falling under the first four heads is included in this head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Income chargeable under income from other sources includes,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  <a:noFill/>
        </p:spPr>
        <p:txBody>
          <a:bodyPr>
            <a:normAutofit/>
          </a:bodyPr>
          <a:lstStyle/>
          <a:p>
            <a:pPr algn="ctr"/>
            <a:endParaRPr lang="en-US" sz="4000" dirty="0" smtClean="0"/>
          </a:p>
          <a:p>
            <a:pPr algn="ctr">
              <a:buFont typeface="Wingdings" pitchFamily="2" charset="2"/>
              <a:buChar char="Ø"/>
            </a:pPr>
            <a:r>
              <a:rPr lang="en-US" sz="4000" dirty="0" smtClean="0"/>
              <a:t>Specific incomes </a:t>
            </a:r>
          </a:p>
          <a:p>
            <a:pPr algn="ctr">
              <a:buNone/>
            </a:pPr>
            <a:r>
              <a:rPr lang="en-US" sz="4000" dirty="0" smtClean="0"/>
              <a:t>&amp;</a:t>
            </a:r>
          </a:p>
          <a:p>
            <a:pPr algn="ctr">
              <a:buFont typeface="Wingdings" pitchFamily="2" charset="2"/>
              <a:buChar char="Ø"/>
            </a:pPr>
            <a:r>
              <a:rPr lang="en-US" sz="4000" dirty="0" smtClean="0"/>
              <a:t>Other incomes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SPECIFIC INCOMES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Dividend</a:t>
            </a:r>
          </a:p>
          <a:p>
            <a:pPr marL="742950" indent="-742950">
              <a:buNone/>
            </a:pPr>
            <a:r>
              <a:rPr lang="en-US" sz="2800" dirty="0" smtClean="0"/>
              <a:t>            Share of profits received by the shareholders may be,</a:t>
            </a:r>
          </a:p>
          <a:p>
            <a:pPr marL="742950" indent="-742950">
              <a:buFont typeface="Wingdings" pitchFamily="2" charset="2"/>
              <a:buChar char="Ø"/>
            </a:pPr>
            <a:endParaRPr lang="en-US" sz="2800" dirty="0" smtClean="0"/>
          </a:p>
          <a:p>
            <a:pPr marL="742950" indent="-7429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Final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dividend</a:t>
            </a:r>
            <a:r>
              <a:rPr lang="en-US" sz="2800" dirty="0" smtClean="0"/>
              <a:t> - income of the year in which it declared</a:t>
            </a:r>
          </a:p>
          <a:p>
            <a:pPr marL="742950" indent="-742950">
              <a:buFont typeface="Wingdings" pitchFamily="2" charset="2"/>
              <a:buChar char="Ø"/>
            </a:pPr>
            <a:endParaRPr lang="en-US" sz="2800" dirty="0" smtClean="0"/>
          </a:p>
          <a:p>
            <a:pPr marL="742950" indent="-7429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Interim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dividend</a:t>
            </a:r>
            <a:r>
              <a:rPr lang="en-US" sz="2800" dirty="0" smtClean="0"/>
              <a:t> – income of the year in which it is made available</a:t>
            </a:r>
          </a:p>
          <a:p>
            <a:pPr marL="742950" indent="-742950">
              <a:buNone/>
            </a:pPr>
            <a:endParaRPr lang="en-US" sz="2800" dirty="0" smtClean="0"/>
          </a:p>
          <a:p>
            <a:pPr marL="742950" indent="-742950">
              <a:buNone/>
            </a:pPr>
            <a:r>
              <a:rPr lang="en-US" sz="2800" dirty="0" smtClean="0"/>
              <a:t>           </a:t>
            </a:r>
            <a:endParaRPr lang="en-US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TAX LIABILITY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Dividend distributed by a domestic company is exempt under [sec 10(34)]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Dividend from co-operative society </a:t>
            </a:r>
            <a:r>
              <a:rPr lang="en-US" smtClean="0"/>
              <a:t>is taxable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Dividend from foreign company is taxable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ctr"/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r>
              <a:rPr lang="en-US" sz="1800" b="1" dirty="0" smtClean="0">
                <a:solidFill>
                  <a:srgbClr val="FF0000"/>
                </a:solidFill>
              </a:rPr>
              <a:t>)     Winnings from </a:t>
            </a:r>
            <a:r>
              <a:rPr lang="en-US" sz="1800" b="1" dirty="0" err="1" smtClean="0">
                <a:solidFill>
                  <a:srgbClr val="FF0000"/>
                </a:solidFill>
              </a:rPr>
              <a:t>lotteries,crossword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puzzles,races</a:t>
            </a:r>
            <a:r>
              <a:rPr lang="en-US" sz="1800" b="1" dirty="0" smtClean="0">
                <a:solidFill>
                  <a:srgbClr val="FF0000"/>
                </a:solidFill>
              </a:rPr>
              <a:t> including horse </a:t>
            </a:r>
            <a:r>
              <a:rPr lang="en-US" sz="1800" b="1" dirty="0" err="1" smtClean="0">
                <a:solidFill>
                  <a:srgbClr val="FF0000"/>
                </a:solidFill>
              </a:rPr>
              <a:t>races,card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games,gambling</a:t>
            </a:r>
            <a:r>
              <a:rPr lang="en-US" sz="1800" b="1" dirty="0" smtClean="0">
                <a:solidFill>
                  <a:srgbClr val="FF0000"/>
                </a:solidFill>
              </a:rPr>
              <a:t> or betting of any form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Tax deducted at source @ 30% if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Winning from </a:t>
            </a:r>
            <a:r>
              <a:rPr lang="en-US" dirty="0" err="1" smtClean="0"/>
              <a:t>lottery,crossword</a:t>
            </a:r>
            <a:r>
              <a:rPr lang="en-US" dirty="0" smtClean="0"/>
              <a:t> </a:t>
            </a:r>
            <a:r>
              <a:rPr lang="en-US" dirty="0" err="1" smtClean="0"/>
              <a:t>puzzles,card</a:t>
            </a:r>
            <a:r>
              <a:rPr lang="en-US" dirty="0" smtClean="0"/>
              <a:t> </a:t>
            </a:r>
            <a:r>
              <a:rPr lang="en-US" dirty="0" err="1" smtClean="0"/>
              <a:t>game,gambling</a:t>
            </a:r>
            <a:r>
              <a:rPr lang="en-US" dirty="0" smtClean="0"/>
              <a:t> or betting exceeds Rs 10000       </a:t>
            </a:r>
          </a:p>
          <a:p>
            <a:pPr>
              <a:buNone/>
            </a:pPr>
            <a:r>
              <a:rPr lang="en-US" dirty="0" smtClean="0"/>
              <a:t>                                       OR</a:t>
            </a:r>
          </a:p>
          <a:p>
            <a:r>
              <a:rPr lang="en-US" dirty="0" smtClean="0"/>
              <a:t> Winning from horse race exceeds Rs 5000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3)Any sum received by the </a:t>
            </a:r>
            <a:r>
              <a:rPr lang="en-US" sz="2800" b="1" dirty="0" err="1" smtClean="0">
                <a:solidFill>
                  <a:srgbClr val="FF0000"/>
                </a:solidFill>
              </a:rPr>
              <a:t>assessee</a:t>
            </a:r>
            <a:r>
              <a:rPr lang="en-US" sz="2800" b="1" dirty="0" smtClean="0">
                <a:solidFill>
                  <a:srgbClr val="FF0000"/>
                </a:solidFill>
              </a:rPr>
              <a:t> from his employees as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Contributions to any provident fund</a:t>
            </a:r>
          </a:p>
          <a:p>
            <a:pPr>
              <a:buNone/>
            </a:pPr>
            <a:r>
              <a:rPr lang="en-US" dirty="0" smtClean="0"/>
              <a:t>                        OR</a:t>
            </a:r>
          </a:p>
          <a:p>
            <a:r>
              <a:rPr lang="en-US" dirty="0" smtClean="0"/>
              <a:t>Superannuation fund</a:t>
            </a:r>
          </a:p>
          <a:p>
            <a:pPr>
              <a:buNone/>
            </a:pPr>
            <a:r>
              <a:rPr lang="en-US" dirty="0" smtClean="0"/>
              <a:t>                        OR</a:t>
            </a:r>
          </a:p>
          <a:p>
            <a:r>
              <a:rPr lang="en-US" dirty="0" smtClean="0"/>
              <a:t>Any fund set up under Employees State Insurance Act 1948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4)Income by way of interest on securities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securities held as investments it is taxable under the head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Income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sources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securities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held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stock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trade it is taxable under the head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Profits &amp; gains from business or profession 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5)Income from </a:t>
            </a:r>
            <a:r>
              <a:rPr lang="en-US" b="1" dirty="0" err="1" smtClean="0">
                <a:solidFill>
                  <a:srgbClr val="FF0000"/>
                </a:solidFill>
              </a:rPr>
              <a:t>machinery,plant</a:t>
            </a:r>
            <a:r>
              <a:rPr lang="en-US" b="1" dirty="0" smtClean="0">
                <a:solidFill>
                  <a:srgbClr val="FF0000"/>
                </a:solidFill>
              </a:rPr>
              <a:t> or furniture let on hire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If it is not the business- it is taxable under the head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Income from other sources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If it is a business-it is taxable under the head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Profits &amp; gains from business or profession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485</Words>
  <Application>Microsoft Office PowerPoint</Application>
  <PresentationFormat>On-screen Show (4:3)</PresentationFormat>
  <Paragraphs>85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Britannic Bold</vt:lpstr>
      <vt:lpstr>Calibri</vt:lpstr>
      <vt:lpstr>Times New Roman</vt:lpstr>
      <vt:lpstr>Trebuchet MS</vt:lpstr>
      <vt:lpstr>Wingdings</vt:lpstr>
      <vt:lpstr>Wingdings 3</vt:lpstr>
      <vt:lpstr>Facet</vt:lpstr>
      <vt:lpstr>INCOME FROM OTHER SOURCES  [sec 56(2)]   </vt:lpstr>
      <vt:lpstr>INCOME FROM OTHER SOURCES</vt:lpstr>
      <vt:lpstr>Income chargeable under income from other sources includes, </vt:lpstr>
      <vt:lpstr>SPECIFIC INCOMES</vt:lpstr>
      <vt:lpstr>TAX LIABILITY</vt:lpstr>
      <vt:lpstr>2)     Winnings from lotteries,crossword puzzles,races including horse races,card games,gambling or betting of any form</vt:lpstr>
      <vt:lpstr>3)Any sum received by the assessee from his employees as </vt:lpstr>
      <vt:lpstr>4)Income by way of interest on securities</vt:lpstr>
      <vt:lpstr>5)Income from machinery,plant or furniture let on hire </vt:lpstr>
      <vt:lpstr>6) Income from composite letting</vt:lpstr>
      <vt:lpstr>7)  Amount received on key man     insurance policy including bonus</vt:lpstr>
      <vt:lpstr>8) An individual or HUF received from a non relative, with out consideration</vt:lpstr>
      <vt:lpstr>9) Interest received on compensation or enhanced compensation</vt:lpstr>
      <vt:lpstr>10) Where a closely held company issues shares to anon resident person for a consideration exceeding face value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Lab</cp:lastModifiedBy>
  <cp:revision>41</cp:revision>
  <dcterms:created xsi:type="dcterms:W3CDTF">2015-09-09T16:04:19Z</dcterms:created>
  <dcterms:modified xsi:type="dcterms:W3CDTF">2020-01-29T10:04:07Z</dcterms:modified>
</cp:coreProperties>
</file>