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93" r:id="rId2"/>
    <p:sldId id="256" r:id="rId3"/>
    <p:sldId id="257" r:id="rId4"/>
    <p:sldId id="258" r:id="rId5"/>
    <p:sldId id="260" r:id="rId6"/>
    <p:sldId id="295" r:id="rId7"/>
    <p:sldId id="296" r:id="rId8"/>
    <p:sldId id="282" r:id="rId9"/>
    <p:sldId id="298" r:id="rId10"/>
    <p:sldId id="259" r:id="rId11"/>
    <p:sldId id="263" r:id="rId12"/>
    <p:sldId id="262" r:id="rId13"/>
    <p:sldId id="264" r:id="rId14"/>
    <p:sldId id="265" r:id="rId15"/>
    <p:sldId id="266" r:id="rId16"/>
    <p:sldId id="267" r:id="rId17"/>
    <p:sldId id="268" r:id="rId18"/>
    <p:sldId id="297"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3" r:id="rId33"/>
    <p:sldId id="284" r:id="rId34"/>
    <p:sldId id="285" r:id="rId35"/>
    <p:sldId id="286" r:id="rId36"/>
    <p:sldId id="287" r:id="rId37"/>
    <p:sldId id="288" r:id="rId38"/>
    <p:sldId id="289" r:id="rId39"/>
    <p:sldId id="290" r:id="rId40"/>
    <p:sldId id="291" r:id="rId41"/>
    <p:sldId id="294"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3651" autoAdjust="0"/>
  </p:normalViewPr>
  <p:slideViewPr>
    <p:cSldViewPr>
      <p:cViewPr varScale="1">
        <p:scale>
          <a:sx n="50" d="100"/>
          <a:sy n="50" d="100"/>
        </p:scale>
        <p:origin x="-1253"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7027CA-030A-4D87-9F8D-BA9059BB121E}" type="doc">
      <dgm:prSet loTypeId="urn:microsoft.com/office/officeart/2005/8/layout/vList2" loCatId="list" qsTypeId="urn:microsoft.com/office/officeart/2005/8/quickstyle/simple1" qsCatId="simple" csTypeId="urn:microsoft.com/office/officeart/2005/8/colors/accent2_3" csCatId="accent2"/>
      <dgm:spPr/>
      <dgm:t>
        <a:bodyPr/>
        <a:lstStyle/>
        <a:p>
          <a:endParaRPr lang="en-US"/>
        </a:p>
      </dgm:t>
    </dgm:pt>
    <dgm:pt modelId="{A3EC7BB0-BE1A-4BC8-AF6D-5C88E5620C00}">
      <dgm:prSet/>
      <dgm:spPr/>
      <dgm:t>
        <a:bodyPr/>
        <a:lstStyle/>
        <a:p>
          <a:pPr algn="ctr" rtl="0"/>
          <a:r>
            <a:rPr lang="en-US" dirty="0" smtClean="0"/>
            <a:t>SAMPLING THEORY</a:t>
          </a:r>
          <a:br>
            <a:rPr lang="en-US" dirty="0" smtClean="0"/>
          </a:br>
          <a:r>
            <a:rPr lang="en-US" dirty="0" smtClean="0"/>
            <a:t>an introduction</a:t>
          </a:r>
          <a:endParaRPr lang="en-US" dirty="0"/>
        </a:p>
      </dgm:t>
    </dgm:pt>
    <dgm:pt modelId="{BE34B744-5AD4-4873-BE61-62455D89BE12}" type="parTrans" cxnId="{5C10B6C1-53F6-44F0-B231-75111A288B7A}">
      <dgm:prSet/>
      <dgm:spPr/>
      <dgm:t>
        <a:bodyPr/>
        <a:lstStyle/>
        <a:p>
          <a:endParaRPr lang="en-US"/>
        </a:p>
      </dgm:t>
    </dgm:pt>
    <dgm:pt modelId="{C95EA8E2-5B8D-4B2F-92E6-A17C16E0D4E2}" type="sibTrans" cxnId="{5C10B6C1-53F6-44F0-B231-75111A288B7A}">
      <dgm:prSet/>
      <dgm:spPr/>
      <dgm:t>
        <a:bodyPr/>
        <a:lstStyle/>
        <a:p>
          <a:endParaRPr lang="en-US"/>
        </a:p>
      </dgm:t>
    </dgm:pt>
    <dgm:pt modelId="{F1DE5C87-ED5E-4FED-A9A9-CA39EB557771}" type="pres">
      <dgm:prSet presAssocID="{297027CA-030A-4D87-9F8D-BA9059BB121E}" presName="linear" presStyleCnt="0">
        <dgm:presLayoutVars>
          <dgm:animLvl val="lvl"/>
          <dgm:resizeHandles val="exact"/>
        </dgm:presLayoutVars>
      </dgm:prSet>
      <dgm:spPr/>
      <dgm:t>
        <a:bodyPr/>
        <a:lstStyle/>
        <a:p>
          <a:endParaRPr lang="en-US"/>
        </a:p>
      </dgm:t>
    </dgm:pt>
    <dgm:pt modelId="{79EC16B1-85CA-41DF-B8BA-791FC39EA857}" type="pres">
      <dgm:prSet presAssocID="{A3EC7BB0-BE1A-4BC8-AF6D-5C88E5620C00}" presName="parentText" presStyleLbl="node1" presStyleIdx="0" presStyleCnt="1">
        <dgm:presLayoutVars>
          <dgm:chMax val="0"/>
          <dgm:bulletEnabled val="1"/>
        </dgm:presLayoutVars>
      </dgm:prSet>
      <dgm:spPr/>
      <dgm:t>
        <a:bodyPr/>
        <a:lstStyle/>
        <a:p>
          <a:endParaRPr lang="en-US"/>
        </a:p>
      </dgm:t>
    </dgm:pt>
  </dgm:ptLst>
  <dgm:cxnLst>
    <dgm:cxn modelId="{5C10B6C1-53F6-44F0-B231-75111A288B7A}" srcId="{297027CA-030A-4D87-9F8D-BA9059BB121E}" destId="{A3EC7BB0-BE1A-4BC8-AF6D-5C88E5620C00}" srcOrd="0" destOrd="0" parTransId="{BE34B744-5AD4-4873-BE61-62455D89BE12}" sibTransId="{C95EA8E2-5B8D-4B2F-92E6-A17C16E0D4E2}"/>
    <dgm:cxn modelId="{53673585-5CF9-4EE8-A8BC-5C7B5FCF4032}" type="presOf" srcId="{297027CA-030A-4D87-9F8D-BA9059BB121E}" destId="{F1DE5C87-ED5E-4FED-A9A9-CA39EB557771}" srcOrd="0" destOrd="0" presId="urn:microsoft.com/office/officeart/2005/8/layout/vList2"/>
    <dgm:cxn modelId="{E7C7EC71-6017-4A7B-9BF1-02BA146CB69A}" type="presOf" srcId="{A3EC7BB0-BE1A-4BC8-AF6D-5C88E5620C00}" destId="{79EC16B1-85CA-41DF-B8BA-791FC39EA857}" srcOrd="0" destOrd="0" presId="urn:microsoft.com/office/officeart/2005/8/layout/vList2"/>
    <dgm:cxn modelId="{09B752F9-4440-4177-A904-80551F7CADE4}" type="presParOf" srcId="{F1DE5C87-ED5E-4FED-A9A9-CA39EB557771}" destId="{79EC16B1-85CA-41DF-B8BA-791FC39EA857}" srcOrd="0"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C2D1C8-DC10-41EE-B92B-A9999ECA20E9}" type="datetimeFigureOut">
              <a:rPr lang="en-US" smtClean="0"/>
              <a:pPr/>
              <a:t>6/16/2019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7160E2-9DFF-43DF-9AB1-26EC94465D0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7160E2-9DFF-43DF-9AB1-26EC94465D0B}"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7160E2-9DFF-43DF-9AB1-26EC94465D0B}" type="slidenum">
              <a:rPr lang="en-US" smtClean="0"/>
              <a:pPr/>
              <a:t>34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9A6682-8E70-43CA-B5AD-0B836913F0CA}" type="datetimeFigureOut">
              <a:rPr lang="en-US" smtClean="0"/>
              <a:pPr/>
              <a:t>6/16/2019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6F9D8-2DF1-451B-98F3-95D9ECD9331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9A6682-8E70-43CA-B5AD-0B836913F0CA}" type="datetimeFigureOut">
              <a:rPr lang="en-US" smtClean="0"/>
              <a:pPr/>
              <a:t>6/16/2019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6F9D8-2DF1-451B-98F3-95D9ECD933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9A6682-8E70-43CA-B5AD-0B836913F0CA}" type="datetimeFigureOut">
              <a:rPr lang="en-US" smtClean="0"/>
              <a:pPr/>
              <a:t>6/16/2019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6F9D8-2DF1-451B-98F3-95D9ECD933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9A6682-8E70-43CA-B5AD-0B836913F0CA}" type="datetimeFigureOut">
              <a:rPr lang="en-US" smtClean="0"/>
              <a:pPr/>
              <a:t>6/16/2019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6F9D8-2DF1-451B-98F3-95D9ECD933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9A6682-8E70-43CA-B5AD-0B836913F0CA}" type="datetimeFigureOut">
              <a:rPr lang="en-US" smtClean="0"/>
              <a:pPr/>
              <a:t>6/16/2019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6F9D8-2DF1-451B-98F3-95D9ECD933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9A6682-8E70-43CA-B5AD-0B836913F0CA}" type="datetimeFigureOut">
              <a:rPr lang="en-US" smtClean="0"/>
              <a:pPr/>
              <a:t>6/16/2019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6F9D8-2DF1-451B-98F3-95D9ECD933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9A6682-8E70-43CA-B5AD-0B836913F0CA}" type="datetimeFigureOut">
              <a:rPr lang="en-US" smtClean="0"/>
              <a:pPr/>
              <a:t>6/16/2019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E6F9D8-2DF1-451B-98F3-95D9ECD933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9A6682-8E70-43CA-B5AD-0B836913F0CA}" type="datetimeFigureOut">
              <a:rPr lang="en-US" smtClean="0"/>
              <a:pPr/>
              <a:t>6/16/2019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E6F9D8-2DF1-451B-98F3-95D9ECD933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9A6682-8E70-43CA-B5AD-0B836913F0CA}" type="datetimeFigureOut">
              <a:rPr lang="en-US" smtClean="0"/>
              <a:pPr/>
              <a:t>6/16/2019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E6F9D8-2DF1-451B-98F3-95D9ECD933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9A6682-8E70-43CA-B5AD-0B836913F0CA}" type="datetimeFigureOut">
              <a:rPr lang="en-US" smtClean="0"/>
              <a:pPr/>
              <a:t>6/16/2019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6F9D8-2DF1-451B-98F3-95D9ECD933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9A6682-8E70-43CA-B5AD-0B836913F0CA}" type="datetimeFigureOut">
              <a:rPr lang="en-US" smtClean="0"/>
              <a:pPr/>
              <a:t>6/16/2019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6F9D8-2DF1-451B-98F3-95D9ECD933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9A6682-8E70-43CA-B5AD-0B836913F0CA}" type="datetimeFigureOut">
              <a:rPr lang="en-US" smtClean="0"/>
              <a:pPr/>
              <a:t>6/16/2019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E6F9D8-2DF1-451B-98F3-95D9ECD933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oleObject" Target="../embeddings/oleObject7.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 Id="rId9" Type="http://schemas.openxmlformats.org/officeDocument/2006/relationships/oleObject" Target="../embeddings/oleObject13.bin"/></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09600" y="1219200"/>
          <a:ext cx="8229600" cy="2011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495800" y="4800600"/>
            <a:ext cx="4343400" cy="1524000"/>
          </a:xfrm>
        </p:spPr>
        <p:txBody>
          <a:bodyPr>
            <a:normAutofit/>
          </a:bodyPr>
          <a:lstStyle/>
          <a:p>
            <a:pPr algn="r">
              <a:buNone/>
            </a:pPr>
            <a:r>
              <a:rPr lang="en-US" sz="1800" b="1" dirty="0" smtClean="0">
                <a:solidFill>
                  <a:srgbClr val="7030A0"/>
                </a:solidFill>
                <a:latin typeface="Arial Black" pitchFamily="34" charset="0"/>
              </a:rPr>
              <a:t>Dr. </a:t>
            </a:r>
            <a:r>
              <a:rPr lang="en-US" sz="1800" b="1" dirty="0" err="1" smtClean="0">
                <a:solidFill>
                  <a:srgbClr val="7030A0"/>
                </a:solidFill>
                <a:latin typeface="Arial Black" pitchFamily="34" charset="0"/>
              </a:rPr>
              <a:t>Mathachan</a:t>
            </a:r>
            <a:r>
              <a:rPr lang="en-US" sz="1800" b="1" dirty="0" smtClean="0">
                <a:solidFill>
                  <a:srgbClr val="7030A0"/>
                </a:solidFill>
                <a:latin typeface="Arial Black" pitchFamily="34" charset="0"/>
              </a:rPr>
              <a:t> </a:t>
            </a:r>
            <a:r>
              <a:rPr lang="en-US" sz="1800" b="1" dirty="0" err="1" smtClean="0">
                <a:solidFill>
                  <a:srgbClr val="7030A0"/>
                </a:solidFill>
                <a:latin typeface="Arial Black" pitchFamily="34" charset="0"/>
              </a:rPr>
              <a:t>Pathiyil</a:t>
            </a:r>
            <a:endParaRPr lang="en-US" sz="1800" b="1" dirty="0" smtClean="0">
              <a:solidFill>
                <a:srgbClr val="7030A0"/>
              </a:solidFill>
              <a:latin typeface="Arial Black" pitchFamily="34" charset="0"/>
            </a:endParaRPr>
          </a:p>
          <a:p>
            <a:pPr algn="r">
              <a:buNone/>
            </a:pPr>
            <a:r>
              <a:rPr lang="en-US" sz="1800" b="1" dirty="0" smtClean="0">
                <a:solidFill>
                  <a:srgbClr val="7030A0"/>
                </a:solidFill>
                <a:latin typeface="Arial Black" pitchFamily="34" charset="0"/>
              </a:rPr>
              <a:t>Associate Professor</a:t>
            </a:r>
          </a:p>
          <a:p>
            <a:pPr algn="r">
              <a:buNone/>
            </a:pPr>
            <a:r>
              <a:rPr lang="en-US" sz="1800" b="1" dirty="0" smtClean="0">
                <a:solidFill>
                  <a:srgbClr val="7030A0"/>
                </a:solidFill>
                <a:latin typeface="Arial Black" pitchFamily="34" charset="0"/>
              </a:rPr>
              <a:t>Department of Statistics</a:t>
            </a:r>
          </a:p>
          <a:p>
            <a:pPr algn="r">
              <a:buNone/>
            </a:pPr>
            <a:r>
              <a:rPr lang="en-US" sz="1800" b="1" dirty="0" err="1" smtClean="0">
                <a:solidFill>
                  <a:srgbClr val="7030A0"/>
                </a:solidFill>
                <a:latin typeface="Arial Black" pitchFamily="34" charset="0"/>
              </a:rPr>
              <a:t>Nirmala</a:t>
            </a:r>
            <a:r>
              <a:rPr lang="en-US" sz="1800" b="1" dirty="0" smtClean="0">
                <a:solidFill>
                  <a:srgbClr val="7030A0"/>
                </a:solidFill>
                <a:latin typeface="Arial Black" pitchFamily="34" charset="0"/>
              </a:rPr>
              <a:t> College, </a:t>
            </a:r>
            <a:r>
              <a:rPr lang="en-US" sz="1800" b="1" dirty="0" err="1" smtClean="0">
                <a:solidFill>
                  <a:srgbClr val="7030A0"/>
                </a:solidFill>
                <a:latin typeface="Arial Black" pitchFamily="34" charset="0"/>
              </a:rPr>
              <a:t>Muvattupuzha</a:t>
            </a:r>
            <a:endParaRPr lang="en-US" sz="1800" b="1" dirty="0">
              <a:solidFill>
                <a:srgbClr val="7030A0"/>
              </a:solidFill>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06"/>
          <p:cNvGrpSpPr>
            <a:grpSpLocks/>
          </p:cNvGrpSpPr>
          <p:nvPr/>
        </p:nvGrpSpPr>
        <p:grpSpPr bwMode="auto">
          <a:xfrm>
            <a:off x="1757363" y="2908300"/>
            <a:ext cx="2740025" cy="757238"/>
            <a:chOff x="1107" y="1832"/>
            <a:chExt cx="1726" cy="477"/>
          </a:xfrm>
        </p:grpSpPr>
        <p:sp>
          <p:nvSpPr>
            <p:cNvPr id="14" name="Rectangle 10"/>
            <p:cNvSpPr>
              <a:spLocks noChangeArrowheads="1"/>
            </p:cNvSpPr>
            <p:nvPr/>
          </p:nvSpPr>
          <p:spPr bwMode="auto">
            <a:xfrm>
              <a:off x="1206" y="1832"/>
              <a:ext cx="1542" cy="472"/>
            </a:xfrm>
            <a:prstGeom prst="rect">
              <a:avLst/>
            </a:prstGeom>
            <a:solidFill>
              <a:srgbClr val="CCECFF"/>
            </a:solidFill>
            <a:ln w="12700">
              <a:solidFill>
                <a:schemeClr val="tx1"/>
              </a:solidFill>
              <a:miter lim="800000"/>
              <a:headEnd/>
              <a:tailEnd/>
            </a:ln>
            <a:effectLst/>
          </p:spPr>
          <p:txBody>
            <a:bodyPr wrap="none" anchor="ctr"/>
            <a:lstStyle/>
            <a:p>
              <a:endParaRPr lang="en-US"/>
            </a:p>
          </p:txBody>
        </p:sp>
        <p:sp>
          <p:nvSpPr>
            <p:cNvPr id="15" name="Rectangle 11"/>
            <p:cNvSpPr>
              <a:spLocks noChangeArrowheads="1"/>
            </p:cNvSpPr>
            <p:nvPr/>
          </p:nvSpPr>
          <p:spPr bwMode="auto">
            <a:xfrm>
              <a:off x="1107" y="1869"/>
              <a:ext cx="1726" cy="440"/>
            </a:xfrm>
            <a:prstGeom prst="rect">
              <a:avLst/>
            </a:prstGeom>
            <a:noFill/>
            <a:ln w="12700">
              <a:noFill/>
              <a:miter lim="800000"/>
              <a:headEnd/>
              <a:tailEnd/>
            </a:ln>
            <a:effectLst/>
          </p:spPr>
          <p:txBody>
            <a:bodyPr lIns="90487" tIns="44450" rIns="90487" bIns="44450">
              <a:spAutoFit/>
            </a:bodyPr>
            <a:lstStyle/>
            <a:p>
              <a:pPr algn="ctr" eaLnBrk="0" hangingPunct="0"/>
              <a:r>
                <a:rPr lang="en-US" sz="2000" b="1" dirty="0" smtClean="0">
                  <a:solidFill>
                    <a:srgbClr val="00B0F0"/>
                  </a:solidFill>
                </a:rPr>
                <a:t>Non probability</a:t>
              </a:r>
              <a:endParaRPr lang="en-US" sz="2000" b="1" dirty="0">
                <a:solidFill>
                  <a:srgbClr val="00B0F0"/>
                </a:solidFill>
              </a:endParaRPr>
            </a:p>
            <a:p>
              <a:pPr algn="ctr" eaLnBrk="0" hangingPunct="0"/>
              <a:r>
                <a:rPr lang="en-US" sz="2000" b="1" dirty="0">
                  <a:solidFill>
                    <a:srgbClr val="00B0F0"/>
                  </a:solidFill>
                </a:rPr>
                <a:t>Sampling </a:t>
              </a:r>
            </a:p>
          </p:txBody>
        </p:sp>
      </p:grpSp>
      <p:sp>
        <p:nvSpPr>
          <p:cNvPr id="16" name="Line 16"/>
          <p:cNvSpPr>
            <a:spLocks noChangeShapeType="1"/>
          </p:cNvSpPr>
          <p:nvPr/>
        </p:nvSpPr>
        <p:spPr bwMode="auto">
          <a:xfrm flipV="1">
            <a:off x="3279775" y="3665538"/>
            <a:ext cx="0" cy="150812"/>
          </a:xfrm>
          <a:prstGeom prst="line">
            <a:avLst/>
          </a:prstGeom>
          <a:noFill/>
          <a:ln w="12700">
            <a:solidFill>
              <a:srgbClr val="000000"/>
            </a:solidFill>
            <a:round/>
            <a:headEnd/>
            <a:tailEnd/>
          </a:ln>
          <a:effectLst/>
        </p:spPr>
        <p:txBody>
          <a:bodyPr wrap="none" anchor="ctr"/>
          <a:lstStyle/>
          <a:p>
            <a:endParaRPr lang="en-US"/>
          </a:p>
        </p:txBody>
      </p:sp>
      <p:sp>
        <p:nvSpPr>
          <p:cNvPr id="23" name="Rectangle 27"/>
          <p:cNvSpPr>
            <a:spLocks noChangeArrowheads="1"/>
          </p:cNvSpPr>
          <p:nvPr/>
        </p:nvSpPr>
        <p:spPr bwMode="auto">
          <a:xfrm>
            <a:off x="4498975" y="2908300"/>
            <a:ext cx="2740025" cy="749300"/>
          </a:xfrm>
          <a:prstGeom prst="rect">
            <a:avLst/>
          </a:prstGeom>
          <a:solidFill>
            <a:srgbClr val="CCECFF"/>
          </a:solidFill>
          <a:ln w="12700">
            <a:solidFill>
              <a:schemeClr val="tx1"/>
            </a:solidFill>
            <a:miter lim="800000"/>
            <a:headEnd/>
            <a:tailEnd/>
          </a:ln>
          <a:effectLst/>
        </p:spPr>
        <p:txBody>
          <a:bodyPr lIns="90487" tIns="44450" rIns="90487" bIns="44450"/>
          <a:lstStyle/>
          <a:p>
            <a:pPr algn="ctr" eaLnBrk="0" hangingPunct="0"/>
            <a:r>
              <a:rPr lang="en-US" sz="2000" b="1" dirty="0">
                <a:solidFill>
                  <a:srgbClr val="00B0F0"/>
                </a:solidFill>
              </a:rPr>
              <a:t>Probability</a:t>
            </a:r>
          </a:p>
          <a:p>
            <a:pPr algn="ctr" eaLnBrk="0" hangingPunct="0"/>
            <a:r>
              <a:rPr lang="en-US" sz="2000" b="1" dirty="0">
                <a:solidFill>
                  <a:srgbClr val="00B0F0"/>
                </a:solidFill>
              </a:rPr>
              <a:t>Sampling </a:t>
            </a:r>
          </a:p>
        </p:txBody>
      </p:sp>
      <p:grpSp>
        <p:nvGrpSpPr>
          <p:cNvPr id="24" name="Group 100"/>
          <p:cNvGrpSpPr>
            <a:grpSpLocks/>
          </p:cNvGrpSpPr>
          <p:nvPr/>
        </p:nvGrpSpPr>
        <p:grpSpPr bwMode="auto">
          <a:xfrm>
            <a:off x="228600" y="4195763"/>
            <a:ext cx="4953000" cy="763587"/>
            <a:chOff x="144" y="2643"/>
            <a:chExt cx="3120" cy="481"/>
          </a:xfrm>
        </p:grpSpPr>
        <p:grpSp>
          <p:nvGrpSpPr>
            <p:cNvPr id="25" name="Group 99"/>
            <p:cNvGrpSpPr>
              <a:grpSpLocks/>
            </p:cNvGrpSpPr>
            <p:nvPr/>
          </p:nvGrpSpPr>
          <p:grpSpPr bwMode="auto">
            <a:xfrm>
              <a:off x="144" y="2643"/>
              <a:ext cx="1008" cy="481"/>
              <a:chOff x="144" y="2643"/>
              <a:chExt cx="1008" cy="481"/>
            </a:xfrm>
          </p:grpSpPr>
          <p:sp>
            <p:nvSpPr>
              <p:cNvPr id="35" name="Rectangle 25"/>
              <p:cNvSpPr>
                <a:spLocks noChangeArrowheads="1"/>
              </p:cNvSpPr>
              <p:nvPr/>
            </p:nvSpPr>
            <p:spPr bwMode="auto">
              <a:xfrm>
                <a:off x="152" y="2643"/>
                <a:ext cx="1000" cy="472"/>
              </a:xfrm>
              <a:prstGeom prst="rect">
                <a:avLst/>
              </a:prstGeom>
              <a:solidFill>
                <a:srgbClr val="CCECFF"/>
              </a:solidFill>
              <a:ln w="12700">
                <a:solidFill>
                  <a:schemeClr val="tx1"/>
                </a:solidFill>
                <a:miter lim="800000"/>
                <a:headEnd/>
                <a:tailEnd/>
              </a:ln>
              <a:effectLst/>
            </p:spPr>
            <p:txBody>
              <a:bodyPr wrap="none" anchor="ctr"/>
              <a:lstStyle/>
              <a:p>
                <a:endParaRPr lang="en-US"/>
              </a:p>
            </p:txBody>
          </p:sp>
          <p:sp>
            <p:nvSpPr>
              <p:cNvPr id="36" name="Rectangle 26"/>
              <p:cNvSpPr>
                <a:spLocks noChangeArrowheads="1"/>
              </p:cNvSpPr>
              <p:nvPr/>
            </p:nvSpPr>
            <p:spPr bwMode="auto">
              <a:xfrm>
                <a:off x="144" y="2680"/>
                <a:ext cx="974" cy="444"/>
              </a:xfrm>
              <a:prstGeom prst="rect">
                <a:avLst/>
              </a:prstGeom>
              <a:noFill/>
              <a:ln w="12700">
                <a:noFill/>
                <a:miter lim="800000"/>
                <a:headEnd/>
                <a:tailEnd/>
              </a:ln>
              <a:effectLst/>
            </p:spPr>
            <p:txBody>
              <a:bodyPr wrap="none" lIns="90487" tIns="44450" rIns="90487" bIns="44450">
                <a:spAutoFit/>
              </a:bodyPr>
              <a:lstStyle/>
              <a:p>
                <a:pPr algn="ctr" eaLnBrk="0" hangingPunct="0"/>
                <a:r>
                  <a:rPr lang="en-US" sz="2000" b="1" dirty="0">
                    <a:solidFill>
                      <a:schemeClr val="accent6">
                        <a:lumMod val="75000"/>
                      </a:schemeClr>
                    </a:solidFill>
                  </a:rPr>
                  <a:t>Convenience</a:t>
                </a:r>
              </a:p>
              <a:p>
                <a:pPr algn="ctr" eaLnBrk="0" hangingPunct="0"/>
                <a:r>
                  <a:rPr lang="en-US" sz="2000" b="1" dirty="0">
                    <a:solidFill>
                      <a:schemeClr val="accent6">
                        <a:lumMod val="75000"/>
                      </a:schemeClr>
                    </a:solidFill>
                  </a:rPr>
                  <a:t>Sampling</a:t>
                </a:r>
              </a:p>
            </p:txBody>
          </p:sp>
        </p:grpSp>
        <p:grpSp>
          <p:nvGrpSpPr>
            <p:cNvPr id="26" name="Group 98"/>
            <p:cNvGrpSpPr>
              <a:grpSpLocks/>
            </p:cNvGrpSpPr>
            <p:nvPr/>
          </p:nvGrpSpPr>
          <p:grpSpPr bwMode="auto">
            <a:xfrm>
              <a:off x="1208" y="2643"/>
              <a:ext cx="1000" cy="481"/>
              <a:chOff x="1208" y="2643"/>
              <a:chExt cx="1000" cy="481"/>
            </a:xfrm>
          </p:grpSpPr>
          <p:sp>
            <p:nvSpPr>
              <p:cNvPr id="33" name="Rectangle 29"/>
              <p:cNvSpPr>
                <a:spLocks noChangeArrowheads="1"/>
              </p:cNvSpPr>
              <p:nvPr/>
            </p:nvSpPr>
            <p:spPr bwMode="auto">
              <a:xfrm>
                <a:off x="1208" y="2643"/>
                <a:ext cx="1000" cy="472"/>
              </a:xfrm>
              <a:prstGeom prst="rect">
                <a:avLst/>
              </a:prstGeom>
              <a:solidFill>
                <a:srgbClr val="CCECFF"/>
              </a:solidFill>
              <a:ln w="12700">
                <a:solidFill>
                  <a:schemeClr val="tx1"/>
                </a:solidFill>
                <a:miter lim="800000"/>
                <a:headEnd/>
                <a:tailEnd/>
              </a:ln>
              <a:effectLst/>
            </p:spPr>
            <p:txBody>
              <a:bodyPr wrap="none" anchor="ctr"/>
              <a:lstStyle/>
              <a:p>
                <a:endParaRPr lang="en-US"/>
              </a:p>
            </p:txBody>
          </p:sp>
          <p:sp>
            <p:nvSpPr>
              <p:cNvPr id="34" name="Rectangle 30"/>
              <p:cNvSpPr>
                <a:spLocks noChangeArrowheads="1"/>
              </p:cNvSpPr>
              <p:nvPr/>
            </p:nvSpPr>
            <p:spPr bwMode="auto">
              <a:xfrm>
                <a:off x="1239" y="2680"/>
                <a:ext cx="891" cy="444"/>
              </a:xfrm>
              <a:prstGeom prst="rect">
                <a:avLst/>
              </a:prstGeom>
              <a:noFill/>
              <a:ln w="12700">
                <a:noFill/>
                <a:miter lim="800000"/>
                <a:headEnd/>
                <a:tailEnd/>
              </a:ln>
              <a:effectLst/>
            </p:spPr>
            <p:txBody>
              <a:bodyPr wrap="none" lIns="90487" tIns="44450" rIns="90487" bIns="44450">
                <a:spAutoFit/>
              </a:bodyPr>
              <a:lstStyle/>
              <a:p>
                <a:pPr algn="ctr" eaLnBrk="0" hangingPunct="0"/>
                <a:r>
                  <a:rPr lang="en-US" sz="2000" b="1" dirty="0">
                    <a:solidFill>
                      <a:schemeClr val="accent6">
                        <a:lumMod val="75000"/>
                      </a:schemeClr>
                    </a:solidFill>
                  </a:rPr>
                  <a:t>Judgmental</a:t>
                </a:r>
              </a:p>
              <a:p>
                <a:pPr algn="ctr" eaLnBrk="0" hangingPunct="0"/>
                <a:r>
                  <a:rPr lang="en-US" sz="2000" b="1" dirty="0">
                    <a:solidFill>
                      <a:schemeClr val="accent6">
                        <a:lumMod val="75000"/>
                      </a:schemeClr>
                    </a:solidFill>
                  </a:rPr>
                  <a:t>Sampling</a:t>
                </a:r>
              </a:p>
            </p:txBody>
          </p:sp>
        </p:grpSp>
        <p:grpSp>
          <p:nvGrpSpPr>
            <p:cNvPr id="27" name="Group 97"/>
            <p:cNvGrpSpPr>
              <a:grpSpLocks/>
            </p:cNvGrpSpPr>
            <p:nvPr/>
          </p:nvGrpSpPr>
          <p:grpSpPr bwMode="auto">
            <a:xfrm>
              <a:off x="2264" y="2643"/>
              <a:ext cx="1000" cy="481"/>
              <a:chOff x="2264" y="2643"/>
              <a:chExt cx="1000" cy="481"/>
            </a:xfrm>
          </p:grpSpPr>
          <p:sp>
            <p:nvSpPr>
              <p:cNvPr id="31" name="Rectangle 32"/>
              <p:cNvSpPr>
                <a:spLocks noChangeArrowheads="1"/>
              </p:cNvSpPr>
              <p:nvPr/>
            </p:nvSpPr>
            <p:spPr bwMode="auto">
              <a:xfrm>
                <a:off x="2264" y="2643"/>
                <a:ext cx="1000" cy="472"/>
              </a:xfrm>
              <a:prstGeom prst="rect">
                <a:avLst/>
              </a:prstGeom>
              <a:solidFill>
                <a:srgbClr val="CCECFF"/>
              </a:solidFill>
              <a:ln w="12700">
                <a:solidFill>
                  <a:schemeClr val="tx1"/>
                </a:solidFill>
                <a:miter lim="800000"/>
                <a:headEnd/>
                <a:tailEnd/>
              </a:ln>
              <a:effectLst/>
            </p:spPr>
            <p:txBody>
              <a:bodyPr wrap="none" anchor="ctr"/>
              <a:lstStyle/>
              <a:p>
                <a:endParaRPr lang="en-US"/>
              </a:p>
            </p:txBody>
          </p:sp>
          <p:sp>
            <p:nvSpPr>
              <p:cNvPr id="32" name="Rectangle 33"/>
              <p:cNvSpPr>
                <a:spLocks noChangeArrowheads="1"/>
              </p:cNvSpPr>
              <p:nvPr/>
            </p:nvSpPr>
            <p:spPr bwMode="auto">
              <a:xfrm>
                <a:off x="2379" y="2680"/>
                <a:ext cx="732" cy="444"/>
              </a:xfrm>
              <a:prstGeom prst="rect">
                <a:avLst/>
              </a:prstGeom>
              <a:noFill/>
              <a:ln w="12700">
                <a:noFill/>
                <a:miter lim="800000"/>
                <a:headEnd/>
                <a:tailEnd/>
              </a:ln>
              <a:effectLst/>
            </p:spPr>
            <p:txBody>
              <a:bodyPr wrap="none" lIns="90487" tIns="44450" rIns="90487" bIns="44450">
                <a:spAutoFit/>
              </a:bodyPr>
              <a:lstStyle/>
              <a:p>
                <a:pPr algn="ctr" eaLnBrk="0" hangingPunct="0"/>
                <a:r>
                  <a:rPr lang="en-US" sz="2000" b="1" dirty="0">
                    <a:solidFill>
                      <a:schemeClr val="accent6">
                        <a:lumMod val="75000"/>
                      </a:schemeClr>
                    </a:solidFill>
                  </a:rPr>
                  <a:t>Quota</a:t>
                </a:r>
              </a:p>
              <a:p>
                <a:pPr algn="ctr" eaLnBrk="0" hangingPunct="0"/>
                <a:r>
                  <a:rPr lang="en-US" sz="2000" b="1" dirty="0">
                    <a:solidFill>
                      <a:schemeClr val="accent6">
                        <a:lumMod val="75000"/>
                      </a:schemeClr>
                    </a:solidFill>
                  </a:rPr>
                  <a:t>Sampling</a:t>
                </a:r>
              </a:p>
            </p:txBody>
          </p:sp>
        </p:grpSp>
      </p:grpSp>
      <p:grpSp>
        <p:nvGrpSpPr>
          <p:cNvPr id="37" name="Group 104"/>
          <p:cNvGrpSpPr>
            <a:grpSpLocks/>
          </p:cNvGrpSpPr>
          <p:nvPr/>
        </p:nvGrpSpPr>
        <p:grpSpPr bwMode="auto">
          <a:xfrm>
            <a:off x="1524000" y="3275013"/>
            <a:ext cx="6654800" cy="2508250"/>
            <a:chOff x="960" y="2063"/>
            <a:chExt cx="4192" cy="1580"/>
          </a:xfrm>
        </p:grpSpPr>
        <p:sp>
          <p:nvSpPr>
            <p:cNvPr id="38" name="Line 37"/>
            <p:cNvSpPr>
              <a:spLocks noChangeShapeType="1"/>
            </p:cNvSpPr>
            <p:nvPr/>
          </p:nvSpPr>
          <p:spPr bwMode="auto">
            <a:xfrm>
              <a:off x="964" y="3407"/>
              <a:ext cx="4184" cy="0"/>
            </a:xfrm>
            <a:prstGeom prst="line">
              <a:avLst/>
            </a:prstGeom>
            <a:noFill/>
            <a:ln w="12700">
              <a:solidFill>
                <a:srgbClr val="000000"/>
              </a:solidFill>
              <a:round/>
              <a:headEnd/>
              <a:tailEnd/>
            </a:ln>
            <a:effectLst/>
          </p:spPr>
          <p:txBody>
            <a:bodyPr wrap="none" anchor="ctr"/>
            <a:lstStyle/>
            <a:p>
              <a:endParaRPr lang="en-US"/>
            </a:p>
          </p:txBody>
        </p:sp>
        <p:sp>
          <p:nvSpPr>
            <p:cNvPr id="39" name="Line 38"/>
            <p:cNvSpPr>
              <a:spLocks noChangeShapeType="1"/>
            </p:cNvSpPr>
            <p:nvPr/>
          </p:nvSpPr>
          <p:spPr bwMode="auto">
            <a:xfrm>
              <a:off x="960" y="3411"/>
              <a:ext cx="0" cy="232"/>
            </a:xfrm>
            <a:prstGeom prst="line">
              <a:avLst/>
            </a:prstGeom>
            <a:noFill/>
            <a:ln w="12700">
              <a:solidFill>
                <a:srgbClr val="000000"/>
              </a:solidFill>
              <a:round/>
              <a:headEnd/>
              <a:tailEnd type="triangle" w="med" len="med"/>
            </a:ln>
            <a:effectLst/>
          </p:spPr>
          <p:txBody>
            <a:bodyPr wrap="none" anchor="ctr"/>
            <a:lstStyle/>
            <a:p>
              <a:endParaRPr lang="en-US"/>
            </a:p>
          </p:txBody>
        </p:sp>
        <p:sp>
          <p:nvSpPr>
            <p:cNvPr id="40" name="Line 39"/>
            <p:cNvSpPr>
              <a:spLocks noChangeShapeType="1"/>
            </p:cNvSpPr>
            <p:nvPr/>
          </p:nvSpPr>
          <p:spPr bwMode="auto">
            <a:xfrm>
              <a:off x="4080" y="3411"/>
              <a:ext cx="0" cy="232"/>
            </a:xfrm>
            <a:prstGeom prst="line">
              <a:avLst/>
            </a:prstGeom>
            <a:noFill/>
            <a:ln w="12700">
              <a:solidFill>
                <a:srgbClr val="000000"/>
              </a:solidFill>
              <a:round/>
              <a:headEnd/>
              <a:tailEnd type="triangle" w="med" len="med"/>
            </a:ln>
            <a:effectLst/>
          </p:spPr>
          <p:txBody>
            <a:bodyPr wrap="none" anchor="ctr"/>
            <a:lstStyle/>
            <a:p>
              <a:endParaRPr lang="en-US"/>
            </a:p>
          </p:txBody>
        </p:sp>
        <p:sp>
          <p:nvSpPr>
            <p:cNvPr id="41" name="Line 40"/>
            <p:cNvSpPr>
              <a:spLocks noChangeShapeType="1"/>
            </p:cNvSpPr>
            <p:nvPr/>
          </p:nvSpPr>
          <p:spPr bwMode="auto">
            <a:xfrm>
              <a:off x="2000" y="3411"/>
              <a:ext cx="0" cy="232"/>
            </a:xfrm>
            <a:prstGeom prst="line">
              <a:avLst/>
            </a:prstGeom>
            <a:noFill/>
            <a:ln w="12700">
              <a:solidFill>
                <a:srgbClr val="000000"/>
              </a:solidFill>
              <a:round/>
              <a:headEnd/>
              <a:tailEnd type="triangle" w="med" len="med"/>
            </a:ln>
            <a:effectLst/>
          </p:spPr>
          <p:txBody>
            <a:bodyPr wrap="none" anchor="ctr"/>
            <a:lstStyle/>
            <a:p>
              <a:endParaRPr lang="en-US"/>
            </a:p>
          </p:txBody>
        </p:sp>
        <p:sp>
          <p:nvSpPr>
            <p:cNvPr id="42" name="Line 41"/>
            <p:cNvSpPr>
              <a:spLocks noChangeShapeType="1"/>
            </p:cNvSpPr>
            <p:nvPr/>
          </p:nvSpPr>
          <p:spPr bwMode="auto">
            <a:xfrm>
              <a:off x="3040" y="3411"/>
              <a:ext cx="0" cy="232"/>
            </a:xfrm>
            <a:prstGeom prst="line">
              <a:avLst/>
            </a:prstGeom>
            <a:noFill/>
            <a:ln w="12700">
              <a:solidFill>
                <a:srgbClr val="000000"/>
              </a:solidFill>
              <a:round/>
              <a:headEnd/>
              <a:tailEnd type="triangle" w="med" len="med"/>
            </a:ln>
            <a:effectLst/>
          </p:spPr>
          <p:txBody>
            <a:bodyPr wrap="none" anchor="ctr"/>
            <a:lstStyle/>
            <a:p>
              <a:endParaRPr lang="en-US"/>
            </a:p>
          </p:txBody>
        </p:sp>
        <p:sp>
          <p:nvSpPr>
            <p:cNvPr id="43" name="Line 50"/>
            <p:cNvSpPr>
              <a:spLocks noChangeShapeType="1"/>
            </p:cNvSpPr>
            <p:nvPr/>
          </p:nvSpPr>
          <p:spPr bwMode="auto">
            <a:xfrm>
              <a:off x="5152" y="3411"/>
              <a:ext cx="0" cy="232"/>
            </a:xfrm>
            <a:prstGeom prst="line">
              <a:avLst/>
            </a:prstGeom>
            <a:noFill/>
            <a:ln w="12700">
              <a:solidFill>
                <a:srgbClr val="000000"/>
              </a:solidFill>
              <a:round/>
              <a:headEnd/>
              <a:tailEnd type="triangle" w="med" len="med"/>
            </a:ln>
            <a:effectLst/>
          </p:spPr>
          <p:txBody>
            <a:bodyPr wrap="none" anchor="ctr"/>
            <a:lstStyle/>
            <a:p>
              <a:endParaRPr lang="en-US"/>
            </a:p>
          </p:txBody>
        </p:sp>
        <p:sp>
          <p:nvSpPr>
            <p:cNvPr id="44" name="Line 53"/>
            <p:cNvSpPr>
              <a:spLocks noChangeShapeType="1"/>
            </p:cNvSpPr>
            <p:nvPr/>
          </p:nvSpPr>
          <p:spPr bwMode="auto">
            <a:xfrm>
              <a:off x="4592" y="2063"/>
              <a:ext cx="160" cy="0"/>
            </a:xfrm>
            <a:prstGeom prst="line">
              <a:avLst/>
            </a:prstGeom>
            <a:noFill/>
            <a:ln w="12700">
              <a:solidFill>
                <a:srgbClr val="000000"/>
              </a:solidFill>
              <a:round/>
              <a:headEnd/>
              <a:tailEnd/>
            </a:ln>
            <a:effectLst/>
          </p:spPr>
          <p:txBody>
            <a:bodyPr wrap="none" anchor="ctr"/>
            <a:lstStyle/>
            <a:p>
              <a:endParaRPr lang="en-US"/>
            </a:p>
          </p:txBody>
        </p:sp>
        <p:sp>
          <p:nvSpPr>
            <p:cNvPr id="45" name="Line 54"/>
            <p:cNvSpPr>
              <a:spLocks noChangeShapeType="1"/>
            </p:cNvSpPr>
            <p:nvPr/>
          </p:nvSpPr>
          <p:spPr bwMode="auto">
            <a:xfrm>
              <a:off x="4752" y="2067"/>
              <a:ext cx="0" cy="1336"/>
            </a:xfrm>
            <a:prstGeom prst="line">
              <a:avLst/>
            </a:prstGeom>
            <a:noFill/>
            <a:ln w="12700">
              <a:solidFill>
                <a:srgbClr val="000000"/>
              </a:solidFill>
              <a:round/>
              <a:headEnd/>
              <a:tailEnd/>
            </a:ln>
            <a:effectLst/>
          </p:spPr>
          <p:txBody>
            <a:bodyPr wrap="none" anchor="ctr"/>
            <a:lstStyle/>
            <a:p>
              <a:endParaRPr lang="en-US"/>
            </a:p>
          </p:txBody>
        </p:sp>
      </p:grpSp>
      <p:sp>
        <p:nvSpPr>
          <p:cNvPr id="46" name="Rectangle 42"/>
          <p:cNvSpPr>
            <a:spLocks noChangeArrowheads="1"/>
          </p:cNvSpPr>
          <p:nvPr/>
        </p:nvSpPr>
        <p:spPr bwMode="auto">
          <a:xfrm>
            <a:off x="7239000" y="5791200"/>
            <a:ext cx="1809750" cy="754063"/>
          </a:xfrm>
          <a:prstGeom prst="rect">
            <a:avLst/>
          </a:prstGeom>
          <a:solidFill>
            <a:srgbClr val="CCECFF"/>
          </a:solidFill>
          <a:ln w="12700">
            <a:solidFill>
              <a:schemeClr val="tx1"/>
            </a:solidFill>
            <a:miter lim="800000"/>
            <a:headEnd/>
            <a:tailEnd/>
          </a:ln>
          <a:effectLst/>
        </p:spPr>
        <p:txBody>
          <a:bodyPr wrap="none" anchor="ctr"/>
          <a:lstStyle/>
          <a:p>
            <a:pPr algn="ctr"/>
            <a:r>
              <a:rPr lang="en-US" b="1" dirty="0" smtClean="0">
                <a:solidFill>
                  <a:srgbClr val="7030A0"/>
                </a:solidFill>
              </a:rPr>
              <a:t>PPS sampling</a:t>
            </a:r>
            <a:endParaRPr lang="en-US" b="1" dirty="0">
              <a:solidFill>
                <a:srgbClr val="7030A0"/>
              </a:solidFill>
            </a:endParaRPr>
          </a:p>
        </p:txBody>
      </p:sp>
      <p:sp>
        <p:nvSpPr>
          <p:cNvPr id="47" name="Rectangle 48"/>
          <p:cNvSpPr>
            <a:spLocks noChangeArrowheads="1"/>
          </p:cNvSpPr>
          <p:nvPr/>
        </p:nvSpPr>
        <p:spPr bwMode="auto">
          <a:xfrm>
            <a:off x="5649913" y="5795963"/>
            <a:ext cx="1495425" cy="749300"/>
          </a:xfrm>
          <a:prstGeom prst="rect">
            <a:avLst/>
          </a:prstGeom>
          <a:solidFill>
            <a:srgbClr val="CCECFF"/>
          </a:solidFill>
          <a:ln w="12700">
            <a:solidFill>
              <a:schemeClr val="tx1"/>
            </a:solidFill>
            <a:miter lim="800000"/>
            <a:headEnd/>
            <a:tailEnd/>
          </a:ln>
          <a:effectLst/>
        </p:spPr>
        <p:txBody>
          <a:bodyPr wrap="none" anchor="ctr"/>
          <a:lstStyle/>
          <a:p>
            <a:endParaRPr lang="en-US"/>
          </a:p>
        </p:txBody>
      </p:sp>
      <p:sp>
        <p:nvSpPr>
          <p:cNvPr id="48" name="Rectangle 46"/>
          <p:cNvSpPr>
            <a:spLocks noChangeArrowheads="1"/>
          </p:cNvSpPr>
          <p:nvPr/>
        </p:nvSpPr>
        <p:spPr bwMode="auto">
          <a:xfrm>
            <a:off x="3973513" y="5795963"/>
            <a:ext cx="1587500" cy="749300"/>
          </a:xfrm>
          <a:prstGeom prst="rect">
            <a:avLst/>
          </a:prstGeom>
          <a:solidFill>
            <a:srgbClr val="CCECFF"/>
          </a:solidFill>
          <a:ln w="12700">
            <a:solidFill>
              <a:schemeClr val="tx1"/>
            </a:solidFill>
            <a:miter lim="800000"/>
            <a:headEnd/>
            <a:tailEnd/>
          </a:ln>
          <a:effectLst/>
        </p:spPr>
        <p:txBody>
          <a:bodyPr wrap="none" anchor="ctr"/>
          <a:lstStyle/>
          <a:p>
            <a:endParaRPr lang="en-US"/>
          </a:p>
        </p:txBody>
      </p:sp>
      <p:sp>
        <p:nvSpPr>
          <p:cNvPr id="49" name="Rectangle 51"/>
          <p:cNvSpPr>
            <a:spLocks noChangeArrowheads="1"/>
          </p:cNvSpPr>
          <p:nvPr/>
        </p:nvSpPr>
        <p:spPr bwMode="auto">
          <a:xfrm>
            <a:off x="309563" y="5799138"/>
            <a:ext cx="1900237" cy="749300"/>
          </a:xfrm>
          <a:prstGeom prst="rect">
            <a:avLst/>
          </a:prstGeom>
          <a:solidFill>
            <a:srgbClr val="CCECFF"/>
          </a:solidFill>
          <a:ln w="12700">
            <a:solidFill>
              <a:schemeClr val="tx1"/>
            </a:solidFill>
            <a:miter lim="800000"/>
            <a:headEnd/>
            <a:tailEnd/>
          </a:ln>
          <a:effectLst/>
        </p:spPr>
        <p:txBody>
          <a:bodyPr wrap="none" anchor="ctr"/>
          <a:lstStyle/>
          <a:p>
            <a:endParaRPr lang="en-US"/>
          </a:p>
        </p:txBody>
      </p:sp>
      <p:sp>
        <p:nvSpPr>
          <p:cNvPr id="50" name="Rectangle 44"/>
          <p:cNvSpPr>
            <a:spLocks noChangeArrowheads="1"/>
          </p:cNvSpPr>
          <p:nvPr/>
        </p:nvSpPr>
        <p:spPr bwMode="auto">
          <a:xfrm>
            <a:off x="2292350" y="5795963"/>
            <a:ext cx="1587500" cy="749300"/>
          </a:xfrm>
          <a:prstGeom prst="rect">
            <a:avLst/>
          </a:prstGeom>
          <a:solidFill>
            <a:srgbClr val="CCECFF"/>
          </a:solidFill>
          <a:ln w="12700">
            <a:solidFill>
              <a:schemeClr val="tx1"/>
            </a:solidFill>
            <a:miter lim="800000"/>
            <a:headEnd/>
            <a:tailEnd/>
          </a:ln>
          <a:effectLst/>
        </p:spPr>
        <p:txBody>
          <a:bodyPr wrap="none" anchor="ctr"/>
          <a:lstStyle/>
          <a:p>
            <a:r>
              <a:rPr lang="en-US" b="1" dirty="0" smtClean="0">
                <a:solidFill>
                  <a:srgbClr val="7030A0"/>
                </a:solidFill>
              </a:rPr>
              <a:t>    Stratified</a:t>
            </a:r>
          </a:p>
          <a:p>
            <a:pPr algn="ctr"/>
            <a:r>
              <a:rPr lang="en-US" b="1" dirty="0" smtClean="0">
                <a:solidFill>
                  <a:srgbClr val="7030A0"/>
                </a:solidFill>
              </a:rPr>
              <a:t>sampling</a:t>
            </a:r>
            <a:endParaRPr lang="en-US" dirty="0">
              <a:solidFill>
                <a:srgbClr val="7030A0"/>
              </a:solidFill>
            </a:endParaRPr>
          </a:p>
        </p:txBody>
      </p:sp>
      <p:sp>
        <p:nvSpPr>
          <p:cNvPr id="52" name="Rectangle 47"/>
          <p:cNvSpPr>
            <a:spLocks noChangeArrowheads="1"/>
          </p:cNvSpPr>
          <p:nvPr/>
        </p:nvSpPr>
        <p:spPr bwMode="auto">
          <a:xfrm>
            <a:off x="4151313" y="5854700"/>
            <a:ext cx="1326452" cy="705321"/>
          </a:xfrm>
          <a:prstGeom prst="rect">
            <a:avLst/>
          </a:prstGeom>
          <a:noFill/>
          <a:ln w="12700">
            <a:noFill/>
            <a:miter lim="800000"/>
            <a:headEnd/>
            <a:tailEnd/>
          </a:ln>
          <a:effectLst/>
        </p:spPr>
        <p:txBody>
          <a:bodyPr wrap="none" lIns="90487" tIns="44450" rIns="90487" bIns="44450">
            <a:spAutoFit/>
          </a:bodyPr>
          <a:lstStyle/>
          <a:p>
            <a:pPr algn="ctr" eaLnBrk="0" hangingPunct="0"/>
            <a:r>
              <a:rPr lang="en-US" sz="2000" b="1" dirty="0" smtClean="0">
                <a:solidFill>
                  <a:srgbClr val="7030A0"/>
                </a:solidFill>
              </a:rPr>
              <a:t>Systematic</a:t>
            </a:r>
          </a:p>
          <a:p>
            <a:pPr algn="ctr" eaLnBrk="0" hangingPunct="0"/>
            <a:r>
              <a:rPr lang="en-US" sz="2000" b="1" dirty="0" smtClean="0">
                <a:solidFill>
                  <a:srgbClr val="7030A0"/>
                </a:solidFill>
              </a:rPr>
              <a:t>Sampling</a:t>
            </a:r>
            <a:endParaRPr lang="en-US" sz="2000" b="1" dirty="0">
              <a:solidFill>
                <a:srgbClr val="7030A0"/>
              </a:solidFill>
            </a:endParaRPr>
          </a:p>
        </p:txBody>
      </p:sp>
      <p:sp>
        <p:nvSpPr>
          <p:cNvPr id="53" name="Rectangle 49"/>
          <p:cNvSpPr>
            <a:spLocks noChangeArrowheads="1"/>
          </p:cNvSpPr>
          <p:nvPr/>
        </p:nvSpPr>
        <p:spPr bwMode="auto">
          <a:xfrm>
            <a:off x="5827713" y="5854700"/>
            <a:ext cx="1162177" cy="705321"/>
          </a:xfrm>
          <a:prstGeom prst="rect">
            <a:avLst/>
          </a:prstGeom>
          <a:noFill/>
          <a:ln w="12700">
            <a:noFill/>
            <a:miter lim="800000"/>
            <a:headEnd/>
            <a:tailEnd/>
          </a:ln>
          <a:effectLst/>
        </p:spPr>
        <p:txBody>
          <a:bodyPr wrap="none" lIns="90487" tIns="44450" rIns="90487" bIns="44450">
            <a:spAutoFit/>
          </a:bodyPr>
          <a:lstStyle/>
          <a:p>
            <a:pPr algn="ctr" eaLnBrk="0" hangingPunct="0"/>
            <a:r>
              <a:rPr lang="en-US" sz="2000" b="1" dirty="0">
                <a:solidFill>
                  <a:srgbClr val="7030A0"/>
                </a:solidFill>
              </a:rPr>
              <a:t>Cluster</a:t>
            </a:r>
          </a:p>
          <a:p>
            <a:pPr algn="ctr" eaLnBrk="0" hangingPunct="0"/>
            <a:r>
              <a:rPr lang="en-US" sz="2000" b="1" dirty="0">
                <a:solidFill>
                  <a:srgbClr val="7030A0"/>
                </a:solidFill>
              </a:rPr>
              <a:t>Sampling</a:t>
            </a:r>
          </a:p>
        </p:txBody>
      </p:sp>
      <p:sp>
        <p:nvSpPr>
          <p:cNvPr id="54" name="Rectangle 55"/>
          <p:cNvSpPr>
            <a:spLocks noChangeArrowheads="1"/>
          </p:cNvSpPr>
          <p:nvPr/>
        </p:nvSpPr>
        <p:spPr bwMode="auto">
          <a:xfrm>
            <a:off x="228600" y="5791200"/>
            <a:ext cx="2057400" cy="698500"/>
          </a:xfrm>
          <a:prstGeom prst="rect">
            <a:avLst/>
          </a:prstGeom>
          <a:noFill/>
          <a:ln w="12700">
            <a:noFill/>
            <a:miter lim="800000"/>
            <a:headEnd/>
            <a:tailEnd/>
          </a:ln>
          <a:effectLst/>
        </p:spPr>
        <p:txBody>
          <a:bodyPr lIns="90487" tIns="44450" rIns="90487" bIns="44450">
            <a:spAutoFit/>
          </a:bodyPr>
          <a:lstStyle/>
          <a:p>
            <a:pPr algn="ctr" eaLnBrk="0" hangingPunct="0"/>
            <a:r>
              <a:rPr lang="en-US" sz="2000" b="1" dirty="0">
                <a:solidFill>
                  <a:schemeClr val="accent4"/>
                </a:solidFill>
              </a:rPr>
              <a:t> </a:t>
            </a:r>
            <a:r>
              <a:rPr lang="en-US" sz="2000" b="1" dirty="0">
                <a:solidFill>
                  <a:srgbClr val="7030A0"/>
                </a:solidFill>
              </a:rPr>
              <a:t>Simple Random</a:t>
            </a:r>
          </a:p>
          <a:p>
            <a:pPr algn="ctr" eaLnBrk="0" hangingPunct="0"/>
            <a:r>
              <a:rPr lang="en-US" sz="2000" b="1" dirty="0">
                <a:solidFill>
                  <a:srgbClr val="7030A0"/>
                </a:solidFill>
              </a:rPr>
              <a:t>Sampling</a:t>
            </a:r>
          </a:p>
        </p:txBody>
      </p:sp>
      <p:sp>
        <p:nvSpPr>
          <p:cNvPr id="57" name="TextBox 56"/>
          <p:cNvSpPr txBox="1"/>
          <p:nvPr/>
        </p:nvSpPr>
        <p:spPr>
          <a:xfrm>
            <a:off x="1219200" y="609600"/>
            <a:ext cx="6553200" cy="523220"/>
          </a:xfrm>
          <a:prstGeom prst="rect">
            <a:avLst/>
          </a:prstGeom>
          <a:noFill/>
        </p:spPr>
        <p:txBody>
          <a:bodyPr wrap="square" rtlCol="0">
            <a:spAutoFit/>
          </a:bodyPr>
          <a:lstStyle/>
          <a:p>
            <a:pPr algn="ctr"/>
            <a:r>
              <a:rPr lang="en-US" sz="2800" b="1" dirty="0" smtClean="0">
                <a:solidFill>
                  <a:srgbClr val="FF0000"/>
                </a:solidFill>
              </a:rPr>
              <a:t>Classification of Sampling Techniques</a:t>
            </a:r>
            <a:endParaRPr lang="en-US" sz="2800" b="1" dirty="0">
              <a:solidFill>
                <a:srgbClr val="FF0000"/>
              </a:solidFill>
            </a:endParaRPr>
          </a:p>
        </p:txBody>
      </p:sp>
      <p:grpSp>
        <p:nvGrpSpPr>
          <p:cNvPr id="58" name="Group 103"/>
          <p:cNvGrpSpPr>
            <a:grpSpLocks/>
          </p:cNvGrpSpPr>
          <p:nvPr/>
        </p:nvGrpSpPr>
        <p:grpSpPr bwMode="auto">
          <a:xfrm>
            <a:off x="1600200" y="1676400"/>
            <a:ext cx="5943600" cy="1206500"/>
            <a:chOff x="1296" y="1251"/>
            <a:chExt cx="2928" cy="568"/>
          </a:xfrm>
        </p:grpSpPr>
        <p:grpSp>
          <p:nvGrpSpPr>
            <p:cNvPr id="59" name="Group 102"/>
            <p:cNvGrpSpPr>
              <a:grpSpLocks/>
            </p:cNvGrpSpPr>
            <p:nvPr/>
          </p:nvGrpSpPr>
          <p:grpSpPr bwMode="auto">
            <a:xfrm>
              <a:off x="1296" y="1251"/>
              <a:ext cx="2928" cy="305"/>
              <a:chOff x="1296" y="1251"/>
              <a:chExt cx="2928" cy="305"/>
            </a:xfrm>
          </p:grpSpPr>
          <p:sp>
            <p:nvSpPr>
              <p:cNvPr id="65" name="Rectangle 6"/>
              <p:cNvSpPr>
                <a:spLocks noChangeArrowheads="1"/>
              </p:cNvSpPr>
              <p:nvPr/>
            </p:nvSpPr>
            <p:spPr bwMode="auto">
              <a:xfrm>
                <a:off x="1920" y="1251"/>
                <a:ext cx="1720" cy="280"/>
              </a:xfrm>
              <a:prstGeom prst="rect">
                <a:avLst/>
              </a:prstGeom>
              <a:solidFill>
                <a:srgbClr val="CCECFF"/>
              </a:solidFill>
              <a:ln w="12700">
                <a:solidFill>
                  <a:schemeClr val="tx1"/>
                </a:solidFill>
                <a:miter lim="800000"/>
                <a:headEnd/>
                <a:tailEnd/>
              </a:ln>
              <a:effectLst/>
            </p:spPr>
            <p:txBody>
              <a:bodyPr wrap="none" anchor="ctr"/>
              <a:lstStyle/>
              <a:p>
                <a:endParaRPr lang="en-US"/>
              </a:p>
            </p:txBody>
          </p:sp>
          <p:sp>
            <p:nvSpPr>
              <p:cNvPr id="66" name="Rectangle 7"/>
              <p:cNvSpPr>
                <a:spLocks noChangeArrowheads="1"/>
              </p:cNvSpPr>
              <p:nvPr/>
            </p:nvSpPr>
            <p:spPr bwMode="auto">
              <a:xfrm>
                <a:off x="1296" y="1267"/>
                <a:ext cx="2928" cy="289"/>
              </a:xfrm>
              <a:prstGeom prst="rect">
                <a:avLst/>
              </a:prstGeom>
              <a:noFill/>
              <a:ln w="12700">
                <a:noFill/>
                <a:miter lim="800000"/>
                <a:headEnd/>
                <a:tailEnd/>
              </a:ln>
              <a:effectLst/>
            </p:spPr>
            <p:txBody>
              <a:bodyPr wrap="square" lIns="90487" tIns="44450" rIns="90487" bIns="44450">
                <a:spAutoFit/>
              </a:bodyPr>
              <a:lstStyle/>
              <a:p>
                <a:pPr algn="ctr" eaLnBrk="0" hangingPunct="0"/>
                <a:r>
                  <a:rPr lang="en-US" sz="2400" b="1" dirty="0">
                    <a:solidFill>
                      <a:srgbClr val="00B050"/>
                    </a:solidFill>
                  </a:rPr>
                  <a:t>Sampling Techniques </a:t>
                </a:r>
              </a:p>
            </p:txBody>
          </p:sp>
        </p:grpSp>
        <p:grpSp>
          <p:nvGrpSpPr>
            <p:cNvPr id="60" name="Group 101"/>
            <p:cNvGrpSpPr>
              <a:grpSpLocks/>
            </p:cNvGrpSpPr>
            <p:nvPr/>
          </p:nvGrpSpPr>
          <p:grpSpPr bwMode="auto">
            <a:xfrm>
              <a:off x="1872" y="1631"/>
              <a:ext cx="1872" cy="188"/>
              <a:chOff x="1872" y="1631"/>
              <a:chExt cx="1872" cy="188"/>
            </a:xfrm>
          </p:grpSpPr>
          <p:sp>
            <p:nvSpPr>
              <p:cNvPr id="62" name="Line 13"/>
              <p:cNvSpPr>
                <a:spLocks noChangeShapeType="1"/>
              </p:cNvSpPr>
              <p:nvPr/>
            </p:nvSpPr>
            <p:spPr bwMode="auto">
              <a:xfrm>
                <a:off x="1876" y="1631"/>
                <a:ext cx="1864" cy="0"/>
              </a:xfrm>
              <a:prstGeom prst="line">
                <a:avLst/>
              </a:prstGeom>
              <a:noFill/>
              <a:ln w="12700">
                <a:solidFill>
                  <a:srgbClr val="000000"/>
                </a:solidFill>
                <a:round/>
                <a:headEnd/>
                <a:tailEnd/>
              </a:ln>
              <a:effectLst/>
            </p:spPr>
            <p:txBody>
              <a:bodyPr wrap="none" anchor="ctr"/>
              <a:lstStyle/>
              <a:p>
                <a:endParaRPr lang="en-US"/>
              </a:p>
            </p:txBody>
          </p:sp>
          <p:sp>
            <p:nvSpPr>
              <p:cNvPr id="63" name="Line 14"/>
              <p:cNvSpPr>
                <a:spLocks noChangeShapeType="1"/>
              </p:cNvSpPr>
              <p:nvPr/>
            </p:nvSpPr>
            <p:spPr bwMode="auto">
              <a:xfrm>
                <a:off x="1872" y="1635"/>
                <a:ext cx="0" cy="184"/>
              </a:xfrm>
              <a:prstGeom prst="line">
                <a:avLst/>
              </a:prstGeom>
              <a:noFill/>
              <a:ln w="12700">
                <a:solidFill>
                  <a:srgbClr val="000000"/>
                </a:solidFill>
                <a:round/>
                <a:headEnd/>
                <a:tailEnd type="triangle" w="med" len="med"/>
              </a:ln>
              <a:effectLst/>
            </p:spPr>
            <p:txBody>
              <a:bodyPr wrap="none" anchor="ctr"/>
              <a:lstStyle/>
              <a:p>
                <a:endParaRPr lang="en-US"/>
              </a:p>
            </p:txBody>
          </p:sp>
          <p:sp>
            <p:nvSpPr>
              <p:cNvPr id="64" name="Line 15"/>
              <p:cNvSpPr>
                <a:spLocks noChangeShapeType="1"/>
              </p:cNvSpPr>
              <p:nvPr/>
            </p:nvSpPr>
            <p:spPr bwMode="auto">
              <a:xfrm>
                <a:off x="3744" y="1635"/>
                <a:ext cx="0" cy="184"/>
              </a:xfrm>
              <a:prstGeom prst="line">
                <a:avLst/>
              </a:prstGeom>
              <a:noFill/>
              <a:ln w="12700">
                <a:solidFill>
                  <a:srgbClr val="000000"/>
                </a:solidFill>
                <a:round/>
                <a:headEnd/>
                <a:tailEnd type="triangle" w="med" len="med"/>
              </a:ln>
              <a:effectLst/>
            </p:spPr>
            <p:txBody>
              <a:bodyPr wrap="none" anchor="ctr"/>
              <a:lstStyle/>
              <a:p>
                <a:endParaRPr lang="en-US"/>
              </a:p>
            </p:txBody>
          </p:sp>
        </p:grpSp>
        <p:sp>
          <p:nvSpPr>
            <p:cNvPr id="61" name="Line 17"/>
            <p:cNvSpPr>
              <a:spLocks noChangeShapeType="1"/>
            </p:cNvSpPr>
            <p:nvPr/>
          </p:nvSpPr>
          <p:spPr bwMode="auto">
            <a:xfrm>
              <a:off x="2784" y="1539"/>
              <a:ext cx="0" cy="88"/>
            </a:xfrm>
            <a:prstGeom prst="line">
              <a:avLst/>
            </a:prstGeom>
            <a:noFill/>
            <a:ln w="12700">
              <a:solidFill>
                <a:srgbClr val="000000"/>
              </a:solidFill>
              <a:round/>
              <a:headEnd/>
              <a:tailEnd/>
            </a:ln>
            <a:effectLst/>
          </p:spPr>
          <p:txBody>
            <a:bodyPr wrap="none" anchor="ctr"/>
            <a:lstStyle/>
            <a:p>
              <a:endParaRPr lang="en-US"/>
            </a:p>
          </p:txBody>
        </p:sp>
      </p:grpSp>
      <p:grpSp>
        <p:nvGrpSpPr>
          <p:cNvPr id="67" name="Group 100"/>
          <p:cNvGrpSpPr>
            <a:grpSpLocks/>
          </p:cNvGrpSpPr>
          <p:nvPr/>
        </p:nvGrpSpPr>
        <p:grpSpPr bwMode="auto">
          <a:xfrm>
            <a:off x="228600" y="4195763"/>
            <a:ext cx="6629400" cy="763587"/>
            <a:chOff x="144" y="2643"/>
            <a:chExt cx="4176" cy="481"/>
          </a:xfrm>
        </p:grpSpPr>
        <p:grpSp>
          <p:nvGrpSpPr>
            <p:cNvPr id="68" name="Group 99"/>
            <p:cNvGrpSpPr>
              <a:grpSpLocks/>
            </p:cNvGrpSpPr>
            <p:nvPr/>
          </p:nvGrpSpPr>
          <p:grpSpPr bwMode="auto">
            <a:xfrm>
              <a:off x="144" y="2643"/>
              <a:ext cx="1008" cy="481"/>
              <a:chOff x="144" y="2643"/>
              <a:chExt cx="1008" cy="481"/>
            </a:xfrm>
          </p:grpSpPr>
          <p:sp>
            <p:nvSpPr>
              <p:cNvPr id="78" name="Rectangle 25"/>
              <p:cNvSpPr>
                <a:spLocks noChangeArrowheads="1"/>
              </p:cNvSpPr>
              <p:nvPr/>
            </p:nvSpPr>
            <p:spPr bwMode="auto">
              <a:xfrm>
                <a:off x="152" y="2643"/>
                <a:ext cx="1000" cy="472"/>
              </a:xfrm>
              <a:prstGeom prst="rect">
                <a:avLst/>
              </a:prstGeom>
              <a:solidFill>
                <a:srgbClr val="CCECFF"/>
              </a:solidFill>
              <a:ln w="12700">
                <a:solidFill>
                  <a:schemeClr val="tx1"/>
                </a:solidFill>
                <a:miter lim="800000"/>
                <a:headEnd/>
                <a:tailEnd/>
              </a:ln>
              <a:effectLst/>
            </p:spPr>
            <p:txBody>
              <a:bodyPr wrap="none" anchor="ctr"/>
              <a:lstStyle/>
              <a:p>
                <a:endParaRPr lang="en-US"/>
              </a:p>
            </p:txBody>
          </p:sp>
          <p:sp>
            <p:nvSpPr>
              <p:cNvPr id="79" name="Rectangle 26"/>
              <p:cNvSpPr>
                <a:spLocks noChangeArrowheads="1"/>
              </p:cNvSpPr>
              <p:nvPr/>
            </p:nvSpPr>
            <p:spPr bwMode="auto">
              <a:xfrm>
                <a:off x="144" y="2680"/>
                <a:ext cx="974" cy="444"/>
              </a:xfrm>
              <a:prstGeom prst="rect">
                <a:avLst/>
              </a:prstGeom>
              <a:noFill/>
              <a:ln w="12700">
                <a:noFill/>
                <a:miter lim="800000"/>
                <a:headEnd/>
                <a:tailEnd/>
              </a:ln>
              <a:effectLst/>
            </p:spPr>
            <p:txBody>
              <a:bodyPr wrap="none" lIns="90487" tIns="44450" rIns="90487" bIns="44450">
                <a:spAutoFit/>
              </a:bodyPr>
              <a:lstStyle/>
              <a:p>
                <a:pPr algn="ctr" eaLnBrk="0" hangingPunct="0"/>
                <a:r>
                  <a:rPr lang="en-US" sz="2000" b="1" dirty="0">
                    <a:solidFill>
                      <a:schemeClr val="accent2">
                        <a:lumMod val="75000"/>
                      </a:schemeClr>
                    </a:solidFill>
                  </a:rPr>
                  <a:t>Convenience</a:t>
                </a:r>
              </a:p>
              <a:p>
                <a:pPr algn="ctr" eaLnBrk="0" hangingPunct="0"/>
                <a:r>
                  <a:rPr lang="en-US" sz="2000" b="1" dirty="0">
                    <a:solidFill>
                      <a:schemeClr val="accent2">
                        <a:lumMod val="75000"/>
                      </a:schemeClr>
                    </a:solidFill>
                  </a:rPr>
                  <a:t>Sampling</a:t>
                </a:r>
              </a:p>
            </p:txBody>
          </p:sp>
        </p:grpSp>
        <p:grpSp>
          <p:nvGrpSpPr>
            <p:cNvPr id="69" name="Group 98"/>
            <p:cNvGrpSpPr>
              <a:grpSpLocks/>
            </p:cNvGrpSpPr>
            <p:nvPr/>
          </p:nvGrpSpPr>
          <p:grpSpPr bwMode="auto">
            <a:xfrm>
              <a:off x="1208" y="2643"/>
              <a:ext cx="1000" cy="481"/>
              <a:chOff x="1208" y="2643"/>
              <a:chExt cx="1000" cy="481"/>
            </a:xfrm>
          </p:grpSpPr>
          <p:sp>
            <p:nvSpPr>
              <p:cNvPr id="76" name="Rectangle 29"/>
              <p:cNvSpPr>
                <a:spLocks noChangeArrowheads="1"/>
              </p:cNvSpPr>
              <p:nvPr/>
            </p:nvSpPr>
            <p:spPr bwMode="auto">
              <a:xfrm>
                <a:off x="1208" y="2643"/>
                <a:ext cx="1000" cy="472"/>
              </a:xfrm>
              <a:prstGeom prst="rect">
                <a:avLst/>
              </a:prstGeom>
              <a:solidFill>
                <a:srgbClr val="CCECFF"/>
              </a:solidFill>
              <a:ln w="12700">
                <a:solidFill>
                  <a:schemeClr val="tx1"/>
                </a:solidFill>
                <a:miter lim="800000"/>
                <a:headEnd/>
                <a:tailEnd/>
              </a:ln>
              <a:effectLst/>
            </p:spPr>
            <p:txBody>
              <a:bodyPr wrap="none" anchor="ctr"/>
              <a:lstStyle/>
              <a:p>
                <a:endParaRPr lang="en-US"/>
              </a:p>
            </p:txBody>
          </p:sp>
          <p:sp>
            <p:nvSpPr>
              <p:cNvPr id="77" name="Rectangle 30"/>
              <p:cNvSpPr>
                <a:spLocks noChangeArrowheads="1"/>
              </p:cNvSpPr>
              <p:nvPr/>
            </p:nvSpPr>
            <p:spPr bwMode="auto">
              <a:xfrm>
                <a:off x="1239" y="2680"/>
                <a:ext cx="891" cy="444"/>
              </a:xfrm>
              <a:prstGeom prst="rect">
                <a:avLst/>
              </a:prstGeom>
              <a:noFill/>
              <a:ln w="12700">
                <a:noFill/>
                <a:miter lim="800000"/>
                <a:headEnd/>
                <a:tailEnd/>
              </a:ln>
              <a:effectLst/>
            </p:spPr>
            <p:txBody>
              <a:bodyPr wrap="none" lIns="90487" tIns="44450" rIns="90487" bIns="44450">
                <a:spAutoFit/>
              </a:bodyPr>
              <a:lstStyle/>
              <a:p>
                <a:pPr algn="ctr" eaLnBrk="0" hangingPunct="0"/>
                <a:r>
                  <a:rPr lang="en-US" sz="2000" b="1" dirty="0">
                    <a:solidFill>
                      <a:schemeClr val="accent2">
                        <a:lumMod val="75000"/>
                      </a:schemeClr>
                    </a:solidFill>
                  </a:rPr>
                  <a:t>Judgmental</a:t>
                </a:r>
              </a:p>
              <a:p>
                <a:pPr algn="ctr" eaLnBrk="0" hangingPunct="0"/>
                <a:r>
                  <a:rPr lang="en-US" sz="2000" b="1" dirty="0">
                    <a:solidFill>
                      <a:schemeClr val="accent2">
                        <a:lumMod val="75000"/>
                      </a:schemeClr>
                    </a:solidFill>
                  </a:rPr>
                  <a:t>Sampling</a:t>
                </a:r>
              </a:p>
            </p:txBody>
          </p:sp>
        </p:grpSp>
        <p:grpSp>
          <p:nvGrpSpPr>
            <p:cNvPr id="70" name="Group 97"/>
            <p:cNvGrpSpPr>
              <a:grpSpLocks/>
            </p:cNvGrpSpPr>
            <p:nvPr/>
          </p:nvGrpSpPr>
          <p:grpSpPr bwMode="auto">
            <a:xfrm>
              <a:off x="2264" y="2643"/>
              <a:ext cx="1000" cy="481"/>
              <a:chOff x="2264" y="2643"/>
              <a:chExt cx="1000" cy="481"/>
            </a:xfrm>
          </p:grpSpPr>
          <p:sp>
            <p:nvSpPr>
              <p:cNvPr id="74" name="Rectangle 32"/>
              <p:cNvSpPr>
                <a:spLocks noChangeArrowheads="1"/>
              </p:cNvSpPr>
              <p:nvPr/>
            </p:nvSpPr>
            <p:spPr bwMode="auto">
              <a:xfrm>
                <a:off x="2264" y="2643"/>
                <a:ext cx="1000" cy="472"/>
              </a:xfrm>
              <a:prstGeom prst="rect">
                <a:avLst/>
              </a:prstGeom>
              <a:solidFill>
                <a:srgbClr val="CCECFF"/>
              </a:solidFill>
              <a:ln w="12700">
                <a:solidFill>
                  <a:schemeClr val="tx1"/>
                </a:solidFill>
                <a:miter lim="800000"/>
                <a:headEnd/>
                <a:tailEnd/>
              </a:ln>
              <a:effectLst/>
            </p:spPr>
            <p:txBody>
              <a:bodyPr wrap="none" anchor="ctr"/>
              <a:lstStyle/>
              <a:p>
                <a:endParaRPr lang="en-US"/>
              </a:p>
            </p:txBody>
          </p:sp>
          <p:sp>
            <p:nvSpPr>
              <p:cNvPr id="75" name="Rectangle 33"/>
              <p:cNvSpPr>
                <a:spLocks noChangeArrowheads="1"/>
              </p:cNvSpPr>
              <p:nvPr/>
            </p:nvSpPr>
            <p:spPr bwMode="auto">
              <a:xfrm>
                <a:off x="2379" y="2680"/>
                <a:ext cx="732" cy="444"/>
              </a:xfrm>
              <a:prstGeom prst="rect">
                <a:avLst/>
              </a:prstGeom>
              <a:noFill/>
              <a:ln w="12700">
                <a:noFill/>
                <a:miter lim="800000"/>
                <a:headEnd/>
                <a:tailEnd/>
              </a:ln>
              <a:effectLst/>
            </p:spPr>
            <p:txBody>
              <a:bodyPr wrap="none" lIns="90487" tIns="44450" rIns="90487" bIns="44450">
                <a:spAutoFit/>
              </a:bodyPr>
              <a:lstStyle/>
              <a:p>
                <a:pPr algn="ctr" eaLnBrk="0" hangingPunct="0"/>
                <a:r>
                  <a:rPr lang="en-US" sz="2000" b="1" dirty="0">
                    <a:solidFill>
                      <a:schemeClr val="accent2">
                        <a:lumMod val="75000"/>
                      </a:schemeClr>
                    </a:solidFill>
                  </a:rPr>
                  <a:t>Quota</a:t>
                </a:r>
              </a:p>
              <a:p>
                <a:pPr algn="ctr" eaLnBrk="0" hangingPunct="0"/>
                <a:r>
                  <a:rPr lang="en-US" sz="2000" b="1" dirty="0">
                    <a:solidFill>
                      <a:schemeClr val="accent2">
                        <a:lumMod val="75000"/>
                      </a:schemeClr>
                    </a:solidFill>
                  </a:rPr>
                  <a:t>Sampling</a:t>
                </a:r>
              </a:p>
            </p:txBody>
          </p:sp>
        </p:grpSp>
        <p:grpSp>
          <p:nvGrpSpPr>
            <p:cNvPr id="71" name="Group 96"/>
            <p:cNvGrpSpPr>
              <a:grpSpLocks/>
            </p:cNvGrpSpPr>
            <p:nvPr/>
          </p:nvGrpSpPr>
          <p:grpSpPr bwMode="auto">
            <a:xfrm>
              <a:off x="3320" y="2643"/>
              <a:ext cx="1000" cy="481"/>
              <a:chOff x="3320" y="2643"/>
              <a:chExt cx="1000" cy="481"/>
            </a:xfrm>
          </p:grpSpPr>
          <p:sp>
            <p:nvSpPr>
              <p:cNvPr id="72" name="Rectangle 35"/>
              <p:cNvSpPr>
                <a:spLocks noChangeArrowheads="1"/>
              </p:cNvSpPr>
              <p:nvPr/>
            </p:nvSpPr>
            <p:spPr bwMode="auto">
              <a:xfrm>
                <a:off x="3320" y="2643"/>
                <a:ext cx="1000" cy="472"/>
              </a:xfrm>
              <a:prstGeom prst="rect">
                <a:avLst/>
              </a:prstGeom>
              <a:solidFill>
                <a:srgbClr val="CCECFF"/>
              </a:solidFill>
              <a:ln w="12700">
                <a:solidFill>
                  <a:schemeClr val="tx1"/>
                </a:solidFill>
                <a:miter lim="800000"/>
                <a:headEnd/>
                <a:tailEnd/>
              </a:ln>
              <a:effectLst/>
            </p:spPr>
            <p:txBody>
              <a:bodyPr wrap="none" anchor="ctr"/>
              <a:lstStyle/>
              <a:p>
                <a:endParaRPr lang="en-US"/>
              </a:p>
            </p:txBody>
          </p:sp>
          <p:sp>
            <p:nvSpPr>
              <p:cNvPr id="73" name="Rectangle 36"/>
              <p:cNvSpPr>
                <a:spLocks noChangeArrowheads="1"/>
              </p:cNvSpPr>
              <p:nvPr/>
            </p:nvSpPr>
            <p:spPr bwMode="auto">
              <a:xfrm>
                <a:off x="3435" y="2680"/>
                <a:ext cx="732" cy="444"/>
              </a:xfrm>
              <a:prstGeom prst="rect">
                <a:avLst/>
              </a:prstGeom>
              <a:noFill/>
              <a:ln w="12700">
                <a:noFill/>
                <a:miter lim="800000"/>
                <a:headEnd/>
                <a:tailEnd/>
              </a:ln>
              <a:effectLst/>
            </p:spPr>
            <p:txBody>
              <a:bodyPr wrap="none" lIns="90487" tIns="44450" rIns="90487" bIns="44450">
                <a:spAutoFit/>
              </a:bodyPr>
              <a:lstStyle/>
              <a:p>
                <a:pPr algn="ctr" eaLnBrk="0" hangingPunct="0"/>
                <a:r>
                  <a:rPr lang="en-US" sz="2000" b="1" dirty="0">
                    <a:solidFill>
                      <a:schemeClr val="accent2">
                        <a:lumMod val="75000"/>
                      </a:schemeClr>
                    </a:solidFill>
                  </a:rPr>
                  <a:t>Snowball</a:t>
                </a:r>
              </a:p>
              <a:p>
                <a:pPr algn="ctr" eaLnBrk="0" hangingPunct="0"/>
                <a:r>
                  <a:rPr lang="en-US" sz="2000" b="1" dirty="0">
                    <a:solidFill>
                      <a:schemeClr val="accent2">
                        <a:lumMod val="75000"/>
                      </a:schemeClr>
                    </a:solidFill>
                  </a:rPr>
                  <a:t>Sampling</a:t>
                </a:r>
              </a:p>
            </p:txBody>
          </p:sp>
        </p:grpSp>
      </p:grpSp>
      <p:grpSp>
        <p:nvGrpSpPr>
          <p:cNvPr id="86" name="Group 105"/>
          <p:cNvGrpSpPr>
            <a:grpSpLocks/>
          </p:cNvGrpSpPr>
          <p:nvPr/>
        </p:nvGrpSpPr>
        <p:grpSpPr bwMode="auto">
          <a:xfrm>
            <a:off x="1146175" y="3816350"/>
            <a:ext cx="4953000" cy="374650"/>
            <a:chOff x="722" y="2404"/>
            <a:chExt cx="3120" cy="236"/>
          </a:xfrm>
        </p:grpSpPr>
        <p:sp>
          <p:nvSpPr>
            <p:cNvPr id="87" name="Line 19"/>
            <p:cNvSpPr>
              <a:spLocks noChangeShapeType="1"/>
            </p:cNvSpPr>
            <p:nvPr/>
          </p:nvSpPr>
          <p:spPr bwMode="auto">
            <a:xfrm>
              <a:off x="726" y="2404"/>
              <a:ext cx="3112" cy="0"/>
            </a:xfrm>
            <a:prstGeom prst="line">
              <a:avLst/>
            </a:prstGeom>
            <a:noFill/>
            <a:ln w="12700">
              <a:solidFill>
                <a:srgbClr val="000000"/>
              </a:solidFill>
              <a:round/>
              <a:headEnd/>
              <a:tailEnd/>
            </a:ln>
            <a:effectLst/>
          </p:spPr>
          <p:txBody>
            <a:bodyPr wrap="none" anchor="ctr"/>
            <a:lstStyle/>
            <a:p>
              <a:endParaRPr lang="en-US"/>
            </a:p>
          </p:txBody>
        </p:sp>
        <p:sp>
          <p:nvSpPr>
            <p:cNvPr id="88" name="Line 20"/>
            <p:cNvSpPr>
              <a:spLocks noChangeShapeType="1"/>
            </p:cNvSpPr>
            <p:nvPr/>
          </p:nvSpPr>
          <p:spPr bwMode="auto">
            <a:xfrm>
              <a:off x="722" y="2408"/>
              <a:ext cx="0" cy="232"/>
            </a:xfrm>
            <a:prstGeom prst="line">
              <a:avLst/>
            </a:prstGeom>
            <a:noFill/>
            <a:ln w="12700">
              <a:solidFill>
                <a:srgbClr val="000000"/>
              </a:solidFill>
              <a:round/>
              <a:headEnd/>
              <a:tailEnd type="triangle" w="med" len="med"/>
            </a:ln>
            <a:effectLst/>
          </p:spPr>
          <p:txBody>
            <a:bodyPr wrap="none" anchor="ctr"/>
            <a:lstStyle/>
            <a:p>
              <a:endParaRPr lang="en-US"/>
            </a:p>
          </p:txBody>
        </p:sp>
        <p:sp>
          <p:nvSpPr>
            <p:cNvPr id="89" name="Line 21"/>
            <p:cNvSpPr>
              <a:spLocks noChangeShapeType="1"/>
            </p:cNvSpPr>
            <p:nvPr/>
          </p:nvSpPr>
          <p:spPr bwMode="auto">
            <a:xfrm>
              <a:off x="3842" y="2408"/>
              <a:ext cx="0" cy="232"/>
            </a:xfrm>
            <a:prstGeom prst="line">
              <a:avLst/>
            </a:prstGeom>
            <a:noFill/>
            <a:ln w="12700">
              <a:solidFill>
                <a:srgbClr val="000000"/>
              </a:solidFill>
              <a:round/>
              <a:headEnd/>
              <a:tailEnd type="triangle" w="med" len="med"/>
            </a:ln>
            <a:effectLst/>
          </p:spPr>
          <p:txBody>
            <a:bodyPr wrap="none" anchor="ctr"/>
            <a:lstStyle/>
            <a:p>
              <a:endParaRPr lang="en-US"/>
            </a:p>
          </p:txBody>
        </p:sp>
        <p:sp>
          <p:nvSpPr>
            <p:cNvPr id="90" name="Line 22"/>
            <p:cNvSpPr>
              <a:spLocks noChangeShapeType="1"/>
            </p:cNvSpPr>
            <p:nvPr/>
          </p:nvSpPr>
          <p:spPr bwMode="auto">
            <a:xfrm>
              <a:off x="1762" y="2408"/>
              <a:ext cx="0" cy="232"/>
            </a:xfrm>
            <a:prstGeom prst="line">
              <a:avLst/>
            </a:prstGeom>
            <a:noFill/>
            <a:ln w="12700">
              <a:solidFill>
                <a:srgbClr val="000000"/>
              </a:solidFill>
              <a:round/>
              <a:headEnd/>
              <a:tailEnd type="triangle" w="med" len="med"/>
            </a:ln>
            <a:effectLst/>
          </p:spPr>
          <p:txBody>
            <a:bodyPr wrap="none" anchor="ctr"/>
            <a:lstStyle/>
            <a:p>
              <a:endParaRPr lang="en-US"/>
            </a:p>
          </p:txBody>
        </p:sp>
        <p:sp>
          <p:nvSpPr>
            <p:cNvPr id="91" name="Line 23"/>
            <p:cNvSpPr>
              <a:spLocks noChangeShapeType="1"/>
            </p:cNvSpPr>
            <p:nvPr/>
          </p:nvSpPr>
          <p:spPr bwMode="auto">
            <a:xfrm>
              <a:off x="2802" y="2408"/>
              <a:ext cx="0" cy="232"/>
            </a:xfrm>
            <a:prstGeom prst="line">
              <a:avLst/>
            </a:prstGeom>
            <a:noFill/>
            <a:ln w="12700">
              <a:solidFill>
                <a:srgbClr val="000000"/>
              </a:solidFill>
              <a:round/>
              <a:headEnd/>
              <a:tailEnd type="triangle" w="med" len="me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200" b="1" dirty="0" smtClean="0">
                <a:solidFill>
                  <a:srgbClr val="00B050"/>
                </a:solidFill>
              </a:rPr>
              <a:t>Non- probability sampling and probability sampling</a:t>
            </a:r>
            <a:endParaRPr lang="en-US" sz="3200" b="1" dirty="0">
              <a:solidFill>
                <a:srgbClr val="00B050"/>
              </a:solidFill>
            </a:endParaRPr>
          </a:p>
        </p:txBody>
      </p:sp>
      <p:sp>
        <p:nvSpPr>
          <p:cNvPr id="3" name="Content Placeholder 2"/>
          <p:cNvSpPr>
            <a:spLocks noGrp="1"/>
          </p:cNvSpPr>
          <p:nvPr>
            <p:ph idx="1"/>
          </p:nvPr>
        </p:nvSpPr>
        <p:spPr>
          <a:xfrm>
            <a:off x="0" y="1219200"/>
            <a:ext cx="8991600" cy="4525963"/>
          </a:xfrm>
        </p:spPr>
        <p:txBody>
          <a:bodyPr>
            <a:noAutofit/>
          </a:bodyPr>
          <a:lstStyle/>
          <a:p>
            <a:pPr algn="just"/>
            <a:r>
              <a:rPr lang="en-US" b="1" dirty="0" smtClean="0">
                <a:solidFill>
                  <a:srgbClr val="C00000"/>
                </a:solidFill>
              </a:rPr>
              <a:t>Non probability sampling - </a:t>
            </a:r>
            <a:r>
              <a:rPr lang="en-US" b="1" dirty="0" smtClean="0">
                <a:solidFill>
                  <a:srgbClr val="002060"/>
                </a:solidFill>
              </a:rPr>
              <a:t>Method of selecting samples in which the choice of selection of units into the sample depends entirely on the judgment of the sampler (investigator).  </a:t>
            </a:r>
          </a:p>
          <a:p>
            <a:pPr algn="just"/>
            <a:r>
              <a:rPr lang="en-US" b="1" dirty="0" smtClean="0">
                <a:solidFill>
                  <a:srgbClr val="C00000"/>
                </a:solidFill>
              </a:rPr>
              <a:t>Probability sampling – </a:t>
            </a:r>
            <a:r>
              <a:rPr lang="en-US" b="1" dirty="0" smtClean="0">
                <a:solidFill>
                  <a:srgbClr val="002060"/>
                </a:solidFill>
              </a:rPr>
              <a:t>Scientific method of selecting samples from the population. In this procedure , each unit in the population has a definite pre assigned non zero probability of being selected into the sample.</a:t>
            </a:r>
            <a:endParaRPr lang="en-US" b="1" dirty="0">
              <a:solidFill>
                <a:srgbClr val="00206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6477000" cy="609600"/>
          </a:xfrm>
        </p:spPr>
        <p:txBody>
          <a:bodyPr>
            <a:normAutofit fontScale="90000"/>
          </a:bodyPr>
          <a:lstStyle/>
          <a:p>
            <a:r>
              <a:rPr lang="en-US" sz="3600" b="1" dirty="0" smtClean="0">
                <a:solidFill>
                  <a:srgbClr val="C00000"/>
                </a:solidFill>
              </a:rPr>
              <a:t>Non probability sampling</a:t>
            </a:r>
            <a:endParaRPr lang="en-US" sz="3600" b="1" dirty="0">
              <a:solidFill>
                <a:srgbClr val="C00000"/>
              </a:solidFill>
            </a:endParaRPr>
          </a:p>
        </p:txBody>
      </p:sp>
      <p:sp>
        <p:nvSpPr>
          <p:cNvPr id="3" name="Content Placeholder 2"/>
          <p:cNvSpPr>
            <a:spLocks noGrp="1"/>
          </p:cNvSpPr>
          <p:nvPr>
            <p:ph idx="1"/>
          </p:nvPr>
        </p:nvSpPr>
        <p:spPr>
          <a:xfrm>
            <a:off x="228600" y="762000"/>
            <a:ext cx="8686800" cy="5943600"/>
          </a:xfrm>
        </p:spPr>
        <p:txBody>
          <a:bodyPr>
            <a:normAutofit fontScale="55000" lnSpcReduction="20000"/>
          </a:bodyPr>
          <a:lstStyle/>
          <a:p>
            <a:pPr algn="just">
              <a:lnSpc>
                <a:spcPct val="120000"/>
              </a:lnSpc>
              <a:buClr>
                <a:schemeClr val="tx2"/>
              </a:buClr>
              <a:buSzPct val="55000"/>
            </a:pPr>
            <a:r>
              <a:rPr lang="en-US" sz="5100" b="1" dirty="0" smtClean="0">
                <a:solidFill>
                  <a:srgbClr val="00B050"/>
                </a:solidFill>
                <a:cs typeface="Times New Roman" pitchFamily="18" charset="0"/>
              </a:rPr>
              <a:t>Convenience sampling </a:t>
            </a:r>
          </a:p>
          <a:p>
            <a:pPr algn="just">
              <a:lnSpc>
                <a:spcPct val="120000"/>
              </a:lnSpc>
              <a:buClr>
                <a:schemeClr val="tx2"/>
              </a:buClr>
              <a:buSzPct val="55000"/>
              <a:buNone/>
            </a:pPr>
            <a:r>
              <a:rPr lang="en-US" b="1" dirty="0" smtClean="0">
                <a:solidFill>
                  <a:srgbClr val="00B050"/>
                </a:solidFill>
                <a:cs typeface="Times New Roman" pitchFamily="18" charset="0"/>
              </a:rPr>
              <a:t>	        </a:t>
            </a:r>
            <a:r>
              <a:rPr lang="en-US" sz="4500" b="1" dirty="0" smtClean="0">
                <a:solidFill>
                  <a:srgbClr val="0070C0"/>
                </a:solidFill>
                <a:cs typeface="Times New Roman" pitchFamily="18" charset="0"/>
              </a:rPr>
              <a:t>Attempts to obtain a sample of convenient elements.</a:t>
            </a:r>
          </a:p>
          <a:p>
            <a:pPr algn="just">
              <a:lnSpc>
                <a:spcPct val="120000"/>
              </a:lnSpc>
              <a:buClr>
                <a:schemeClr val="tx2"/>
              </a:buClr>
              <a:buSzPct val="55000"/>
              <a:buNone/>
            </a:pPr>
            <a:r>
              <a:rPr lang="en-US" sz="4500" b="1" dirty="0" smtClean="0">
                <a:solidFill>
                  <a:srgbClr val="000000"/>
                </a:solidFill>
                <a:cs typeface="Times New Roman" pitchFamily="18" charset="0"/>
              </a:rPr>
              <a:t>           </a:t>
            </a:r>
            <a:r>
              <a:rPr lang="en-US" sz="4500" b="1" dirty="0" smtClean="0">
                <a:solidFill>
                  <a:srgbClr val="0070C0"/>
                </a:solidFill>
                <a:cs typeface="Times New Roman" pitchFamily="18" charset="0"/>
              </a:rPr>
              <a:t>Usually the sample is restricted to a part of the population</a:t>
            </a:r>
          </a:p>
          <a:p>
            <a:pPr algn="just">
              <a:lnSpc>
                <a:spcPct val="120000"/>
              </a:lnSpc>
              <a:buClr>
                <a:schemeClr val="tx2"/>
              </a:buClr>
              <a:buSzPct val="55000"/>
              <a:buNone/>
            </a:pPr>
            <a:r>
              <a:rPr lang="en-US" sz="4500" b="1" dirty="0" smtClean="0">
                <a:solidFill>
                  <a:srgbClr val="0070C0"/>
                </a:solidFill>
                <a:cs typeface="Times New Roman" pitchFamily="18" charset="0"/>
              </a:rPr>
              <a:t>           that is readily available. </a:t>
            </a:r>
          </a:p>
          <a:p>
            <a:pPr algn="just">
              <a:lnSpc>
                <a:spcPct val="120000"/>
              </a:lnSpc>
              <a:buClr>
                <a:schemeClr val="tx2"/>
              </a:buClr>
              <a:buSzPct val="55000"/>
              <a:buNone/>
            </a:pPr>
            <a:r>
              <a:rPr lang="en-US" sz="4500" b="1" dirty="0" smtClean="0">
                <a:solidFill>
                  <a:srgbClr val="0070C0"/>
                </a:solidFill>
                <a:cs typeface="Times New Roman" pitchFamily="18" charset="0"/>
              </a:rPr>
              <a:t>           Often, respondents are selected because they happen to</a:t>
            </a:r>
          </a:p>
          <a:p>
            <a:pPr algn="just">
              <a:lnSpc>
                <a:spcPct val="120000"/>
              </a:lnSpc>
              <a:buClr>
                <a:schemeClr val="tx2"/>
              </a:buClr>
              <a:buSzPct val="55000"/>
              <a:buNone/>
            </a:pPr>
            <a:r>
              <a:rPr lang="en-US" sz="4500" b="1" dirty="0" smtClean="0">
                <a:solidFill>
                  <a:srgbClr val="0070C0"/>
                </a:solidFill>
                <a:cs typeface="Times New Roman" pitchFamily="18" charset="0"/>
              </a:rPr>
              <a:t>            be in the right place at the right time.  </a:t>
            </a:r>
          </a:p>
          <a:p>
            <a:pPr algn="just">
              <a:lnSpc>
                <a:spcPct val="120000"/>
              </a:lnSpc>
              <a:buClr>
                <a:schemeClr val="tx2"/>
              </a:buClr>
              <a:buSzPct val="55000"/>
              <a:buFont typeface="Wingdings" pitchFamily="2" charset="2"/>
              <a:buNone/>
            </a:pPr>
            <a:endParaRPr lang="en-US" sz="4500" b="1" dirty="0" smtClean="0">
              <a:solidFill>
                <a:srgbClr val="000000"/>
              </a:solidFill>
              <a:cs typeface="Times New Roman" pitchFamily="18" charset="0"/>
            </a:endParaRPr>
          </a:p>
          <a:p>
            <a:pPr lvl="1" algn="just">
              <a:lnSpc>
                <a:spcPct val="120000"/>
              </a:lnSpc>
              <a:buClr>
                <a:schemeClr val="tx2"/>
              </a:buClr>
            </a:pPr>
            <a:r>
              <a:rPr lang="en-US" sz="4500" b="1" dirty="0" smtClean="0">
                <a:solidFill>
                  <a:srgbClr val="7030A0"/>
                </a:solidFill>
                <a:cs typeface="Times New Roman" pitchFamily="18" charset="0"/>
              </a:rPr>
              <a:t>use of students or members of social organizations</a:t>
            </a:r>
          </a:p>
          <a:p>
            <a:pPr lvl="1" algn="just">
              <a:lnSpc>
                <a:spcPct val="120000"/>
              </a:lnSpc>
              <a:buClr>
                <a:schemeClr val="tx2"/>
              </a:buClr>
            </a:pPr>
            <a:r>
              <a:rPr lang="en-US" sz="4500" b="1" dirty="0" smtClean="0">
                <a:solidFill>
                  <a:srgbClr val="7030A0"/>
                </a:solidFill>
                <a:cs typeface="Times New Roman" pitchFamily="18" charset="0"/>
              </a:rPr>
              <a:t>mall intercept interviews without qualifying the respondents</a:t>
            </a:r>
          </a:p>
          <a:p>
            <a:pPr lvl="1" algn="just">
              <a:lnSpc>
                <a:spcPct val="120000"/>
              </a:lnSpc>
              <a:buClr>
                <a:schemeClr val="tx2"/>
              </a:buClr>
            </a:pPr>
            <a:r>
              <a:rPr lang="en-US" sz="4500" b="1" dirty="0" smtClean="0">
                <a:solidFill>
                  <a:srgbClr val="7030A0"/>
                </a:solidFill>
                <a:cs typeface="Times New Roman" pitchFamily="18" charset="0"/>
              </a:rPr>
              <a:t>fruits on the top of the containers</a:t>
            </a:r>
          </a:p>
          <a:p>
            <a:pPr lvl="1" algn="just">
              <a:lnSpc>
                <a:spcPct val="120000"/>
              </a:lnSpc>
              <a:buClr>
                <a:schemeClr val="tx2"/>
              </a:buClr>
            </a:pPr>
            <a:r>
              <a:rPr lang="en-US" sz="4500" b="1" dirty="0" smtClean="0">
                <a:solidFill>
                  <a:srgbClr val="7030A0"/>
                </a:solidFill>
                <a:cs typeface="Times New Roman" pitchFamily="18" charset="0"/>
              </a:rPr>
              <a:t>“people on the street” interviews</a:t>
            </a:r>
            <a:endParaRPr lang="en-US" sz="4500" b="1" dirty="0" smtClean="0">
              <a:solidFill>
                <a:srgbClr val="7030A0"/>
              </a:solidFill>
            </a:endParaRPr>
          </a:p>
          <a:p>
            <a:pPr>
              <a:lnSpc>
                <a:spcPct val="160000"/>
              </a:lnSpc>
            </a:pPr>
            <a:endParaRPr lang="en-US" dirty="0"/>
          </a:p>
        </p:txBody>
      </p:sp>
      <p:sp>
        <p:nvSpPr>
          <p:cNvPr id="4" name="Right Arrow 3"/>
          <p:cNvSpPr/>
          <p:nvPr/>
        </p:nvSpPr>
        <p:spPr>
          <a:xfrm>
            <a:off x="762000" y="1447800"/>
            <a:ext cx="152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762000" y="1905000"/>
            <a:ext cx="152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762000" y="2819400"/>
            <a:ext cx="152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4525963"/>
          </a:xfrm>
        </p:spPr>
        <p:txBody>
          <a:bodyPr>
            <a:normAutofit fontScale="92500"/>
          </a:bodyPr>
          <a:lstStyle/>
          <a:p>
            <a:pPr>
              <a:lnSpc>
                <a:spcPct val="160000"/>
              </a:lnSpc>
              <a:buClr>
                <a:schemeClr val="tx2"/>
              </a:buClr>
              <a:buSzPct val="55000"/>
            </a:pPr>
            <a:r>
              <a:rPr lang="en-US" sz="3000" b="1" dirty="0" smtClean="0">
                <a:solidFill>
                  <a:srgbClr val="00B050"/>
                </a:solidFill>
                <a:cs typeface="Times New Roman" pitchFamily="18" charset="0"/>
              </a:rPr>
              <a:t>Judgmental sampling</a:t>
            </a:r>
            <a:r>
              <a:rPr lang="en-US" sz="3000" dirty="0" smtClean="0">
                <a:solidFill>
                  <a:srgbClr val="00B050"/>
                </a:solidFill>
                <a:cs typeface="Times New Roman" pitchFamily="18" charset="0"/>
              </a:rPr>
              <a:t> </a:t>
            </a:r>
          </a:p>
          <a:p>
            <a:pPr algn="just">
              <a:buClr>
                <a:schemeClr val="tx2"/>
              </a:buClr>
              <a:buSzPct val="55000"/>
              <a:buNone/>
            </a:pPr>
            <a:r>
              <a:rPr lang="en-US" sz="2400" dirty="0" smtClean="0">
                <a:solidFill>
                  <a:srgbClr val="000000"/>
                </a:solidFill>
                <a:cs typeface="Times New Roman" pitchFamily="18" charset="0"/>
              </a:rPr>
              <a:t>	   </a:t>
            </a:r>
            <a:r>
              <a:rPr lang="en-US" sz="2800" b="1" dirty="0" smtClean="0">
                <a:solidFill>
                  <a:srgbClr val="00B0F0"/>
                </a:solidFill>
                <a:cs typeface="Times New Roman" pitchFamily="18" charset="0"/>
              </a:rPr>
              <a:t> method of sampling in which the sample elements</a:t>
            </a:r>
          </a:p>
          <a:p>
            <a:pPr algn="just">
              <a:buClr>
                <a:schemeClr val="tx2"/>
              </a:buClr>
              <a:buSzPct val="55000"/>
              <a:buNone/>
            </a:pPr>
            <a:r>
              <a:rPr lang="en-US" sz="2800" b="1" dirty="0" smtClean="0">
                <a:solidFill>
                  <a:srgbClr val="00B0F0"/>
                </a:solidFill>
                <a:cs typeface="Times New Roman" pitchFamily="18" charset="0"/>
              </a:rPr>
              <a:t>        from the population are selected based on the judgment</a:t>
            </a:r>
          </a:p>
          <a:p>
            <a:pPr algn="just">
              <a:buClr>
                <a:schemeClr val="tx2"/>
              </a:buClr>
              <a:buSzPct val="55000"/>
              <a:buNone/>
            </a:pPr>
            <a:r>
              <a:rPr lang="en-US" sz="2800" b="1" dirty="0" smtClean="0">
                <a:solidFill>
                  <a:srgbClr val="00B0F0"/>
                </a:solidFill>
                <a:cs typeface="Times New Roman" pitchFamily="18" charset="0"/>
              </a:rPr>
              <a:t>        of the researcher.</a:t>
            </a:r>
          </a:p>
          <a:p>
            <a:pPr>
              <a:buClr>
                <a:schemeClr val="tx2"/>
              </a:buClr>
              <a:buSzPct val="55000"/>
              <a:buFont typeface="Wingdings" pitchFamily="2" charset="2"/>
              <a:buNone/>
            </a:pPr>
            <a:r>
              <a:rPr lang="en-US" sz="2400" dirty="0" smtClean="0">
                <a:solidFill>
                  <a:srgbClr val="000000"/>
                </a:solidFill>
                <a:cs typeface="Times New Roman" pitchFamily="18" charset="0"/>
              </a:rPr>
              <a:t>  </a:t>
            </a:r>
          </a:p>
          <a:p>
            <a:pPr lvl="1">
              <a:buClr>
                <a:schemeClr val="tx2"/>
              </a:buClr>
            </a:pPr>
            <a:r>
              <a:rPr lang="en-US" b="1" dirty="0" smtClean="0">
                <a:solidFill>
                  <a:srgbClr val="7030A0"/>
                </a:solidFill>
                <a:cs typeface="Times New Roman" pitchFamily="18" charset="0"/>
              </a:rPr>
              <a:t>party members selected in voting behavior research</a:t>
            </a:r>
          </a:p>
          <a:p>
            <a:pPr lvl="1">
              <a:buClr>
                <a:schemeClr val="tx2"/>
              </a:buClr>
            </a:pPr>
            <a:r>
              <a:rPr lang="en-US" b="1" dirty="0" smtClean="0">
                <a:solidFill>
                  <a:srgbClr val="7030A0"/>
                </a:solidFill>
                <a:cs typeface="Times New Roman" pitchFamily="18" charset="0"/>
              </a:rPr>
              <a:t>expert witnesses used in court</a:t>
            </a:r>
            <a:endParaRPr lang="en-US" b="1" dirty="0" smtClean="0">
              <a:solidFill>
                <a:srgbClr val="7030A0"/>
              </a:solidFill>
            </a:endParaRPr>
          </a:p>
          <a:p>
            <a:pPr lvl="1">
              <a:buClr>
                <a:schemeClr val="tx2"/>
              </a:buClr>
            </a:pPr>
            <a:r>
              <a:rPr lang="en-US" b="1" dirty="0" smtClean="0">
                <a:solidFill>
                  <a:srgbClr val="7030A0"/>
                </a:solidFill>
                <a:cs typeface="Times New Roman" pitchFamily="18" charset="0"/>
              </a:rPr>
              <a:t>purchase engineers selected in industrial marketing research </a:t>
            </a:r>
          </a:p>
          <a:p>
            <a:pPr>
              <a:buNone/>
            </a:pPr>
            <a:endParaRPr lang="en-US" sz="3600" dirty="0">
              <a:solidFill>
                <a:srgbClr val="7030A0"/>
              </a:solidFill>
            </a:endParaRPr>
          </a:p>
        </p:txBody>
      </p:sp>
      <p:sp>
        <p:nvSpPr>
          <p:cNvPr id="4" name="Right Arrow 3"/>
          <p:cNvSpPr/>
          <p:nvPr/>
        </p:nvSpPr>
        <p:spPr>
          <a:xfrm>
            <a:off x="533400" y="1143000"/>
            <a:ext cx="152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324600"/>
          </a:xfrm>
        </p:spPr>
        <p:txBody>
          <a:bodyPr>
            <a:normAutofit lnSpcReduction="10000"/>
          </a:bodyPr>
          <a:lstStyle/>
          <a:p>
            <a:pPr>
              <a:lnSpc>
                <a:spcPct val="90000"/>
              </a:lnSpc>
              <a:buFont typeface="Wingdings" pitchFamily="2" charset="2"/>
              <a:buNone/>
            </a:pPr>
            <a:r>
              <a:rPr lang="en-US" sz="2800" b="1" dirty="0" smtClean="0">
                <a:solidFill>
                  <a:srgbClr val="00B050"/>
                </a:solidFill>
                <a:cs typeface="Times New Roman" pitchFamily="18" charset="0"/>
              </a:rPr>
              <a:t>Quota sampling</a:t>
            </a:r>
            <a:r>
              <a:rPr lang="en-US" sz="2800" dirty="0" smtClean="0">
                <a:solidFill>
                  <a:srgbClr val="00B050"/>
                </a:solidFill>
                <a:cs typeface="Times New Roman" pitchFamily="18" charset="0"/>
              </a:rPr>
              <a:t> </a:t>
            </a:r>
          </a:p>
          <a:p>
            <a:pPr>
              <a:lnSpc>
                <a:spcPct val="150000"/>
              </a:lnSpc>
              <a:buFont typeface="Wingdings" pitchFamily="2" charset="2"/>
              <a:buNone/>
            </a:pPr>
            <a:r>
              <a:rPr lang="en-US" sz="2000" dirty="0" smtClean="0">
                <a:solidFill>
                  <a:srgbClr val="000000"/>
                </a:solidFill>
                <a:cs typeface="Times New Roman" pitchFamily="18" charset="0"/>
              </a:rPr>
              <a:t>        </a:t>
            </a:r>
            <a:r>
              <a:rPr lang="en-US" sz="2400" b="1" dirty="0" smtClean="0">
                <a:solidFill>
                  <a:srgbClr val="00B0F0"/>
                </a:solidFill>
                <a:cs typeface="Times New Roman" pitchFamily="18" charset="0"/>
              </a:rPr>
              <a:t>may be viewed as two-stage restricted judgmental sampling.  </a:t>
            </a:r>
          </a:p>
          <a:p>
            <a:pPr lvl="1">
              <a:lnSpc>
                <a:spcPct val="150000"/>
              </a:lnSpc>
              <a:buClr>
                <a:schemeClr val="tx2"/>
              </a:buClr>
            </a:pPr>
            <a:r>
              <a:rPr lang="en-US" sz="2400" b="1" dirty="0" smtClean="0">
                <a:solidFill>
                  <a:srgbClr val="00B0F0"/>
                </a:solidFill>
                <a:cs typeface="Times New Roman" pitchFamily="18" charset="0"/>
              </a:rPr>
              <a:t>The first stage consists of developing control categories, or quotas, of population elements.  </a:t>
            </a:r>
          </a:p>
          <a:p>
            <a:pPr lvl="1">
              <a:lnSpc>
                <a:spcPct val="150000"/>
              </a:lnSpc>
              <a:buClr>
                <a:schemeClr val="tx2"/>
              </a:buClr>
            </a:pPr>
            <a:r>
              <a:rPr lang="en-US" sz="2400" b="1" dirty="0" smtClean="0">
                <a:solidFill>
                  <a:srgbClr val="00B0F0"/>
                </a:solidFill>
                <a:cs typeface="Times New Roman" pitchFamily="18" charset="0"/>
              </a:rPr>
              <a:t>In the second stage, sample elements are selected based on convenience or judgment.</a:t>
            </a:r>
          </a:p>
          <a:p>
            <a:pPr>
              <a:lnSpc>
                <a:spcPct val="90000"/>
              </a:lnSpc>
              <a:buFont typeface="Wingdings" pitchFamily="2" charset="2"/>
              <a:buNone/>
            </a:pPr>
            <a:r>
              <a:rPr lang="en-US" sz="2800" dirty="0" smtClean="0">
                <a:solidFill>
                  <a:srgbClr val="000000"/>
                </a:solidFill>
                <a:cs typeface="Times New Roman" pitchFamily="18" charset="0"/>
              </a:rPr>
              <a:t>				</a:t>
            </a:r>
            <a:r>
              <a:rPr lang="en-US" sz="2400" b="1" dirty="0" smtClean="0">
                <a:solidFill>
                  <a:schemeClr val="tx2"/>
                </a:solidFill>
                <a:cs typeface="Times New Roman" pitchFamily="18" charset="0"/>
              </a:rPr>
              <a:t>Population		Sample</a:t>
            </a:r>
            <a:br>
              <a:rPr lang="en-US" sz="2400" b="1" dirty="0" smtClean="0">
                <a:solidFill>
                  <a:schemeClr val="tx2"/>
                </a:solidFill>
                <a:cs typeface="Times New Roman" pitchFamily="18" charset="0"/>
              </a:rPr>
            </a:br>
            <a:r>
              <a:rPr lang="en-US" sz="2400" b="1" dirty="0" smtClean="0">
                <a:solidFill>
                  <a:schemeClr val="tx2"/>
                </a:solidFill>
                <a:cs typeface="Times New Roman" pitchFamily="18" charset="0"/>
              </a:rPr>
              <a:t>			</a:t>
            </a:r>
            <a:r>
              <a:rPr lang="en-US" sz="2400" b="1" u="sng" dirty="0" smtClean="0">
                <a:solidFill>
                  <a:schemeClr val="tx2"/>
                </a:solidFill>
                <a:cs typeface="Times New Roman" pitchFamily="18" charset="0"/>
              </a:rPr>
              <a:t>composition</a:t>
            </a:r>
            <a:r>
              <a:rPr lang="en-US" sz="2400" b="1" dirty="0" smtClean="0">
                <a:solidFill>
                  <a:schemeClr val="tx2"/>
                </a:solidFill>
                <a:cs typeface="Times New Roman" pitchFamily="18" charset="0"/>
              </a:rPr>
              <a:t>		</a:t>
            </a:r>
            <a:r>
              <a:rPr lang="en-US" sz="2400" b="1" u="sng" dirty="0" err="1" smtClean="0">
                <a:solidFill>
                  <a:schemeClr val="tx2"/>
                </a:solidFill>
                <a:cs typeface="Times New Roman" pitchFamily="18" charset="0"/>
              </a:rPr>
              <a:t>composition</a:t>
            </a:r>
            <a:r>
              <a:rPr lang="en-US" sz="2800" b="1" dirty="0" smtClean="0">
                <a:solidFill>
                  <a:srgbClr val="000000"/>
                </a:solidFill>
                <a:cs typeface="Times New Roman" pitchFamily="18" charset="0"/>
              </a:rPr>
              <a:t/>
            </a:r>
            <a:br>
              <a:rPr lang="en-US" sz="2800" b="1" dirty="0" smtClean="0">
                <a:solidFill>
                  <a:srgbClr val="000000"/>
                </a:solidFill>
                <a:cs typeface="Times New Roman" pitchFamily="18" charset="0"/>
              </a:rPr>
            </a:br>
            <a:r>
              <a:rPr lang="en-US" sz="2000" b="1" dirty="0" smtClean="0">
                <a:solidFill>
                  <a:srgbClr val="C00000"/>
                </a:solidFill>
                <a:cs typeface="Times New Roman" pitchFamily="18" charset="0"/>
              </a:rPr>
              <a:t>Control		</a:t>
            </a:r>
            <a:br>
              <a:rPr lang="en-US" sz="2000" b="1" dirty="0" smtClean="0">
                <a:solidFill>
                  <a:srgbClr val="C00000"/>
                </a:solidFill>
                <a:cs typeface="Times New Roman" pitchFamily="18" charset="0"/>
              </a:rPr>
            </a:br>
            <a:r>
              <a:rPr lang="en-US" sz="2000" b="1" dirty="0" smtClean="0">
                <a:solidFill>
                  <a:srgbClr val="C00000"/>
                </a:solidFill>
                <a:cs typeface="Times New Roman" pitchFamily="18" charset="0"/>
              </a:rPr>
              <a:t>Characteristic</a:t>
            </a:r>
            <a:r>
              <a:rPr lang="en-US" sz="2800" b="1" dirty="0" smtClean="0">
                <a:solidFill>
                  <a:srgbClr val="C00000"/>
                </a:solidFill>
                <a:cs typeface="Times New Roman" pitchFamily="18" charset="0"/>
              </a:rPr>
              <a:t>	</a:t>
            </a:r>
            <a:r>
              <a:rPr lang="en-US" sz="2800" b="1" dirty="0" smtClean="0">
                <a:solidFill>
                  <a:srgbClr val="000000"/>
                </a:solidFill>
                <a:cs typeface="Times New Roman" pitchFamily="18" charset="0"/>
              </a:rPr>
              <a:t>	</a:t>
            </a:r>
            <a:r>
              <a:rPr lang="en-US" sz="2400" b="1" dirty="0" smtClean="0">
                <a:solidFill>
                  <a:srgbClr val="C00000"/>
                </a:solidFill>
                <a:cs typeface="Times New Roman" pitchFamily="18" charset="0"/>
              </a:rPr>
              <a:t>Percentage		   Number</a:t>
            </a:r>
            <a:r>
              <a:rPr lang="en-US" sz="2800" b="1" dirty="0" smtClean="0">
                <a:solidFill>
                  <a:srgbClr val="000000"/>
                </a:solidFill>
                <a:cs typeface="Times New Roman" pitchFamily="18" charset="0"/>
              </a:rPr>
              <a:t/>
            </a:r>
            <a:br>
              <a:rPr lang="en-US" sz="2800" b="1" dirty="0" smtClean="0">
                <a:solidFill>
                  <a:srgbClr val="000000"/>
                </a:solidFill>
                <a:cs typeface="Times New Roman" pitchFamily="18" charset="0"/>
              </a:rPr>
            </a:br>
            <a:r>
              <a:rPr lang="en-US" sz="2800" b="1" dirty="0" smtClean="0">
                <a:solidFill>
                  <a:srgbClr val="C00000"/>
                </a:solidFill>
                <a:cs typeface="Times New Roman" pitchFamily="18" charset="0"/>
              </a:rPr>
              <a:t>   </a:t>
            </a:r>
            <a:r>
              <a:rPr lang="en-US" sz="2400" b="1" dirty="0" smtClean="0">
                <a:solidFill>
                  <a:srgbClr val="C00000"/>
                </a:solidFill>
                <a:cs typeface="Times New Roman" pitchFamily="18" charset="0"/>
              </a:rPr>
              <a:t>(Sex)</a:t>
            </a:r>
            <a:r>
              <a:rPr lang="en-US" sz="2800" b="1" dirty="0" smtClean="0">
                <a:solidFill>
                  <a:srgbClr val="000000"/>
                </a:solidFill>
                <a:cs typeface="Times New Roman" pitchFamily="18" charset="0"/>
              </a:rPr>
              <a:t/>
            </a:r>
            <a:br>
              <a:rPr lang="en-US" sz="2800" b="1" dirty="0" smtClean="0">
                <a:solidFill>
                  <a:srgbClr val="000000"/>
                </a:solidFill>
                <a:cs typeface="Times New Roman" pitchFamily="18" charset="0"/>
              </a:rPr>
            </a:br>
            <a:r>
              <a:rPr lang="en-US" sz="2800" b="1" dirty="0" smtClean="0">
                <a:solidFill>
                  <a:srgbClr val="000000"/>
                </a:solidFill>
                <a:cs typeface="Times New Roman" pitchFamily="18" charset="0"/>
              </a:rPr>
              <a:t>  </a:t>
            </a:r>
            <a:r>
              <a:rPr lang="en-US" sz="2800" b="1" dirty="0" smtClean="0">
                <a:solidFill>
                  <a:srgbClr val="0070C0"/>
                </a:solidFill>
                <a:cs typeface="Times New Roman" pitchFamily="18" charset="0"/>
              </a:rPr>
              <a:t>Male		      48		              480 </a:t>
            </a:r>
            <a:r>
              <a:rPr lang="en-US" sz="2000" b="1" dirty="0" smtClean="0">
                <a:solidFill>
                  <a:srgbClr val="0070C0"/>
                </a:solidFill>
                <a:cs typeface="Times New Roman" pitchFamily="18" charset="0"/>
              </a:rPr>
              <a:t>(48%)</a:t>
            </a:r>
            <a:r>
              <a:rPr lang="en-US" sz="2800" b="1" dirty="0" smtClean="0">
                <a:solidFill>
                  <a:srgbClr val="000000"/>
                </a:solidFill>
                <a:cs typeface="Times New Roman" pitchFamily="18" charset="0"/>
              </a:rPr>
              <a:t/>
            </a:r>
            <a:br>
              <a:rPr lang="en-US" sz="2800" b="1" dirty="0" smtClean="0">
                <a:solidFill>
                  <a:srgbClr val="000000"/>
                </a:solidFill>
                <a:cs typeface="Times New Roman" pitchFamily="18" charset="0"/>
              </a:rPr>
            </a:br>
            <a:r>
              <a:rPr lang="en-US" sz="2800" b="1" dirty="0" smtClean="0">
                <a:solidFill>
                  <a:srgbClr val="00B050"/>
                </a:solidFill>
                <a:cs typeface="Times New Roman" pitchFamily="18" charset="0"/>
              </a:rPr>
              <a:t>  Female		      52			   520 </a:t>
            </a:r>
            <a:r>
              <a:rPr lang="en-US" sz="2000" b="1" dirty="0" smtClean="0">
                <a:solidFill>
                  <a:srgbClr val="00B050"/>
                </a:solidFill>
                <a:cs typeface="Times New Roman" pitchFamily="18" charset="0"/>
              </a:rPr>
              <a:t>(52%)</a:t>
            </a:r>
            <a:r>
              <a:rPr lang="en-US" sz="2800" b="1" dirty="0" smtClean="0">
                <a:solidFill>
                  <a:srgbClr val="000000"/>
                </a:solidFill>
                <a:cs typeface="Times New Roman" pitchFamily="18" charset="0"/>
              </a:rPr>
              <a:t/>
            </a:r>
            <a:br>
              <a:rPr lang="en-US" sz="2800" b="1" dirty="0" smtClean="0">
                <a:solidFill>
                  <a:srgbClr val="000000"/>
                </a:solidFill>
                <a:cs typeface="Times New Roman" pitchFamily="18" charset="0"/>
              </a:rPr>
            </a:br>
            <a:r>
              <a:rPr lang="en-US" sz="2800" b="1" dirty="0" smtClean="0">
                <a:solidFill>
                  <a:srgbClr val="000000"/>
                </a:solidFill>
                <a:cs typeface="Times New Roman" pitchFamily="18" charset="0"/>
              </a:rPr>
              <a:t>			     </a:t>
            </a:r>
            <a:r>
              <a:rPr lang="en-US" sz="2800" b="1" dirty="0" smtClean="0">
                <a:solidFill>
                  <a:srgbClr val="FF0000"/>
                </a:solidFill>
                <a:cs typeface="Times New Roman" pitchFamily="18" charset="0"/>
              </a:rPr>
              <a:t>____</a:t>
            </a:r>
            <a:r>
              <a:rPr lang="en-US" sz="2800" b="1" dirty="0" smtClean="0">
                <a:solidFill>
                  <a:srgbClr val="000000"/>
                </a:solidFill>
                <a:cs typeface="Times New Roman" pitchFamily="18" charset="0"/>
              </a:rPr>
              <a:t>		</a:t>
            </a:r>
            <a:r>
              <a:rPr lang="en-US" sz="2800" b="1" dirty="0" smtClean="0">
                <a:solidFill>
                  <a:srgbClr val="FF0000"/>
                </a:solidFill>
                <a:cs typeface="Times New Roman" pitchFamily="18" charset="0"/>
              </a:rPr>
              <a:t>     ____</a:t>
            </a:r>
            <a:r>
              <a:rPr lang="en-US" sz="2800" b="1" dirty="0" smtClean="0">
                <a:solidFill>
                  <a:srgbClr val="000000"/>
                </a:solidFill>
                <a:cs typeface="Times New Roman" pitchFamily="18" charset="0"/>
              </a:rPr>
              <a:t/>
            </a:r>
            <a:br>
              <a:rPr lang="en-US" sz="2800" b="1" dirty="0" smtClean="0">
                <a:solidFill>
                  <a:srgbClr val="000000"/>
                </a:solidFill>
                <a:cs typeface="Times New Roman" pitchFamily="18" charset="0"/>
              </a:rPr>
            </a:br>
            <a:r>
              <a:rPr lang="en-US" sz="2800" b="1" dirty="0" smtClean="0">
                <a:solidFill>
                  <a:srgbClr val="000000"/>
                </a:solidFill>
                <a:cs typeface="Times New Roman" pitchFamily="18" charset="0"/>
              </a:rPr>
              <a:t>			</a:t>
            </a:r>
            <a:r>
              <a:rPr lang="en-US" sz="2800" b="1" dirty="0" smtClean="0">
                <a:solidFill>
                  <a:srgbClr val="FF0000"/>
                </a:solidFill>
                <a:cs typeface="Times New Roman" pitchFamily="18" charset="0"/>
              </a:rPr>
              <a:t>      100		     1000</a:t>
            </a:r>
            <a:endParaRPr lang="en-US" sz="2800" b="1" dirty="0" smtClean="0">
              <a:solidFill>
                <a:srgbClr val="FF0000"/>
              </a:solidFill>
            </a:endParaRPr>
          </a:p>
          <a:p>
            <a:endParaRPr lang="en-US" dirty="0"/>
          </a:p>
        </p:txBody>
      </p:sp>
      <p:sp>
        <p:nvSpPr>
          <p:cNvPr id="4" name="Right Arrow 3"/>
          <p:cNvSpPr/>
          <p:nvPr/>
        </p:nvSpPr>
        <p:spPr>
          <a:xfrm>
            <a:off x="533400" y="990600"/>
            <a:ext cx="152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534400" cy="3886200"/>
          </a:xfrm>
        </p:spPr>
        <p:txBody>
          <a:bodyPr/>
          <a:lstStyle/>
          <a:p>
            <a:r>
              <a:rPr lang="en-US" sz="2800" b="1" dirty="0" smtClean="0">
                <a:solidFill>
                  <a:srgbClr val="00B050"/>
                </a:solidFill>
                <a:cs typeface="Times New Roman" pitchFamily="18" charset="0"/>
              </a:rPr>
              <a:t>Snowball sampling</a:t>
            </a:r>
            <a:endParaRPr lang="en-US" sz="2400" b="1" dirty="0" smtClean="0">
              <a:solidFill>
                <a:srgbClr val="000000"/>
              </a:solidFill>
              <a:cs typeface="Times New Roman" pitchFamily="18" charset="0"/>
            </a:endParaRPr>
          </a:p>
          <a:p>
            <a:pPr>
              <a:buFont typeface="Wingdings" pitchFamily="2" charset="2"/>
              <a:buNone/>
            </a:pPr>
            <a:r>
              <a:rPr lang="en-US" sz="2400" dirty="0" smtClean="0">
                <a:solidFill>
                  <a:srgbClr val="000000"/>
                </a:solidFill>
                <a:cs typeface="Times New Roman" pitchFamily="18" charset="0"/>
              </a:rPr>
              <a:t>       </a:t>
            </a:r>
            <a:r>
              <a:rPr lang="en-US" sz="2800" b="1" dirty="0" smtClean="0">
                <a:solidFill>
                  <a:srgbClr val="00B0F0"/>
                </a:solidFill>
                <a:cs typeface="Times New Roman" pitchFamily="18" charset="0"/>
              </a:rPr>
              <a:t>an initial group of respondents is selected, usually at</a:t>
            </a:r>
          </a:p>
          <a:p>
            <a:pPr>
              <a:buFont typeface="Wingdings" pitchFamily="2" charset="2"/>
              <a:buNone/>
            </a:pPr>
            <a:r>
              <a:rPr lang="en-US" sz="2800" b="1" dirty="0" smtClean="0">
                <a:solidFill>
                  <a:srgbClr val="00B0F0"/>
                </a:solidFill>
                <a:cs typeface="Times New Roman" pitchFamily="18" charset="0"/>
              </a:rPr>
              <a:t>      random.  </a:t>
            </a:r>
          </a:p>
          <a:p>
            <a:pPr lvl="1">
              <a:buClr>
                <a:schemeClr val="tx2"/>
              </a:buClr>
            </a:pPr>
            <a:r>
              <a:rPr lang="en-US" b="1" dirty="0" smtClean="0">
                <a:solidFill>
                  <a:srgbClr val="00B0F0"/>
                </a:solidFill>
                <a:cs typeface="Times New Roman" pitchFamily="18" charset="0"/>
              </a:rPr>
              <a:t>After being interviewed, these respondents are asked to identify others who belong to the target population of interest.  </a:t>
            </a:r>
          </a:p>
          <a:p>
            <a:pPr lvl="1">
              <a:buClr>
                <a:schemeClr val="tx2"/>
              </a:buClr>
            </a:pPr>
            <a:r>
              <a:rPr lang="en-US" b="1" dirty="0" smtClean="0">
                <a:solidFill>
                  <a:srgbClr val="00B0F0"/>
                </a:solidFill>
                <a:cs typeface="Times New Roman" pitchFamily="18" charset="0"/>
              </a:rPr>
              <a:t>Subsequent respondents are selected based on the referrals.</a:t>
            </a:r>
            <a:endParaRPr lang="en-US" b="1" dirty="0" smtClean="0">
              <a:solidFill>
                <a:srgbClr val="00B0F0"/>
              </a:solidFill>
            </a:endParaRPr>
          </a:p>
          <a:p>
            <a:endParaRPr lang="en-US" dirty="0"/>
          </a:p>
        </p:txBody>
      </p:sp>
      <p:sp>
        <p:nvSpPr>
          <p:cNvPr id="5" name="Right Arrow 4"/>
          <p:cNvSpPr/>
          <p:nvPr/>
        </p:nvSpPr>
        <p:spPr>
          <a:xfrm>
            <a:off x="533400" y="838200"/>
            <a:ext cx="152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4800" y="4419600"/>
            <a:ext cx="8839200" cy="2246769"/>
          </a:xfrm>
          <a:prstGeom prst="rect">
            <a:avLst/>
          </a:prstGeom>
        </p:spPr>
        <p:txBody>
          <a:bodyPr wrap="square">
            <a:spAutoFit/>
          </a:bodyPr>
          <a:lstStyle/>
          <a:p>
            <a:pPr algn="just"/>
            <a:r>
              <a:rPr lang="en-US" sz="2800" b="1" dirty="0" smtClean="0">
                <a:solidFill>
                  <a:srgbClr val="002060"/>
                </a:solidFill>
              </a:rPr>
              <a:t>All the non probability sampling  procedures suffers from drawbacks of favoritism, personal biases, prejudices ... of the investigator. </a:t>
            </a:r>
          </a:p>
          <a:p>
            <a:pPr algn="ctr"/>
            <a:r>
              <a:rPr lang="en-US" sz="2800" b="1" i="1" dirty="0" smtClean="0">
                <a:solidFill>
                  <a:srgbClr val="FF0000"/>
                </a:solidFill>
              </a:rPr>
              <a:t>Only if the investigator is well experienced and perfect in nature we can expect satisfactory results in this case</a:t>
            </a:r>
            <a:endParaRPr lang="en-US" sz="2800" i="1" dirty="0">
              <a:solidFill>
                <a:srgbClr val="FF0000"/>
              </a:solidFill>
            </a:endParaRPr>
          </a:p>
        </p:txBody>
      </p:sp>
      <p:sp>
        <p:nvSpPr>
          <p:cNvPr id="6" name="Rectangle 5"/>
          <p:cNvSpPr/>
          <p:nvPr/>
        </p:nvSpPr>
        <p:spPr>
          <a:xfrm>
            <a:off x="685800" y="3962400"/>
            <a:ext cx="8229600" cy="523220"/>
          </a:xfrm>
          <a:prstGeom prst="rect">
            <a:avLst/>
          </a:prstGeom>
        </p:spPr>
        <p:txBody>
          <a:bodyPr wrap="square">
            <a:spAutoFit/>
          </a:bodyPr>
          <a:lstStyle/>
          <a:p>
            <a:pPr algn="ctr"/>
            <a:r>
              <a:rPr lang="en-US" sz="2800" b="1" dirty="0" smtClean="0">
                <a:solidFill>
                  <a:srgbClr val="7030A0"/>
                </a:solidFill>
              </a:rPr>
              <a:t>Disadvantages of non probability sampling</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429000"/>
            <a:ext cx="8686800" cy="3200400"/>
          </a:xfrm>
        </p:spPr>
        <p:txBody>
          <a:bodyPr>
            <a:normAutofit lnSpcReduction="10000"/>
          </a:bodyPr>
          <a:lstStyle/>
          <a:p>
            <a:pPr algn="just"/>
            <a:r>
              <a:rPr lang="en-US" sz="2400" b="1" dirty="0" smtClean="0">
                <a:solidFill>
                  <a:srgbClr val="00B0F0"/>
                </a:solidFill>
              </a:rPr>
              <a:t>The sample will be representative of the population with respect to the variables of interest.</a:t>
            </a:r>
          </a:p>
          <a:p>
            <a:pPr algn="just"/>
            <a:r>
              <a:rPr lang="en-US" sz="2400" b="1" dirty="0" smtClean="0">
                <a:solidFill>
                  <a:srgbClr val="00B0F0"/>
                </a:solidFill>
              </a:rPr>
              <a:t>Probability samples are more accurate than non-probability samples </a:t>
            </a:r>
            <a:r>
              <a:rPr lang="en-US" sz="2000" b="1" dirty="0" smtClean="0">
                <a:solidFill>
                  <a:schemeClr val="accent6">
                    <a:lumMod val="75000"/>
                  </a:schemeClr>
                </a:solidFill>
              </a:rPr>
              <a:t>(They remove conscious and unconscious sampling bias )</a:t>
            </a:r>
          </a:p>
          <a:p>
            <a:pPr algn="just"/>
            <a:r>
              <a:rPr lang="en-US" sz="2400" b="1" dirty="0" smtClean="0">
                <a:solidFill>
                  <a:srgbClr val="00B0F0"/>
                </a:solidFill>
              </a:rPr>
              <a:t>Probability samples permit the development of the theory for the estimation of population parameters.</a:t>
            </a:r>
          </a:p>
          <a:p>
            <a:pPr algn="just"/>
            <a:r>
              <a:rPr lang="en-US" sz="2400" b="1" dirty="0" smtClean="0">
                <a:solidFill>
                  <a:srgbClr val="00B0F0"/>
                </a:solidFill>
              </a:rPr>
              <a:t>Probability samples allow us to determine the accuracy of the sample estimates.</a:t>
            </a:r>
          </a:p>
          <a:p>
            <a:pPr algn="just"/>
            <a:endParaRPr lang="en-US" sz="2400" b="1" dirty="0" smtClean="0">
              <a:solidFill>
                <a:srgbClr val="00B0F0"/>
              </a:solidFill>
            </a:endParaRPr>
          </a:p>
          <a:p>
            <a:pPr algn="just"/>
            <a:endParaRPr lang="en-US" dirty="0"/>
          </a:p>
        </p:txBody>
      </p:sp>
      <p:sp>
        <p:nvSpPr>
          <p:cNvPr id="4" name="Rectangle 3"/>
          <p:cNvSpPr/>
          <p:nvPr/>
        </p:nvSpPr>
        <p:spPr>
          <a:xfrm>
            <a:off x="990600" y="2819400"/>
            <a:ext cx="6858000" cy="523220"/>
          </a:xfrm>
          <a:prstGeom prst="rect">
            <a:avLst/>
          </a:prstGeom>
        </p:spPr>
        <p:txBody>
          <a:bodyPr wrap="square">
            <a:spAutoFit/>
          </a:bodyPr>
          <a:lstStyle/>
          <a:p>
            <a:pPr algn="ctr"/>
            <a:r>
              <a:rPr lang="en-US" sz="2800" b="1" dirty="0" smtClean="0">
                <a:solidFill>
                  <a:srgbClr val="00B050"/>
                </a:solidFill>
              </a:rPr>
              <a:t>Advantages of probability sampling</a:t>
            </a:r>
            <a:endParaRPr lang="en-US" sz="2800" dirty="0"/>
          </a:p>
        </p:txBody>
      </p:sp>
      <p:sp>
        <p:nvSpPr>
          <p:cNvPr id="5" name="Rectangle 4"/>
          <p:cNvSpPr/>
          <p:nvPr/>
        </p:nvSpPr>
        <p:spPr>
          <a:xfrm>
            <a:off x="1219200" y="152400"/>
            <a:ext cx="6858000" cy="523220"/>
          </a:xfrm>
          <a:prstGeom prst="rect">
            <a:avLst/>
          </a:prstGeom>
        </p:spPr>
        <p:txBody>
          <a:bodyPr wrap="square">
            <a:spAutoFit/>
          </a:bodyPr>
          <a:lstStyle/>
          <a:p>
            <a:pPr algn="ctr"/>
            <a:r>
              <a:rPr lang="en-US" sz="2800" b="1" dirty="0" smtClean="0">
                <a:solidFill>
                  <a:srgbClr val="C00000"/>
                </a:solidFill>
              </a:rPr>
              <a:t>Probability Sampling Schemes</a:t>
            </a:r>
            <a:endParaRPr lang="en-US" sz="2800" dirty="0">
              <a:solidFill>
                <a:srgbClr val="C00000"/>
              </a:solidFill>
            </a:endParaRPr>
          </a:p>
        </p:txBody>
      </p:sp>
      <p:sp>
        <p:nvSpPr>
          <p:cNvPr id="6" name="Rectangle 5"/>
          <p:cNvSpPr/>
          <p:nvPr/>
        </p:nvSpPr>
        <p:spPr>
          <a:xfrm>
            <a:off x="914400" y="762000"/>
            <a:ext cx="6858000" cy="2308324"/>
          </a:xfrm>
          <a:prstGeom prst="rect">
            <a:avLst/>
          </a:prstGeom>
        </p:spPr>
        <p:txBody>
          <a:bodyPr wrap="square">
            <a:spAutoFit/>
          </a:bodyPr>
          <a:lstStyle/>
          <a:p>
            <a:pPr>
              <a:buFont typeface="Arial" pitchFamily="34" charset="0"/>
              <a:buChar char="•"/>
            </a:pPr>
            <a:r>
              <a:rPr lang="en-US" sz="2400" b="1" dirty="0" smtClean="0">
                <a:solidFill>
                  <a:schemeClr val="accent2">
                    <a:lumMod val="75000"/>
                  </a:schemeClr>
                </a:solidFill>
              </a:rPr>
              <a:t> Simple Random Sampling</a:t>
            </a:r>
          </a:p>
          <a:p>
            <a:pPr>
              <a:buFont typeface="Arial" pitchFamily="34" charset="0"/>
              <a:buChar char="•"/>
            </a:pPr>
            <a:r>
              <a:rPr lang="en-US" sz="2400" b="1" dirty="0" smtClean="0">
                <a:solidFill>
                  <a:schemeClr val="accent2">
                    <a:lumMod val="75000"/>
                  </a:schemeClr>
                </a:solidFill>
              </a:rPr>
              <a:t> Stratified Random Sampling</a:t>
            </a:r>
          </a:p>
          <a:p>
            <a:pPr>
              <a:buFont typeface="Arial" pitchFamily="34" charset="0"/>
              <a:buChar char="•"/>
            </a:pPr>
            <a:r>
              <a:rPr lang="en-US" sz="2400" b="1" dirty="0" smtClean="0">
                <a:solidFill>
                  <a:schemeClr val="accent2">
                    <a:lumMod val="75000"/>
                  </a:schemeClr>
                </a:solidFill>
              </a:rPr>
              <a:t> Systematic Sampling</a:t>
            </a:r>
          </a:p>
          <a:p>
            <a:pPr>
              <a:buFont typeface="Arial" pitchFamily="34" charset="0"/>
              <a:buChar char="•"/>
            </a:pPr>
            <a:r>
              <a:rPr lang="en-US" sz="2400" b="1" dirty="0" smtClean="0">
                <a:solidFill>
                  <a:schemeClr val="accent2">
                    <a:lumMod val="75000"/>
                  </a:schemeClr>
                </a:solidFill>
              </a:rPr>
              <a:t> Cluster Sampling </a:t>
            </a:r>
            <a:endParaRPr lang="en-US" sz="2400" b="1" dirty="0" smtClean="0">
              <a:solidFill>
                <a:schemeClr val="accent2">
                  <a:lumMod val="75000"/>
                </a:schemeClr>
              </a:solidFill>
            </a:endParaRPr>
          </a:p>
          <a:p>
            <a:pPr>
              <a:buFont typeface="Arial" pitchFamily="34" charset="0"/>
              <a:buChar char="•"/>
            </a:pPr>
            <a:r>
              <a:rPr lang="en-US" sz="2400" b="1" dirty="0" smtClean="0">
                <a:solidFill>
                  <a:schemeClr val="accent2">
                    <a:lumMod val="75000"/>
                  </a:schemeClr>
                </a:solidFill>
              </a:rPr>
              <a:t> </a:t>
            </a:r>
            <a:r>
              <a:rPr lang="en-US" sz="2400" b="1" dirty="0" smtClean="0">
                <a:solidFill>
                  <a:schemeClr val="accent2">
                    <a:lumMod val="75000"/>
                  </a:schemeClr>
                </a:solidFill>
              </a:rPr>
              <a:t>PPS </a:t>
            </a:r>
            <a:r>
              <a:rPr lang="en-US" sz="2400" b="1" dirty="0" err="1" smtClean="0">
                <a:solidFill>
                  <a:schemeClr val="accent2">
                    <a:lumMod val="75000"/>
                  </a:schemeClr>
                </a:solidFill>
              </a:rPr>
              <a:t>Samling</a:t>
            </a:r>
            <a:endParaRPr lang="en-US" sz="2400" b="1" dirty="0" smtClean="0">
              <a:solidFill>
                <a:schemeClr val="accent2">
                  <a:lumMod val="75000"/>
                </a:schemeClr>
              </a:solidFill>
            </a:endParaRPr>
          </a:p>
          <a:p>
            <a:r>
              <a:rPr lang="en-US" sz="2400" b="1" dirty="0" smtClean="0">
                <a:solidFill>
                  <a:schemeClr val="accent2">
                    <a:lumMod val="75000"/>
                  </a:schemeClr>
                </a:solidFill>
              </a:rPr>
              <a:t>   …</a:t>
            </a:r>
            <a:endParaRPr lang="en-US" sz="2400"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685800"/>
            <a:ext cx="8610600" cy="5262979"/>
          </a:xfrm>
          <a:prstGeom prst="rect">
            <a:avLst/>
          </a:prstGeom>
          <a:noFill/>
        </p:spPr>
        <p:txBody>
          <a:bodyPr wrap="square" rtlCol="0">
            <a:spAutoFit/>
          </a:bodyPr>
          <a:lstStyle/>
          <a:p>
            <a:pPr>
              <a:lnSpc>
                <a:spcPct val="150000"/>
              </a:lnSpc>
              <a:buFont typeface="Arial" pitchFamily="34" charset="0"/>
              <a:buChar char="•"/>
            </a:pPr>
            <a:r>
              <a:rPr lang="en-US" sz="3200" b="1" dirty="0" smtClean="0">
                <a:solidFill>
                  <a:srgbClr val="00B0F0"/>
                </a:solidFill>
              </a:rPr>
              <a:t> </a:t>
            </a:r>
            <a:r>
              <a:rPr lang="en-US" sz="3200" b="1" dirty="0" smtClean="0">
                <a:solidFill>
                  <a:srgbClr val="C00000"/>
                </a:solidFill>
              </a:rPr>
              <a:t>For any survey there are three important stages</a:t>
            </a:r>
          </a:p>
          <a:p>
            <a:pPr>
              <a:lnSpc>
                <a:spcPct val="150000"/>
              </a:lnSpc>
            </a:pPr>
            <a:r>
              <a:rPr lang="en-US" sz="3200" b="1" dirty="0" smtClean="0">
                <a:solidFill>
                  <a:srgbClr val="C00000"/>
                </a:solidFill>
              </a:rPr>
              <a:t>             – Planning, execution and Analysis. </a:t>
            </a:r>
          </a:p>
          <a:p>
            <a:pPr>
              <a:lnSpc>
                <a:spcPct val="150000"/>
              </a:lnSpc>
              <a:buFont typeface="Arial" pitchFamily="34" charset="0"/>
              <a:buChar char="•"/>
            </a:pPr>
            <a:r>
              <a:rPr lang="en-US" sz="3200" b="1" dirty="0" smtClean="0">
                <a:solidFill>
                  <a:srgbClr val="00B0F0"/>
                </a:solidFill>
              </a:rPr>
              <a:t> </a:t>
            </a:r>
            <a:r>
              <a:rPr lang="en-US" sz="3200" b="1" dirty="0" smtClean="0">
                <a:solidFill>
                  <a:srgbClr val="00B050"/>
                </a:solidFill>
              </a:rPr>
              <a:t>Execution of the survey is 100% practical work</a:t>
            </a:r>
            <a:r>
              <a:rPr lang="en-US" sz="3200" b="1" dirty="0" smtClean="0">
                <a:solidFill>
                  <a:srgbClr val="00B0F0"/>
                </a:solidFill>
              </a:rPr>
              <a:t>.</a:t>
            </a:r>
          </a:p>
          <a:p>
            <a:pPr>
              <a:lnSpc>
                <a:spcPct val="150000"/>
              </a:lnSpc>
            </a:pPr>
            <a:r>
              <a:rPr lang="en-US" sz="3200" b="1" dirty="0" smtClean="0">
                <a:solidFill>
                  <a:srgbClr val="00B0F0"/>
                </a:solidFill>
              </a:rPr>
              <a:t>   </a:t>
            </a:r>
            <a:r>
              <a:rPr lang="en-US" sz="3200" b="1" dirty="0" smtClean="0">
                <a:solidFill>
                  <a:srgbClr val="00B050"/>
                </a:solidFill>
              </a:rPr>
              <a:t>Sampling theory plays no role in the execution </a:t>
            </a:r>
          </a:p>
          <a:p>
            <a:pPr>
              <a:lnSpc>
                <a:spcPct val="150000"/>
              </a:lnSpc>
            </a:pPr>
            <a:r>
              <a:rPr lang="en-US" sz="3200" b="1" dirty="0" smtClean="0">
                <a:solidFill>
                  <a:srgbClr val="00B050"/>
                </a:solidFill>
              </a:rPr>
              <a:t>   of the survey. </a:t>
            </a:r>
          </a:p>
          <a:p>
            <a:pPr>
              <a:lnSpc>
                <a:spcPct val="150000"/>
              </a:lnSpc>
              <a:buFont typeface="Arial" pitchFamily="34" charset="0"/>
              <a:buChar char="•"/>
            </a:pPr>
            <a:r>
              <a:rPr lang="en-US" sz="3200" b="1" dirty="0" smtClean="0">
                <a:solidFill>
                  <a:srgbClr val="7030A0"/>
                </a:solidFill>
              </a:rPr>
              <a:t> It gives importance to the other two stages</a:t>
            </a:r>
          </a:p>
          <a:p>
            <a:pPr>
              <a:lnSpc>
                <a:spcPct val="150000"/>
              </a:lnSpc>
            </a:pPr>
            <a:r>
              <a:rPr lang="en-US" sz="3200" b="1" dirty="0" smtClean="0">
                <a:solidFill>
                  <a:srgbClr val="7030A0"/>
                </a:solidFill>
              </a:rPr>
              <a:t>   namely, planning and analysis.</a:t>
            </a:r>
            <a:endParaRPr lang="en-US" sz="3200" b="1" dirty="0">
              <a:solidFill>
                <a:srgbClr val="7030A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b="1" dirty="0" smtClean="0">
                <a:solidFill>
                  <a:srgbClr val="00B050"/>
                </a:solidFill>
              </a:rPr>
              <a:t>Principal steps in sample surveys</a:t>
            </a:r>
            <a:endParaRPr lang="en-US" dirty="0"/>
          </a:p>
        </p:txBody>
      </p:sp>
      <p:sp>
        <p:nvSpPr>
          <p:cNvPr id="3" name="Content Placeholder 2"/>
          <p:cNvSpPr>
            <a:spLocks noGrp="1"/>
          </p:cNvSpPr>
          <p:nvPr>
            <p:ph idx="1"/>
          </p:nvPr>
        </p:nvSpPr>
        <p:spPr>
          <a:xfrm>
            <a:off x="152400" y="838200"/>
            <a:ext cx="8839200" cy="5867400"/>
          </a:xfrm>
        </p:spPr>
        <p:txBody>
          <a:bodyPr>
            <a:normAutofit fontScale="85000" lnSpcReduction="20000"/>
          </a:bodyPr>
          <a:lstStyle/>
          <a:p>
            <a:pPr>
              <a:buNone/>
            </a:pPr>
            <a:r>
              <a:rPr lang="en-US" b="1" dirty="0" smtClean="0">
                <a:solidFill>
                  <a:srgbClr val="FF0000"/>
                </a:solidFill>
              </a:rPr>
              <a:t>     Sample survey may be considered as an organized fact finding procedure. While developing a sampling design      ( planning execution and analysis), we must pay attention to the following points.</a:t>
            </a:r>
          </a:p>
          <a:p>
            <a:r>
              <a:rPr lang="en-US" b="1" dirty="0" smtClean="0">
                <a:solidFill>
                  <a:srgbClr val="7030A0"/>
                </a:solidFill>
              </a:rPr>
              <a:t>Stating clearly the objectives of the survey</a:t>
            </a:r>
          </a:p>
          <a:p>
            <a:r>
              <a:rPr lang="en-US" b="1" dirty="0" smtClean="0">
                <a:solidFill>
                  <a:srgbClr val="7030A0"/>
                </a:solidFill>
              </a:rPr>
              <a:t>Define the population to be sampled (covered)</a:t>
            </a:r>
          </a:p>
          <a:p>
            <a:r>
              <a:rPr lang="en-US" b="1" dirty="0" smtClean="0">
                <a:solidFill>
                  <a:srgbClr val="7030A0"/>
                </a:solidFill>
              </a:rPr>
              <a:t>Definition of the sampling units and the preparation of the sampling frame</a:t>
            </a:r>
          </a:p>
          <a:p>
            <a:r>
              <a:rPr lang="en-US" b="1" dirty="0" smtClean="0">
                <a:solidFill>
                  <a:srgbClr val="7030A0"/>
                </a:solidFill>
              </a:rPr>
              <a:t>Deciding the data to be collected</a:t>
            </a:r>
          </a:p>
          <a:p>
            <a:r>
              <a:rPr lang="en-US" b="1" dirty="0" smtClean="0">
                <a:solidFill>
                  <a:srgbClr val="7030A0"/>
                </a:solidFill>
              </a:rPr>
              <a:t>Methods of collecting the data</a:t>
            </a:r>
          </a:p>
          <a:p>
            <a:r>
              <a:rPr lang="en-US" b="1" dirty="0" smtClean="0">
                <a:solidFill>
                  <a:srgbClr val="7030A0"/>
                </a:solidFill>
              </a:rPr>
              <a:t>Preparation of the questionnaire</a:t>
            </a:r>
          </a:p>
          <a:p>
            <a:r>
              <a:rPr lang="en-US" b="1" dirty="0" smtClean="0">
                <a:solidFill>
                  <a:srgbClr val="7030A0"/>
                </a:solidFill>
              </a:rPr>
              <a:t>Selection of the sample</a:t>
            </a:r>
          </a:p>
          <a:p>
            <a:r>
              <a:rPr lang="en-US" b="1" dirty="0" smtClean="0">
                <a:solidFill>
                  <a:srgbClr val="7030A0"/>
                </a:solidFill>
              </a:rPr>
              <a:t>Organization of the field work</a:t>
            </a:r>
          </a:p>
          <a:p>
            <a:r>
              <a:rPr lang="en-US" b="1" dirty="0" smtClean="0">
                <a:solidFill>
                  <a:srgbClr val="7030A0"/>
                </a:solidFill>
              </a:rPr>
              <a:t>Summary and analysis of the data collected</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3200" b="1" dirty="0" smtClean="0">
                <a:solidFill>
                  <a:srgbClr val="7030A0"/>
                </a:solidFill>
              </a:rPr>
              <a:t>The Language of Sampling</a:t>
            </a:r>
            <a:endParaRPr lang="en-US" sz="3200" dirty="0">
              <a:solidFill>
                <a:srgbClr val="7030A0"/>
              </a:solidFill>
            </a:endParaRPr>
          </a:p>
        </p:txBody>
      </p:sp>
      <p:sp>
        <p:nvSpPr>
          <p:cNvPr id="3" name="Content Placeholder 2"/>
          <p:cNvSpPr>
            <a:spLocks noGrp="1"/>
          </p:cNvSpPr>
          <p:nvPr>
            <p:ph idx="1"/>
          </p:nvPr>
        </p:nvSpPr>
        <p:spPr>
          <a:xfrm>
            <a:off x="152400" y="838200"/>
            <a:ext cx="8839200" cy="6019800"/>
          </a:xfrm>
        </p:spPr>
        <p:txBody>
          <a:bodyPr>
            <a:normAutofit fontScale="85000" lnSpcReduction="20000"/>
          </a:bodyPr>
          <a:lstStyle/>
          <a:p>
            <a:r>
              <a:rPr lang="en-US" b="1" i="1" dirty="0" smtClean="0">
                <a:solidFill>
                  <a:srgbClr val="FF0000"/>
                </a:solidFill>
              </a:rPr>
              <a:t>Population:</a:t>
            </a:r>
            <a:r>
              <a:rPr lang="en-US" b="1" dirty="0" smtClean="0">
                <a:solidFill>
                  <a:srgbClr val="FF0000"/>
                </a:solidFill>
              </a:rPr>
              <a:t> </a:t>
            </a:r>
            <a:r>
              <a:rPr lang="en-US" b="1" dirty="0" smtClean="0">
                <a:solidFill>
                  <a:srgbClr val="00B0F0"/>
                </a:solidFill>
              </a:rPr>
              <a:t>the theoretical aggregation of specified elements defined for a given survey defined by time and space</a:t>
            </a:r>
          </a:p>
          <a:p>
            <a:r>
              <a:rPr lang="en-US" b="1" i="1" dirty="0" smtClean="0">
                <a:solidFill>
                  <a:srgbClr val="FF0000"/>
                </a:solidFill>
              </a:rPr>
              <a:t>Sample element:</a:t>
            </a:r>
            <a:r>
              <a:rPr lang="en-US" b="1" dirty="0" smtClean="0">
                <a:solidFill>
                  <a:srgbClr val="FF0000"/>
                </a:solidFill>
              </a:rPr>
              <a:t> </a:t>
            </a:r>
            <a:r>
              <a:rPr lang="en-US" b="1" dirty="0" smtClean="0">
                <a:solidFill>
                  <a:srgbClr val="00B0F0"/>
                </a:solidFill>
              </a:rPr>
              <a:t>a case or a single unit that is selected from a population and measured in some way for the study (e.g., a person, thing ...).</a:t>
            </a:r>
          </a:p>
          <a:p>
            <a:r>
              <a:rPr lang="en-US" b="1" i="1" dirty="0" smtClean="0">
                <a:solidFill>
                  <a:srgbClr val="FF0000"/>
                </a:solidFill>
              </a:rPr>
              <a:t>Sampling frame:</a:t>
            </a:r>
            <a:r>
              <a:rPr lang="en-US" b="1" dirty="0" smtClean="0">
                <a:solidFill>
                  <a:srgbClr val="FF0000"/>
                </a:solidFill>
              </a:rPr>
              <a:t> </a:t>
            </a:r>
            <a:r>
              <a:rPr lang="en-US" b="1" dirty="0" smtClean="0">
                <a:solidFill>
                  <a:srgbClr val="00B0F0"/>
                </a:solidFill>
              </a:rPr>
              <a:t>a specific list containing the names or addresses of all elements in the population. From this, the researcher selects units to create the study sample.</a:t>
            </a:r>
          </a:p>
          <a:p>
            <a:r>
              <a:rPr lang="en-US" b="1" i="1" dirty="0" smtClean="0">
                <a:solidFill>
                  <a:srgbClr val="FF0000"/>
                </a:solidFill>
              </a:rPr>
              <a:t>Sample:</a:t>
            </a:r>
            <a:r>
              <a:rPr lang="en-US" b="1" dirty="0" smtClean="0"/>
              <a:t> </a:t>
            </a:r>
            <a:r>
              <a:rPr lang="en-US" b="1" dirty="0" smtClean="0">
                <a:solidFill>
                  <a:srgbClr val="00B0F0"/>
                </a:solidFill>
              </a:rPr>
              <a:t>a set of cases or units that is drawn from a population and used to make conclusions(generalizations or inferences) about the unknown aspects of the population</a:t>
            </a:r>
          </a:p>
          <a:p>
            <a:r>
              <a:rPr lang="en-US" b="1" i="1" dirty="0" smtClean="0">
                <a:solidFill>
                  <a:srgbClr val="FF0000"/>
                </a:solidFill>
              </a:rPr>
              <a:t>Estimator:</a:t>
            </a:r>
            <a:r>
              <a:rPr lang="en-US" b="1" i="1" dirty="0" smtClean="0"/>
              <a:t> </a:t>
            </a:r>
            <a:r>
              <a:rPr lang="en-US" b="1" dirty="0" smtClean="0">
                <a:solidFill>
                  <a:srgbClr val="00B0F0"/>
                </a:solidFill>
              </a:rPr>
              <a:t>a calculating scheme or formula (statistic) for obtaining an appropriate value of the population parameter based on the sample observations. </a:t>
            </a:r>
          </a:p>
          <a:p>
            <a:endParaRPr lang="en-US" b="1"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0"/>
            <a:ext cx="5105400" cy="838200"/>
          </a:xfrm>
        </p:spPr>
        <p:txBody>
          <a:bodyPr>
            <a:normAutofit/>
          </a:bodyPr>
          <a:lstStyle/>
          <a:p>
            <a:r>
              <a:rPr lang="en-US" b="1" dirty="0" smtClean="0">
                <a:solidFill>
                  <a:schemeClr val="accent2">
                    <a:lumMod val="75000"/>
                  </a:schemeClr>
                </a:solidFill>
              </a:rPr>
              <a:t>Statistical Surveys</a:t>
            </a:r>
            <a:endParaRPr lang="en-US" b="1" dirty="0">
              <a:solidFill>
                <a:schemeClr val="accent2">
                  <a:lumMod val="75000"/>
                </a:schemeClr>
              </a:solidFill>
            </a:endParaRPr>
          </a:p>
        </p:txBody>
      </p:sp>
      <p:sp>
        <p:nvSpPr>
          <p:cNvPr id="3" name="Subtitle 2"/>
          <p:cNvSpPr>
            <a:spLocks noGrp="1"/>
          </p:cNvSpPr>
          <p:nvPr>
            <p:ph type="subTitle" idx="1"/>
          </p:nvPr>
        </p:nvSpPr>
        <p:spPr>
          <a:xfrm>
            <a:off x="152400" y="914400"/>
            <a:ext cx="8839200" cy="5943600"/>
          </a:xfrm>
        </p:spPr>
        <p:txBody>
          <a:bodyPr>
            <a:normAutofit fontScale="92500"/>
          </a:bodyPr>
          <a:lstStyle/>
          <a:p>
            <a:pPr algn="l">
              <a:buFont typeface="Arial" pitchFamily="34" charset="0"/>
              <a:buChar char="•"/>
            </a:pPr>
            <a:r>
              <a:rPr lang="en-US" sz="2800" dirty="0" smtClean="0"/>
              <a:t> </a:t>
            </a:r>
            <a:r>
              <a:rPr lang="en-US" sz="2800" b="1" dirty="0" smtClean="0">
                <a:solidFill>
                  <a:srgbClr val="FF0000"/>
                </a:solidFill>
              </a:rPr>
              <a:t>The purpose of a survey is the collection of information to</a:t>
            </a:r>
          </a:p>
          <a:p>
            <a:pPr algn="l"/>
            <a:r>
              <a:rPr lang="en-US" sz="2800" b="1" dirty="0" smtClean="0">
                <a:solidFill>
                  <a:srgbClr val="FF0000"/>
                </a:solidFill>
              </a:rPr>
              <a:t>   satisfy a definite need.</a:t>
            </a:r>
          </a:p>
          <a:p>
            <a:pPr algn="l">
              <a:buFont typeface="Arial" pitchFamily="34" charset="0"/>
              <a:buChar char="•"/>
            </a:pPr>
            <a:r>
              <a:rPr lang="en-US" sz="2800" b="1" dirty="0" smtClean="0"/>
              <a:t> </a:t>
            </a:r>
            <a:r>
              <a:rPr lang="en-US" sz="2800" b="1" dirty="0" smtClean="0">
                <a:solidFill>
                  <a:srgbClr val="00B050"/>
                </a:solidFill>
              </a:rPr>
              <a:t>The need to collect data arises in all walks of life.</a:t>
            </a:r>
          </a:p>
          <a:p>
            <a:pPr algn="l">
              <a:buFont typeface="Arial" pitchFamily="34" charset="0"/>
              <a:buChar char="•"/>
            </a:pPr>
            <a:r>
              <a:rPr lang="en-US" sz="2800" b="1" dirty="0" smtClean="0"/>
              <a:t> </a:t>
            </a:r>
            <a:r>
              <a:rPr lang="en-US" sz="2800" b="1" dirty="0" smtClean="0">
                <a:solidFill>
                  <a:srgbClr val="00B0F0"/>
                </a:solidFill>
              </a:rPr>
              <a:t>The data we need may be about</a:t>
            </a:r>
          </a:p>
          <a:p>
            <a:pPr marL="971550" lvl="1" indent="-514350" algn="l"/>
            <a:r>
              <a:rPr lang="en-US" sz="2400" b="1" dirty="0" smtClean="0">
                <a:solidFill>
                  <a:srgbClr val="7030A0"/>
                </a:solidFill>
              </a:rPr>
              <a:t>1.  the population (total, sex, age, migration, rate of growth, literacy, religion … )</a:t>
            </a:r>
          </a:p>
          <a:p>
            <a:pPr algn="l"/>
            <a:r>
              <a:rPr lang="en-US" sz="2400" b="1" dirty="0">
                <a:solidFill>
                  <a:srgbClr val="7030A0"/>
                </a:solidFill>
              </a:rPr>
              <a:t> </a:t>
            </a:r>
            <a:r>
              <a:rPr lang="en-US" sz="2400" b="1" dirty="0" smtClean="0">
                <a:solidFill>
                  <a:srgbClr val="7030A0"/>
                </a:solidFill>
              </a:rPr>
              <a:t>      2.   </a:t>
            </a:r>
            <a:r>
              <a:rPr lang="en-US" sz="2400" b="1" dirty="0" err="1" smtClean="0">
                <a:solidFill>
                  <a:srgbClr val="7030A0"/>
                </a:solidFill>
              </a:rPr>
              <a:t>labour</a:t>
            </a:r>
            <a:r>
              <a:rPr lang="en-US" sz="2400" b="1" dirty="0" smtClean="0">
                <a:solidFill>
                  <a:srgbClr val="7030A0"/>
                </a:solidFill>
              </a:rPr>
              <a:t> (no. of employees, hrs. of work, wages, strikes,</a:t>
            </a:r>
          </a:p>
          <a:p>
            <a:pPr algn="l"/>
            <a:r>
              <a:rPr lang="en-US" sz="2400" b="1" dirty="0">
                <a:solidFill>
                  <a:srgbClr val="7030A0"/>
                </a:solidFill>
              </a:rPr>
              <a:t> </a:t>
            </a:r>
            <a:r>
              <a:rPr lang="en-US" sz="2400" b="1" dirty="0" smtClean="0">
                <a:solidFill>
                  <a:srgbClr val="7030A0"/>
                </a:solidFill>
              </a:rPr>
              <a:t>           unemployment … )</a:t>
            </a:r>
          </a:p>
          <a:p>
            <a:pPr algn="l"/>
            <a:r>
              <a:rPr lang="en-US" sz="2400" dirty="0" smtClean="0">
                <a:solidFill>
                  <a:srgbClr val="7030A0"/>
                </a:solidFill>
              </a:rPr>
              <a:t>       </a:t>
            </a:r>
            <a:r>
              <a:rPr lang="en-US" sz="2400" b="1" dirty="0" smtClean="0">
                <a:solidFill>
                  <a:srgbClr val="7030A0"/>
                </a:solidFill>
              </a:rPr>
              <a:t>3.  agriculture ( area under diff. crops, forests, agriculture income, </a:t>
            </a:r>
          </a:p>
          <a:p>
            <a:pPr algn="l"/>
            <a:r>
              <a:rPr lang="en-US" sz="2400" b="1" dirty="0">
                <a:solidFill>
                  <a:srgbClr val="7030A0"/>
                </a:solidFill>
              </a:rPr>
              <a:t> </a:t>
            </a:r>
            <a:r>
              <a:rPr lang="en-US" sz="2400" b="1" dirty="0" smtClean="0">
                <a:solidFill>
                  <a:srgbClr val="7030A0"/>
                </a:solidFill>
              </a:rPr>
              <a:t>           manures, cultivation practices … )</a:t>
            </a:r>
          </a:p>
          <a:p>
            <a:pPr algn="l"/>
            <a:r>
              <a:rPr lang="en-US" sz="2400" b="1" dirty="0" smtClean="0">
                <a:solidFill>
                  <a:srgbClr val="7030A0"/>
                </a:solidFill>
              </a:rPr>
              <a:t>       4.  Industry ( turn over, production, capital investment, water </a:t>
            </a:r>
          </a:p>
          <a:p>
            <a:pPr algn="l"/>
            <a:r>
              <a:rPr lang="en-US" sz="2400" b="1" dirty="0">
                <a:solidFill>
                  <a:srgbClr val="7030A0"/>
                </a:solidFill>
              </a:rPr>
              <a:t> </a:t>
            </a:r>
            <a:r>
              <a:rPr lang="en-US" sz="2400" b="1" dirty="0" smtClean="0">
                <a:solidFill>
                  <a:srgbClr val="7030A0"/>
                </a:solidFill>
              </a:rPr>
              <a:t>            consumption, pollution … )</a:t>
            </a:r>
          </a:p>
          <a:p>
            <a:pPr algn="l"/>
            <a:r>
              <a:rPr lang="en-US" sz="2400" b="1" dirty="0">
                <a:solidFill>
                  <a:srgbClr val="7030A0"/>
                </a:solidFill>
              </a:rPr>
              <a:t> </a:t>
            </a:r>
            <a:r>
              <a:rPr lang="en-US" sz="2400" b="1" dirty="0" smtClean="0">
                <a:solidFill>
                  <a:srgbClr val="7030A0"/>
                </a:solidFill>
              </a:rPr>
              <a:t>      5.  Trade ( wholesale/ retail prices, demand, profit/ loss … )</a:t>
            </a:r>
          </a:p>
          <a:p>
            <a:pPr algn="l"/>
            <a:r>
              <a:rPr lang="en-US" sz="2400" b="1" dirty="0" smtClean="0">
                <a:solidFill>
                  <a:srgbClr val="7030A0"/>
                </a:solidFill>
              </a:rPr>
              <a:t>   etc.</a:t>
            </a:r>
            <a:r>
              <a:rPr lang="en-US" sz="2400" b="1" dirty="0">
                <a:solidFill>
                  <a:srgbClr val="7030A0"/>
                </a:solidFill>
              </a:rPr>
              <a:t>	</a:t>
            </a:r>
            <a:endParaRPr lang="en-US" sz="2400" b="1" dirty="0" smtClean="0">
              <a:solidFill>
                <a:srgbClr val="7030A0"/>
              </a:solidFill>
            </a:endParaRP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6324600"/>
          </a:xfrm>
        </p:spPr>
        <p:txBody>
          <a:bodyPr>
            <a:normAutofit fontScale="92500" lnSpcReduction="20000"/>
          </a:bodyPr>
          <a:lstStyle/>
          <a:p>
            <a:r>
              <a:rPr lang="en-US" b="1" i="1" dirty="0" smtClean="0">
                <a:solidFill>
                  <a:srgbClr val="FF0000"/>
                </a:solidFill>
                <a:latin typeface="Calibri" pitchFamily="34" charset="0"/>
              </a:rPr>
              <a:t>Estimate: </a:t>
            </a:r>
            <a:r>
              <a:rPr lang="en-US" b="1" i="1" dirty="0" smtClean="0">
                <a:solidFill>
                  <a:srgbClr val="00B0F0"/>
                </a:solidFill>
                <a:latin typeface="Calibri" pitchFamily="34" charset="0"/>
              </a:rPr>
              <a:t>p</a:t>
            </a:r>
            <a:r>
              <a:rPr lang="en-US" b="1" dirty="0" smtClean="0">
                <a:solidFill>
                  <a:srgbClr val="00B0F0"/>
                </a:solidFill>
                <a:latin typeface="Calibri" pitchFamily="34" charset="0"/>
              </a:rPr>
              <a:t>articular value of an estimator w. r. to a sample </a:t>
            </a:r>
          </a:p>
          <a:p>
            <a:r>
              <a:rPr lang="en-US" b="1" i="1" dirty="0" smtClean="0">
                <a:solidFill>
                  <a:srgbClr val="FF0000"/>
                </a:solidFill>
              </a:rPr>
              <a:t>Expected value: </a:t>
            </a:r>
            <a:r>
              <a:rPr lang="en-US" b="1" dirty="0" smtClean="0">
                <a:solidFill>
                  <a:srgbClr val="00B0F0"/>
                </a:solidFill>
              </a:rPr>
              <a:t>average value of all possible estimates based on an estimator from repeated trials of a sampling scheme.</a:t>
            </a:r>
          </a:p>
          <a:p>
            <a:r>
              <a:rPr lang="en-US" b="1" i="1" dirty="0" smtClean="0">
                <a:solidFill>
                  <a:srgbClr val="FF0000"/>
                </a:solidFill>
              </a:rPr>
              <a:t>Bias : </a:t>
            </a:r>
            <a:r>
              <a:rPr lang="en-US" b="1" dirty="0" smtClean="0">
                <a:solidFill>
                  <a:srgbClr val="00B0F0"/>
                </a:solidFill>
              </a:rPr>
              <a:t>difference between the expected value of the estimator and the true value of the parameter</a:t>
            </a:r>
          </a:p>
          <a:p>
            <a:r>
              <a:rPr lang="en-US" b="1" i="1" dirty="0" smtClean="0">
                <a:solidFill>
                  <a:srgbClr val="FF0000"/>
                </a:solidFill>
              </a:rPr>
              <a:t>Precision : </a:t>
            </a:r>
            <a:r>
              <a:rPr lang="en-US" b="1" dirty="0" smtClean="0">
                <a:solidFill>
                  <a:srgbClr val="00B0F0"/>
                </a:solidFill>
              </a:rPr>
              <a:t>measures the closeness of the estimator with its expected value. Variance of an estimator is usually used to measure precision.</a:t>
            </a:r>
          </a:p>
          <a:p>
            <a:r>
              <a:rPr lang="en-US" b="1" i="1" dirty="0" smtClean="0">
                <a:solidFill>
                  <a:srgbClr val="FF0000"/>
                </a:solidFill>
              </a:rPr>
              <a:t>Accuracy : </a:t>
            </a:r>
            <a:r>
              <a:rPr lang="en-US" b="1" dirty="0" smtClean="0">
                <a:solidFill>
                  <a:srgbClr val="00B0F0"/>
                </a:solidFill>
              </a:rPr>
              <a:t>refers to the closeness of the estimate and the true value of the parameter. Mean Square Error of the estimator is used to measure accuracy</a:t>
            </a:r>
          </a:p>
          <a:p>
            <a:pPr algn="ctr">
              <a:buNone/>
            </a:pPr>
            <a:r>
              <a:rPr lang="en-US" b="1" i="1" dirty="0" smtClean="0">
                <a:solidFill>
                  <a:srgbClr val="7030A0"/>
                </a:solidFill>
              </a:rPr>
              <a:t>Estimator is both accurate and precise only if </a:t>
            </a:r>
          </a:p>
          <a:p>
            <a:pPr algn="ctr">
              <a:buNone/>
            </a:pPr>
            <a:r>
              <a:rPr lang="en-US" b="1" i="1" dirty="0" smtClean="0">
                <a:solidFill>
                  <a:srgbClr val="7030A0"/>
                </a:solidFill>
              </a:rPr>
              <a:t>the estimator is unbiased</a:t>
            </a:r>
          </a:p>
          <a:p>
            <a:endParaRPr lang="en-US" b="1" dirty="0" smtClean="0">
              <a:solidFill>
                <a:srgbClr val="00B0F0"/>
              </a:solidFill>
            </a:endParaRPr>
          </a:p>
          <a:p>
            <a:endParaRPr lang="en-US" dirty="0" smtClean="0">
              <a:solidFill>
                <a:srgbClr val="00B0F0"/>
              </a:solidFill>
            </a:endParaRP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200" b="1" dirty="0" smtClean="0">
                <a:solidFill>
                  <a:srgbClr val="FF0000"/>
                </a:solidFill>
              </a:rPr>
              <a:t>Simple Random Sampling (</a:t>
            </a:r>
            <a:r>
              <a:rPr lang="en-US" sz="3200" b="1" dirty="0" err="1" smtClean="0">
                <a:solidFill>
                  <a:srgbClr val="FF0000"/>
                </a:solidFill>
              </a:rPr>
              <a:t>srs</a:t>
            </a:r>
            <a:r>
              <a:rPr lang="en-US" sz="3200" b="1" dirty="0" smtClean="0">
                <a:solidFill>
                  <a:srgbClr val="FF0000"/>
                </a:solidFill>
              </a:rPr>
              <a:t>)</a:t>
            </a:r>
            <a:endParaRPr lang="en-US" sz="3200" b="1" dirty="0">
              <a:solidFill>
                <a:srgbClr val="FF0000"/>
              </a:solidFill>
            </a:endParaRPr>
          </a:p>
        </p:txBody>
      </p:sp>
      <p:sp>
        <p:nvSpPr>
          <p:cNvPr id="3" name="Content Placeholder 2"/>
          <p:cNvSpPr>
            <a:spLocks noGrp="1"/>
          </p:cNvSpPr>
          <p:nvPr>
            <p:ph idx="1"/>
          </p:nvPr>
        </p:nvSpPr>
        <p:spPr>
          <a:xfrm>
            <a:off x="152400" y="762000"/>
            <a:ext cx="8839200" cy="5943600"/>
          </a:xfrm>
        </p:spPr>
        <p:txBody>
          <a:bodyPr>
            <a:normAutofit fontScale="92500" lnSpcReduction="10000"/>
          </a:bodyPr>
          <a:lstStyle/>
          <a:p>
            <a:r>
              <a:rPr lang="en-US" sz="2800" b="1" dirty="0" smtClean="0">
                <a:solidFill>
                  <a:srgbClr val="00B050"/>
                </a:solidFill>
              </a:rPr>
              <a:t>It is the simplest method of probability sampling</a:t>
            </a:r>
          </a:p>
          <a:p>
            <a:r>
              <a:rPr lang="en-US" sz="2800" b="1" dirty="0" smtClean="0">
                <a:solidFill>
                  <a:srgbClr val="00B050"/>
                </a:solidFill>
              </a:rPr>
              <a:t>The sample is drawn unit by unit with equal probability of selection for each unit at each draw.</a:t>
            </a:r>
          </a:p>
          <a:p>
            <a:r>
              <a:rPr lang="en-US" sz="2800" b="1" dirty="0" smtClean="0">
                <a:solidFill>
                  <a:srgbClr val="00B050"/>
                </a:solidFill>
              </a:rPr>
              <a:t>If the unit selected is returned to the population after enumeration, before the next draw, the procedure of selection called </a:t>
            </a:r>
            <a:r>
              <a:rPr lang="en-US" sz="2800" b="1" i="1" dirty="0" err="1" smtClean="0">
                <a:solidFill>
                  <a:srgbClr val="7030A0"/>
                </a:solidFill>
              </a:rPr>
              <a:t>srswr</a:t>
            </a:r>
            <a:r>
              <a:rPr lang="en-US" sz="2800" b="1" i="1" dirty="0" smtClean="0">
                <a:solidFill>
                  <a:srgbClr val="7030A0"/>
                </a:solidFill>
              </a:rPr>
              <a:t>.</a:t>
            </a:r>
          </a:p>
          <a:p>
            <a:r>
              <a:rPr lang="en-US" sz="2800" b="1" dirty="0" smtClean="0">
                <a:solidFill>
                  <a:srgbClr val="00B050"/>
                </a:solidFill>
              </a:rPr>
              <a:t>If the unit selected is removed from the population after enumeration, before the next draw, the procedure of selection called </a:t>
            </a:r>
            <a:r>
              <a:rPr lang="en-US" sz="2800" b="1" i="1" dirty="0" err="1" smtClean="0">
                <a:solidFill>
                  <a:srgbClr val="7030A0"/>
                </a:solidFill>
              </a:rPr>
              <a:t>srswor</a:t>
            </a:r>
            <a:r>
              <a:rPr lang="en-US" sz="2800" b="1" i="1" dirty="0" smtClean="0">
                <a:solidFill>
                  <a:srgbClr val="7030A0"/>
                </a:solidFill>
              </a:rPr>
              <a:t>.</a:t>
            </a:r>
          </a:p>
          <a:p>
            <a:r>
              <a:rPr lang="en-US" sz="2800" b="1" dirty="0" smtClean="0">
                <a:solidFill>
                  <a:srgbClr val="00B050"/>
                </a:solidFill>
              </a:rPr>
              <a:t>If N is the population size and n is the size of the sample we select, there are </a:t>
            </a:r>
            <a:r>
              <a:rPr lang="en-US" sz="2800" b="1" i="1" dirty="0" err="1" smtClean="0">
                <a:solidFill>
                  <a:schemeClr val="accent2"/>
                </a:solidFill>
              </a:rPr>
              <a:t>N</a:t>
            </a:r>
            <a:r>
              <a:rPr lang="en-US" sz="2800" b="1" i="1" baseline="30000" dirty="0" err="1" smtClean="0">
                <a:solidFill>
                  <a:schemeClr val="accent2"/>
                </a:solidFill>
              </a:rPr>
              <a:t>n</a:t>
            </a:r>
            <a:r>
              <a:rPr lang="en-US" sz="2800" b="1" i="1" dirty="0" smtClean="0">
                <a:solidFill>
                  <a:srgbClr val="7030A0"/>
                </a:solidFill>
              </a:rPr>
              <a:t> </a:t>
            </a:r>
            <a:r>
              <a:rPr lang="en-US" sz="2800" b="1" i="1" dirty="0" err="1" smtClean="0">
                <a:solidFill>
                  <a:srgbClr val="7030A0"/>
                </a:solidFill>
              </a:rPr>
              <a:t>srswr</a:t>
            </a:r>
            <a:r>
              <a:rPr lang="en-US" sz="2800" b="1" i="1" dirty="0" smtClean="0">
                <a:solidFill>
                  <a:srgbClr val="7030A0"/>
                </a:solidFill>
              </a:rPr>
              <a:t> </a:t>
            </a:r>
            <a:r>
              <a:rPr lang="en-US" sz="2800" b="1" dirty="0" smtClean="0">
                <a:solidFill>
                  <a:srgbClr val="00B050"/>
                </a:solidFill>
              </a:rPr>
              <a:t>samples and </a:t>
            </a:r>
            <a:r>
              <a:rPr lang="en-US" sz="2800" b="1" i="1" dirty="0" err="1" smtClean="0">
                <a:solidFill>
                  <a:schemeClr val="accent2"/>
                </a:solidFill>
              </a:rPr>
              <a:t>NC</a:t>
            </a:r>
            <a:r>
              <a:rPr lang="en-US" sz="2800" b="1" i="1" baseline="-25000" dirty="0" err="1" smtClean="0">
                <a:solidFill>
                  <a:schemeClr val="accent2"/>
                </a:solidFill>
              </a:rPr>
              <a:t>n</a:t>
            </a:r>
            <a:r>
              <a:rPr lang="en-US" sz="2800" b="1" i="1" dirty="0" smtClean="0">
                <a:solidFill>
                  <a:srgbClr val="7030A0"/>
                </a:solidFill>
              </a:rPr>
              <a:t> </a:t>
            </a:r>
            <a:r>
              <a:rPr lang="en-US" sz="2800" b="1" i="1" dirty="0" err="1" smtClean="0">
                <a:solidFill>
                  <a:srgbClr val="7030A0"/>
                </a:solidFill>
              </a:rPr>
              <a:t>srswor</a:t>
            </a:r>
            <a:r>
              <a:rPr lang="en-US" sz="2800" b="1" i="1" dirty="0" smtClean="0">
                <a:solidFill>
                  <a:srgbClr val="7030A0"/>
                </a:solidFill>
              </a:rPr>
              <a:t> </a:t>
            </a:r>
            <a:r>
              <a:rPr lang="en-US" sz="2800" b="1" dirty="0" smtClean="0">
                <a:solidFill>
                  <a:srgbClr val="00B050"/>
                </a:solidFill>
              </a:rPr>
              <a:t>samples are possible</a:t>
            </a:r>
            <a:r>
              <a:rPr lang="en-US" sz="2800" b="1" baseline="30000" dirty="0" smtClean="0">
                <a:solidFill>
                  <a:srgbClr val="00B050"/>
                </a:solidFill>
              </a:rPr>
              <a:t>  </a:t>
            </a:r>
          </a:p>
          <a:p>
            <a:pPr algn="ctr">
              <a:buNone/>
            </a:pPr>
            <a:r>
              <a:rPr lang="en-US" sz="3500" b="1" baseline="30000" dirty="0" smtClean="0">
                <a:solidFill>
                  <a:srgbClr val="7030A0"/>
                </a:solidFill>
              </a:rPr>
              <a:t>      </a:t>
            </a:r>
            <a:r>
              <a:rPr lang="en-US" sz="3900" b="1" baseline="30000" dirty="0" smtClean="0">
                <a:solidFill>
                  <a:srgbClr val="7030A0"/>
                </a:solidFill>
              </a:rPr>
              <a:t>Since the </a:t>
            </a:r>
            <a:r>
              <a:rPr lang="en-US" sz="3900" b="1" baseline="30000" dirty="0" err="1" smtClean="0">
                <a:solidFill>
                  <a:srgbClr val="7030A0"/>
                </a:solidFill>
              </a:rPr>
              <a:t>srswor</a:t>
            </a:r>
            <a:r>
              <a:rPr lang="en-US" sz="3900" b="1" baseline="30000" dirty="0" smtClean="0">
                <a:solidFill>
                  <a:srgbClr val="7030A0"/>
                </a:solidFill>
              </a:rPr>
              <a:t> sample provide more precise and accurate estimates of the population parameters than that based on the </a:t>
            </a:r>
            <a:r>
              <a:rPr lang="en-US" sz="3900" b="1" baseline="30000" dirty="0" err="1" smtClean="0">
                <a:solidFill>
                  <a:srgbClr val="7030A0"/>
                </a:solidFill>
              </a:rPr>
              <a:t>srswr</a:t>
            </a:r>
            <a:r>
              <a:rPr lang="en-US" sz="3900" b="1" baseline="30000" dirty="0" smtClean="0">
                <a:solidFill>
                  <a:srgbClr val="7030A0"/>
                </a:solidFill>
              </a:rPr>
              <a:t> sample, we always prefer </a:t>
            </a:r>
            <a:r>
              <a:rPr lang="en-US" sz="3900" b="1" baseline="30000" dirty="0" err="1" smtClean="0">
                <a:solidFill>
                  <a:srgbClr val="7030A0"/>
                </a:solidFill>
              </a:rPr>
              <a:t>srswor</a:t>
            </a:r>
            <a:r>
              <a:rPr lang="en-US" sz="3900" b="1" baseline="30000" dirty="0" smtClean="0">
                <a:solidFill>
                  <a:srgbClr val="7030A0"/>
                </a:solidFill>
              </a:rPr>
              <a:t> samples</a:t>
            </a:r>
            <a:endParaRPr lang="en-US" sz="3500" b="1" dirty="0" smtClean="0">
              <a:solidFill>
                <a:srgbClr val="7030A0"/>
              </a:solidFill>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87362"/>
          </a:xfrm>
        </p:spPr>
        <p:txBody>
          <a:bodyPr>
            <a:normAutofit fontScale="90000"/>
          </a:bodyPr>
          <a:lstStyle/>
          <a:p>
            <a:r>
              <a:rPr lang="en-US" sz="3200" b="1" dirty="0" smtClean="0">
                <a:solidFill>
                  <a:srgbClr val="00B0F0"/>
                </a:solidFill>
              </a:rPr>
              <a:t>Procedures of selecting a </a:t>
            </a:r>
            <a:r>
              <a:rPr lang="en-US" sz="3200" b="1" dirty="0" err="1" smtClean="0">
                <a:solidFill>
                  <a:srgbClr val="00B0F0"/>
                </a:solidFill>
              </a:rPr>
              <a:t>srs</a:t>
            </a:r>
            <a:endParaRPr lang="en-US" sz="3200" b="1" dirty="0">
              <a:solidFill>
                <a:srgbClr val="00B0F0"/>
              </a:solidFill>
            </a:endParaRPr>
          </a:p>
        </p:txBody>
      </p:sp>
      <p:sp>
        <p:nvSpPr>
          <p:cNvPr id="3" name="Content Placeholder 2"/>
          <p:cNvSpPr>
            <a:spLocks noGrp="1"/>
          </p:cNvSpPr>
          <p:nvPr>
            <p:ph idx="1"/>
          </p:nvPr>
        </p:nvSpPr>
        <p:spPr>
          <a:xfrm>
            <a:off x="0" y="685800"/>
            <a:ext cx="8991600" cy="5943600"/>
          </a:xfrm>
        </p:spPr>
        <p:txBody>
          <a:bodyPr>
            <a:normAutofit/>
          </a:bodyPr>
          <a:lstStyle/>
          <a:p>
            <a:pPr marL="514350" indent="-514350" eaLnBrk="0" hangingPunct="0">
              <a:spcBef>
                <a:spcPct val="50000"/>
              </a:spcBef>
              <a:buNone/>
            </a:pPr>
            <a:r>
              <a:rPr lang="en-US" dirty="0" smtClean="0"/>
              <a:t>	</a:t>
            </a:r>
            <a:r>
              <a:rPr lang="en-US" sz="3000" b="1" dirty="0" smtClean="0">
                <a:solidFill>
                  <a:srgbClr val="00B050"/>
                </a:solidFill>
              </a:rPr>
              <a:t>Define the population and select a suitable sampling frame</a:t>
            </a:r>
          </a:p>
          <a:p>
            <a:pPr marL="514350" indent="-514350" eaLnBrk="0" hangingPunct="0">
              <a:spcBef>
                <a:spcPct val="50000"/>
              </a:spcBef>
              <a:buNone/>
            </a:pPr>
            <a:r>
              <a:rPr lang="en-US" sz="3000" b="1" dirty="0" smtClean="0">
                <a:solidFill>
                  <a:srgbClr val="00B050"/>
                </a:solidFill>
              </a:rPr>
              <a:t>	Each element is assigned a number from 1 to N</a:t>
            </a:r>
            <a:br>
              <a:rPr lang="en-US" sz="3000" b="1" dirty="0" smtClean="0">
                <a:solidFill>
                  <a:srgbClr val="00B050"/>
                </a:solidFill>
              </a:rPr>
            </a:br>
            <a:endParaRPr lang="en-US" sz="3000" b="1" dirty="0" smtClean="0">
              <a:solidFill>
                <a:srgbClr val="00B050"/>
              </a:solidFill>
            </a:endParaRPr>
          </a:p>
          <a:p>
            <a:pPr marL="514350" indent="-514350" eaLnBrk="0" hangingPunct="0">
              <a:spcBef>
                <a:spcPct val="50000"/>
              </a:spcBef>
              <a:buNone/>
            </a:pPr>
            <a:r>
              <a:rPr lang="en-US" sz="3000" b="1" dirty="0" smtClean="0">
                <a:solidFill>
                  <a:srgbClr val="00B050"/>
                </a:solidFill>
              </a:rPr>
              <a:t>	Generate n different random numbers between 1 and N</a:t>
            </a:r>
          </a:p>
          <a:p>
            <a:pPr marL="514350" indent="-514350" eaLnBrk="0" hangingPunct="0">
              <a:spcBef>
                <a:spcPct val="50000"/>
              </a:spcBef>
              <a:buNone/>
            </a:pPr>
            <a:r>
              <a:rPr lang="en-US" sz="3000" b="1" dirty="0" smtClean="0">
                <a:solidFill>
                  <a:srgbClr val="00B050"/>
                </a:solidFill>
              </a:rPr>
              <a:t>	The numbers generated denote the elements that</a:t>
            </a:r>
            <a:br>
              <a:rPr lang="en-US" sz="3000" b="1" dirty="0" smtClean="0">
                <a:solidFill>
                  <a:srgbClr val="00B050"/>
                </a:solidFill>
              </a:rPr>
            </a:br>
            <a:r>
              <a:rPr lang="en-US" sz="3000" b="1" dirty="0" smtClean="0">
                <a:solidFill>
                  <a:srgbClr val="00B050"/>
                </a:solidFill>
              </a:rPr>
              <a:t>    should be included in the sample</a:t>
            </a:r>
          </a:p>
          <a:p>
            <a:pPr marL="514350" indent="-514350" algn="ctr" eaLnBrk="0" hangingPunct="0">
              <a:spcBef>
                <a:spcPct val="50000"/>
              </a:spcBef>
              <a:buNone/>
            </a:pPr>
            <a:r>
              <a:rPr lang="en-US" sz="2800" b="1" dirty="0" smtClean="0">
                <a:solidFill>
                  <a:srgbClr val="7030A0"/>
                </a:solidFill>
              </a:rPr>
              <a:t>Lottery method and random number table method </a:t>
            </a:r>
          </a:p>
          <a:p>
            <a:pPr marL="514350" indent="-514350" algn="ctr" eaLnBrk="0" hangingPunct="0">
              <a:spcBef>
                <a:spcPct val="50000"/>
              </a:spcBef>
              <a:buNone/>
            </a:pPr>
            <a:r>
              <a:rPr lang="en-US" sz="2800" b="1" dirty="0" smtClean="0">
                <a:solidFill>
                  <a:srgbClr val="7030A0"/>
                </a:solidFill>
              </a:rPr>
              <a:t>are the two procedures available  for selecting </a:t>
            </a:r>
            <a:r>
              <a:rPr lang="en-US" sz="2800" b="1" dirty="0" err="1" smtClean="0">
                <a:solidFill>
                  <a:srgbClr val="7030A0"/>
                </a:solidFill>
              </a:rPr>
              <a:t>srs</a:t>
            </a:r>
            <a:endParaRPr lang="en-US" sz="2800" b="1" dirty="0" smtClean="0">
              <a:solidFill>
                <a:srgbClr val="7030A0"/>
              </a:solidFill>
            </a:endParaRPr>
          </a:p>
          <a:p>
            <a:endParaRPr lang="en-US" dirty="0"/>
          </a:p>
        </p:txBody>
      </p:sp>
      <p:sp>
        <p:nvSpPr>
          <p:cNvPr id="4" name="Right Arrow 3"/>
          <p:cNvSpPr/>
          <p:nvPr/>
        </p:nvSpPr>
        <p:spPr>
          <a:xfrm>
            <a:off x="228600" y="914400"/>
            <a:ext cx="152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304800" y="1981200"/>
            <a:ext cx="152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304800" y="3048000"/>
            <a:ext cx="152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304800" y="4114800"/>
            <a:ext cx="152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457200"/>
          </a:xfrm>
        </p:spPr>
        <p:txBody>
          <a:bodyPr>
            <a:noAutofit/>
          </a:bodyPr>
          <a:lstStyle/>
          <a:p>
            <a:r>
              <a:rPr lang="en-US" sz="2800" b="1" dirty="0" smtClean="0">
                <a:solidFill>
                  <a:schemeClr val="tx2"/>
                </a:solidFill>
              </a:rPr>
              <a:t>Lottery Method</a:t>
            </a:r>
            <a:endParaRPr lang="en-US" sz="2800" dirty="0"/>
          </a:p>
        </p:txBody>
      </p:sp>
      <p:sp>
        <p:nvSpPr>
          <p:cNvPr id="3" name="Content Placeholder 2"/>
          <p:cNvSpPr>
            <a:spLocks noGrp="1"/>
          </p:cNvSpPr>
          <p:nvPr>
            <p:ph idx="1"/>
          </p:nvPr>
        </p:nvSpPr>
        <p:spPr>
          <a:xfrm>
            <a:off x="304800" y="609601"/>
            <a:ext cx="8839200" cy="2286000"/>
          </a:xfrm>
        </p:spPr>
        <p:txBody>
          <a:bodyPr>
            <a:normAutofit lnSpcReduction="10000"/>
          </a:bodyPr>
          <a:lstStyle/>
          <a:p>
            <a:pPr algn="just"/>
            <a:r>
              <a:rPr lang="en-US" sz="2600" b="1" dirty="0" smtClean="0">
                <a:solidFill>
                  <a:srgbClr val="00B050"/>
                </a:solidFill>
              </a:rPr>
              <a:t>This is the most popular and simplest method. In this method all the items of the population are numbered on separate slips of paper of same size, shape and </a:t>
            </a:r>
            <a:r>
              <a:rPr lang="en-US" sz="2600" b="1" dirty="0" err="1" smtClean="0">
                <a:solidFill>
                  <a:srgbClr val="00B050"/>
                </a:solidFill>
              </a:rPr>
              <a:t>colour</a:t>
            </a:r>
            <a:r>
              <a:rPr lang="en-US" sz="2600" b="1" dirty="0" smtClean="0">
                <a:solidFill>
                  <a:srgbClr val="00B050"/>
                </a:solidFill>
              </a:rPr>
              <a:t>. They are folded and stored in a container. Shuffle them thoroughly. Slips are then drawn at random one by one till the required number or units are selected into the sample.</a:t>
            </a:r>
          </a:p>
          <a:p>
            <a:endParaRPr lang="en-US" dirty="0"/>
          </a:p>
        </p:txBody>
      </p:sp>
      <p:sp>
        <p:nvSpPr>
          <p:cNvPr id="4" name="Title 1"/>
          <p:cNvSpPr txBox="1">
            <a:spLocks/>
          </p:cNvSpPr>
          <p:nvPr/>
        </p:nvSpPr>
        <p:spPr>
          <a:xfrm>
            <a:off x="381000" y="2895600"/>
            <a:ext cx="82296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2"/>
                </a:solidFill>
                <a:effectLst/>
                <a:uLnTx/>
                <a:uFillTx/>
                <a:latin typeface="+mj-lt"/>
                <a:ea typeface="+mj-ea"/>
                <a:cs typeface="+mj-cs"/>
              </a:rPr>
              <a:t>Table of Random numbers</a:t>
            </a:r>
            <a:endParaRPr kumimoji="0" lang="en-US"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Rectangle 4"/>
          <p:cNvSpPr/>
          <p:nvPr/>
        </p:nvSpPr>
        <p:spPr>
          <a:xfrm>
            <a:off x="304800" y="3352800"/>
            <a:ext cx="8839200" cy="3293209"/>
          </a:xfrm>
          <a:prstGeom prst="rect">
            <a:avLst/>
          </a:prstGeom>
        </p:spPr>
        <p:txBody>
          <a:bodyPr wrap="square">
            <a:spAutoFit/>
          </a:bodyPr>
          <a:lstStyle/>
          <a:p>
            <a:pPr algn="just">
              <a:buNone/>
            </a:pPr>
            <a:r>
              <a:rPr lang="en-US" sz="2600" b="1" dirty="0" smtClean="0">
                <a:solidFill>
                  <a:srgbClr val="00B050"/>
                </a:solidFill>
              </a:rPr>
              <a:t>As the lottery method cannot be used, when the population is large, the alternative method is that of using the table of random numbers. There are several standard tables of random numbers.</a:t>
            </a:r>
          </a:p>
          <a:p>
            <a:pPr algn="just"/>
            <a:r>
              <a:rPr lang="en-US" sz="2600" b="1" dirty="0" smtClean="0">
                <a:solidFill>
                  <a:srgbClr val="00B050"/>
                </a:solidFill>
              </a:rPr>
              <a:t>	1. </a:t>
            </a:r>
            <a:r>
              <a:rPr lang="en-US" sz="2600" b="1" dirty="0" err="1" smtClean="0">
                <a:solidFill>
                  <a:srgbClr val="00B050"/>
                </a:solidFill>
              </a:rPr>
              <a:t>Tippett</a:t>
            </a:r>
            <a:r>
              <a:rPr lang="en-US" sz="2600" b="1" dirty="0" smtClean="0">
                <a:solidFill>
                  <a:srgbClr val="00B050"/>
                </a:solidFill>
              </a:rPr>
              <a:t>’ s table</a:t>
            </a:r>
          </a:p>
          <a:p>
            <a:pPr algn="just"/>
            <a:r>
              <a:rPr lang="en-US" sz="2600" b="1" dirty="0" smtClean="0">
                <a:solidFill>
                  <a:srgbClr val="00B050"/>
                </a:solidFill>
              </a:rPr>
              <a:t>	2. Fisher and Yates’ table</a:t>
            </a:r>
          </a:p>
          <a:p>
            <a:pPr algn="just"/>
            <a:r>
              <a:rPr lang="en-US" sz="2600" b="1" dirty="0" smtClean="0">
                <a:solidFill>
                  <a:srgbClr val="00B050"/>
                </a:solidFill>
              </a:rPr>
              <a:t>	3. Kendall and Smith’ s table </a:t>
            </a:r>
          </a:p>
          <a:p>
            <a:pPr algn="just"/>
            <a:r>
              <a:rPr lang="en-US" sz="2600" b="1" dirty="0" smtClean="0">
                <a:solidFill>
                  <a:srgbClr val="00B050"/>
                </a:solidFill>
              </a:rPr>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686800" cy="5791200"/>
          </a:xfrm>
        </p:spPr>
        <p:txBody>
          <a:bodyPr>
            <a:normAutofit fontScale="85000" lnSpcReduction="20000"/>
          </a:bodyPr>
          <a:lstStyle/>
          <a:p>
            <a:pPr algn="just">
              <a:buNone/>
            </a:pPr>
            <a:r>
              <a:rPr lang="en-US" b="1" dirty="0" smtClean="0">
                <a:latin typeface="Arial" pitchFamily="34" charset="0"/>
                <a:sym typeface="Monotype Sorts" pitchFamily="2" charset="2"/>
              </a:rPr>
              <a:t>    </a:t>
            </a:r>
            <a:r>
              <a:rPr lang="en-US" sz="3500" b="1" dirty="0" smtClean="0">
                <a:solidFill>
                  <a:srgbClr val="0070C0"/>
                </a:solidFill>
                <a:sym typeface="Monotype Sorts" pitchFamily="2" charset="2"/>
              </a:rPr>
              <a:t>Identify and define the population.</a:t>
            </a:r>
          </a:p>
          <a:p>
            <a:pPr algn="just">
              <a:buNone/>
            </a:pPr>
            <a:r>
              <a:rPr lang="en-US" sz="3500" b="1" dirty="0" smtClean="0">
                <a:solidFill>
                  <a:srgbClr val="0070C0"/>
                </a:solidFill>
              </a:rPr>
              <a:t>     Determine the desired sample size.</a:t>
            </a:r>
          </a:p>
          <a:p>
            <a:pPr algn="just">
              <a:buNone/>
            </a:pPr>
            <a:r>
              <a:rPr lang="en-US" sz="3500" b="1" dirty="0" smtClean="0">
                <a:solidFill>
                  <a:srgbClr val="0070C0"/>
                </a:solidFill>
                <a:sym typeface="Monotype Sorts" pitchFamily="2" charset="2"/>
              </a:rPr>
              <a:t>     Assign all individuals on the list a consecutive </a:t>
            </a:r>
          </a:p>
          <a:p>
            <a:pPr algn="just">
              <a:buNone/>
            </a:pPr>
            <a:r>
              <a:rPr lang="en-US" sz="3500" b="1" dirty="0" smtClean="0">
                <a:solidFill>
                  <a:srgbClr val="0070C0"/>
                </a:solidFill>
                <a:sym typeface="Monotype Sorts" pitchFamily="2" charset="2"/>
              </a:rPr>
              <a:t>     number from zero to the population size. </a:t>
            </a:r>
          </a:p>
          <a:p>
            <a:pPr algn="just">
              <a:buNone/>
            </a:pPr>
            <a:r>
              <a:rPr lang="en-US" sz="3500" b="1" dirty="0" smtClean="0">
                <a:solidFill>
                  <a:srgbClr val="0070C0"/>
                </a:solidFill>
                <a:sym typeface="Monotype Sorts" pitchFamily="2" charset="2"/>
              </a:rPr>
              <a:t>     Select an arbitrary number in the table of random numbers.</a:t>
            </a:r>
          </a:p>
          <a:p>
            <a:pPr algn="just">
              <a:buNone/>
            </a:pPr>
            <a:r>
              <a:rPr lang="en-US" sz="3500" b="1" dirty="0" smtClean="0">
                <a:solidFill>
                  <a:srgbClr val="0070C0"/>
                </a:solidFill>
                <a:sym typeface="Monotype Sorts" pitchFamily="2" charset="2"/>
              </a:rPr>
              <a:t>     For the selected number, locate the unit in the population bearing it and select that unit to the sample</a:t>
            </a:r>
          </a:p>
          <a:p>
            <a:pPr algn="just">
              <a:buNone/>
            </a:pPr>
            <a:r>
              <a:rPr lang="en-US" sz="3500" b="1" dirty="0" smtClean="0">
                <a:sym typeface="Monotype Sorts" pitchFamily="2" charset="2"/>
              </a:rPr>
              <a:t>     </a:t>
            </a:r>
            <a:r>
              <a:rPr lang="en-US" sz="3500" b="1" dirty="0" smtClean="0">
                <a:solidFill>
                  <a:srgbClr val="0070C0"/>
                </a:solidFill>
                <a:sym typeface="Monotype Sorts" pitchFamily="2" charset="2"/>
              </a:rPr>
              <a:t>Go to the next number in the column of the table </a:t>
            </a:r>
          </a:p>
          <a:p>
            <a:pPr algn="just">
              <a:buNone/>
            </a:pPr>
            <a:r>
              <a:rPr lang="en-US" sz="3500" b="1" dirty="0" smtClean="0">
                <a:solidFill>
                  <a:srgbClr val="0070C0"/>
                </a:solidFill>
                <a:sym typeface="Monotype Sorts" pitchFamily="2" charset="2"/>
              </a:rPr>
              <a:t>     and repeat the above step until the desired </a:t>
            </a:r>
          </a:p>
          <a:p>
            <a:pPr algn="just">
              <a:buNone/>
            </a:pPr>
            <a:r>
              <a:rPr lang="en-US" sz="3500" b="1" dirty="0" smtClean="0">
                <a:solidFill>
                  <a:srgbClr val="0070C0"/>
                </a:solidFill>
                <a:sym typeface="Monotype Sorts" pitchFamily="2" charset="2"/>
              </a:rPr>
              <a:t>     number of individuals has been selected for the </a:t>
            </a:r>
          </a:p>
          <a:p>
            <a:pPr algn="just">
              <a:buNone/>
            </a:pPr>
            <a:r>
              <a:rPr lang="en-US" sz="3500" b="1" dirty="0" smtClean="0">
                <a:solidFill>
                  <a:srgbClr val="0070C0"/>
                </a:solidFill>
                <a:sym typeface="Monotype Sorts" pitchFamily="2" charset="2"/>
              </a:rPr>
              <a:t>     sample.</a:t>
            </a:r>
            <a:endParaRPr lang="en-US" sz="3500" b="1" dirty="0" smtClean="0">
              <a:solidFill>
                <a:srgbClr val="0070C0"/>
              </a:solidFill>
            </a:endParaRPr>
          </a:p>
          <a:p>
            <a:pPr algn="just">
              <a:buNone/>
            </a:pPr>
            <a:endParaRPr lang="en-US" b="1" dirty="0">
              <a:latin typeface="Arial" pitchFamily="34" charset="0"/>
            </a:endParaRPr>
          </a:p>
        </p:txBody>
      </p:sp>
      <p:sp>
        <p:nvSpPr>
          <p:cNvPr id="4" name="Title 3"/>
          <p:cNvSpPr>
            <a:spLocks noGrp="1"/>
          </p:cNvSpPr>
          <p:nvPr>
            <p:ph type="title"/>
          </p:nvPr>
        </p:nvSpPr>
        <p:spPr>
          <a:xfrm>
            <a:off x="381000" y="228600"/>
            <a:ext cx="8382000" cy="609600"/>
          </a:xfrm>
        </p:spPr>
        <p:txBody>
          <a:bodyPr>
            <a:noAutofit/>
          </a:bodyPr>
          <a:lstStyle/>
          <a:p>
            <a:r>
              <a:rPr lang="en-US" sz="3200" b="1" dirty="0" smtClean="0">
                <a:solidFill>
                  <a:srgbClr val="00B050"/>
                </a:solidFill>
              </a:rPr>
              <a:t>Selection of a </a:t>
            </a:r>
            <a:r>
              <a:rPr lang="en-US" sz="3200" b="1" dirty="0" err="1" smtClean="0">
                <a:solidFill>
                  <a:srgbClr val="00B050"/>
                </a:solidFill>
              </a:rPr>
              <a:t>srs</a:t>
            </a:r>
            <a:r>
              <a:rPr lang="en-US" sz="3200" b="1" dirty="0" smtClean="0">
                <a:solidFill>
                  <a:srgbClr val="00B050"/>
                </a:solidFill>
              </a:rPr>
              <a:t> using random number tables</a:t>
            </a:r>
            <a:endParaRPr lang="en-US" sz="3200" b="1" dirty="0">
              <a:solidFill>
                <a:srgbClr val="00B050"/>
              </a:solidFill>
            </a:endParaRPr>
          </a:p>
        </p:txBody>
      </p:sp>
      <p:sp>
        <p:nvSpPr>
          <p:cNvPr id="5" name="Right Arrow 4"/>
          <p:cNvSpPr/>
          <p:nvPr/>
        </p:nvSpPr>
        <p:spPr>
          <a:xfrm>
            <a:off x="381000" y="1524000"/>
            <a:ext cx="152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381000" y="1981200"/>
            <a:ext cx="152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457200" y="2819400"/>
            <a:ext cx="152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457200" y="3657600"/>
            <a:ext cx="152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457200" y="4876800"/>
            <a:ext cx="152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381000" y="1066800"/>
            <a:ext cx="152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sz="3100" b="1" dirty="0" smtClean="0">
                <a:solidFill>
                  <a:srgbClr val="0070C0"/>
                </a:solidFill>
              </a:rPr>
              <a:t>Estimation of Parameters using  </a:t>
            </a:r>
            <a:r>
              <a:rPr lang="en-US" sz="3100" b="1" dirty="0" err="1" smtClean="0">
                <a:solidFill>
                  <a:srgbClr val="0070C0"/>
                </a:solidFill>
              </a:rPr>
              <a:t>srswor</a:t>
            </a:r>
            <a:endParaRPr lang="en-US" dirty="0">
              <a:solidFill>
                <a:srgbClr val="0070C0"/>
              </a:solidFill>
            </a:endParaRPr>
          </a:p>
        </p:txBody>
      </p:sp>
      <p:sp>
        <p:nvSpPr>
          <p:cNvPr id="3" name="Content Placeholder 2"/>
          <p:cNvSpPr>
            <a:spLocks noGrp="1"/>
          </p:cNvSpPr>
          <p:nvPr>
            <p:ph idx="1"/>
          </p:nvPr>
        </p:nvSpPr>
        <p:spPr>
          <a:xfrm>
            <a:off x="0" y="685800"/>
            <a:ext cx="8991600" cy="5867400"/>
          </a:xfrm>
        </p:spPr>
        <p:txBody>
          <a:bodyPr>
            <a:noAutofit/>
          </a:bodyPr>
          <a:lstStyle/>
          <a:p>
            <a:r>
              <a:rPr lang="en-US" sz="2400" b="1" dirty="0" smtClean="0">
                <a:solidFill>
                  <a:srgbClr val="FF0000"/>
                </a:solidFill>
              </a:rPr>
              <a:t>Let (y</a:t>
            </a:r>
            <a:r>
              <a:rPr lang="en-US" sz="2400" b="1" baseline="-25000" dirty="0" smtClean="0">
                <a:solidFill>
                  <a:srgbClr val="FF0000"/>
                </a:solidFill>
              </a:rPr>
              <a:t>1</a:t>
            </a:r>
            <a:r>
              <a:rPr lang="en-US" sz="2400" b="1" dirty="0" smtClean="0">
                <a:solidFill>
                  <a:srgbClr val="FF0000"/>
                </a:solidFill>
              </a:rPr>
              <a:t>, y</a:t>
            </a:r>
            <a:r>
              <a:rPr lang="en-US" sz="2400" b="1" baseline="-25000" dirty="0" smtClean="0">
                <a:solidFill>
                  <a:srgbClr val="FF0000"/>
                </a:solidFill>
              </a:rPr>
              <a:t>2</a:t>
            </a:r>
            <a:r>
              <a:rPr lang="en-US" sz="2400" b="1" dirty="0" smtClean="0">
                <a:solidFill>
                  <a:srgbClr val="FF0000"/>
                </a:solidFill>
              </a:rPr>
              <a:t>, … , </a:t>
            </a:r>
            <a:r>
              <a:rPr lang="en-US" sz="2400" b="1" dirty="0" err="1" smtClean="0">
                <a:solidFill>
                  <a:srgbClr val="FF0000"/>
                </a:solidFill>
              </a:rPr>
              <a:t>y</a:t>
            </a:r>
            <a:r>
              <a:rPr lang="en-US" sz="2400" b="1" baseline="-25000" dirty="0" err="1" smtClean="0">
                <a:solidFill>
                  <a:srgbClr val="FF0000"/>
                </a:solidFill>
              </a:rPr>
              <a:t>n</a:t>
            </a:r>
            <a:r>
              <a:rPr lang="en-US" sz="2400" b="1" dirty="0" smtClean="0">
                <a:solidFill>
                  <a:srgbClr val="FF0000"/>
                </a:solidFill>
              </a:rPr>
              <a:t>) be the </a:t>
            </a:r>
            <a:r>
              <a:rPr lang="en-US" sz="2400" b="1" dirty="0" err="1" smtClean="0">
                <a:solidFill>
                  <a:srgbClr val="FF0000"/>
                </a:solidFill>
              </a:rPr>
              <a:t>srswor</a:t>
            </a:r>
            <a:r>
              <a:rPr lang="en-US" sz="2400" b="1" dirty="0" smtClean="0">
                <a:solidFill>
                  <a:srgbClr val="FF0000"/>
                </a:solidFill>
              </a:rPr>
              <a:t> sample of observations taken from the population under study. Then the sample mean  is </a:t>
            </a:r>
          </a:p>
          <a:p>
            <a:pPr>
              <a:buNone/>
            </a:pPr>
            <a:endParaRPr lang="en-US" sz="2400" b="1" dirty="0" smtClean="0">
              <a:solidFill>
                <a:srgbClr val="FF0000"/>
              </a:solidFill>
            </a:endParaRPr>
          </a:p>
          <a:p>
            <a:endParaRPr lang="en-US" sz="2400" b="1" dirty="0" smtClean="0">
              <a:solidFill>
                <a:srgbClr val="FF0000"/>
              </a:solidFill>
            </a:endParaRPr>
          </a:p>
          <a:p>
            <a:pPr>
              <a:buNone/>
            </a:pPr>
            <a:r>
              <a:rPr lang="en-US" sz="2400" b="1" dirty="0" smtClean="0">
                <a:solidFill>
                  <a:srgbClr val="FF0000"/>
                </a:solidFill>
              </a:rPr>
              <a:t>      It is an unbiased and consistent estimator of the population mean </a:t>
            </a:r>
          </a:p>
          <a:p>
            <a:pPr>
              <a:buNone/>
            </a:pPr>
            <a:r>
              <a:rPr lang="en-US" sz="2400" b="1" dirty="0" smtClean="0">
                <a:solidFill>
                  <a:srgbClr val="FF0000"/>
                </a:solidFill>
              </a:rPr>
              <a:t>     </a:t>
            </a:r>
          </a:p>
          <a:p>
            <a:r>
              <a:rPr lang="en-US" sz="2400" b="1" dirty="0" smtClean="0">
                <a:solidFill>
                  <a:srgbClr val="FF0000"/>
                </a:solidFill>
              </a:rPr>
              <a:t>If N is the population size and                              	   is the sample variance, then an unbiased estimator of the variance of the estimator is                            .</a:t>
            </a:r>
          </a:p>
          <a:p>
            <a:endParaRPr lang="en-US" sz="2400" b="1" dirty="0" smtClean="0">
              <a:solidFill>
                <a:srgbClr val="FF0000"/>
              </a:solidFill>
            </a:endParaRPr>
          </a:p>
          <a:p>
            <a:r>
              <a:rPr lang="en-US" sz="2400" b="1" dirty="0" smtClean="0">
                <a:solidFill>
                  <a:srgbClr val="FF0000"/>
                </a:solidFill>
              </a:rPr>
              <a:t>An estimate of the population total Y is          and an unbiased estimator of its variance is                          </a:t>
            </a:r>
          </a:p>
          <a:p>
            <a:endParaRPr lang="en-US" sz="2400" b="1" dirty="0">
              <a:solidFill>
                <a:srgbClr val="FF0000"/>
              </a:solidFill>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49" name="Object 1"/>
          <p:cNvGraphicFramePr>
            <a:graphicFrameLocks noChangeAspect="1"/>
          </p:cNvGraphicFramePr>
          <p:nvPr/>
        </p:nvGraphicFramePr>
        <p:xfrm>
          <a:off x="3349625" y="1541463"/>
          <a:ext cx="2065338" cy="820737"/>
        </p:xfrm>
        <a:graphic>
          <a:graphicData uri="http://schemas.openxmlformats.org/presentationml/2006/ole">
            <p:oleObj spid="_x0000_s2049" name="Equation" r:id="rId3" imgW="838080" imgH="431640" progId="">
              <p:embed/>
            </p:oleObj>
          </a:graphicData>
        </a:graphic>
      </p:graphicFrame>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51" name="Object 3"/>
          <p:cNvGraphicFramePr>
            <a:graphicFrameLocks noChangeAspect="1"/>
          </p:cNvGraphicFramePr>
          <p:nvPr/>
        </p:nvGraphicFramePr>
        <p:xfrm>
          <a:off x="533400" y="2819400"/>
          <a:ext cx="304800" cy="426720"/>
        </p:xfrm>
        <a:graphic>
          <a:graphicData uri="http://schemas.openxmlformats.org/presentationml/2006/ole">
            <p:oleObj spid="_x0000_s2051" name="Equation" r:id="rId4" imgW="139639" imgH="203112" progId="">
              <p:embed/>
            </p:oleObj>
          </a:graphicData>
        </a:graphic>
      </p:graphicFrame>
      <p:sp>
        <p:nvSpPr>
          <p:cNvPr id="20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53" name="Object 5"/>
          <p:cNvGraphicFramePr>
            <a:graphicFrameLocks noChangeAspect="1"/>
          </p:cNvGraphicFramePr>
          <p:nvPr/>
        </p:nvGraphicFramePr>
        <p:xfrm>
          <a:off x="4267200" y="3124200"/>
          <a:ext cx="2435225" cy="665163"/>
        </p:xfrm>
        <a:graphic>
          <a:graphicData uri="http://schemas.openxmlformats.org/presentationml/2006/ole">
            <p:oleObj spid="_x0000_s2053" name="Equation" r:id="rId5" imgW="1434960" imgH="457200" progId="">
              <p:embed/>
            </p:oleObj>
          </a:graphicData>
        </a:graphic>
      </p:graphicFrame>
      <p:sp>
        <p:nvSpPr>
          <p:cNvPr id="205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55" name="Object 7"/>
          <p:cNvGraphicFramePr>
            <a:graphicFrameLocks noChangeAspect="1"/>
          </p:cNvGraphicFramePr>
          <p:nvPr/>
        </p:nvGraphicFramePr>
        <p:xfrm>
          <a:off x="2057400" y="4038600"/>
          <a:ext cx="1447800" cy="892479"/>
        </p:xfrm>
        <a:graphic>
          <a:graphicData uri="http://schemas.openxmlformats.org/presentationml/2006/ole">
            <p:oleObj spid="_x0000_s2055" name="Equation" r:id="rId6" imgW="698197" imgH="431613" progId="">
              <p:embed/>
            </p:oleObj>
          </a:graphicData>
        </a:graphic>
      </p:graphicFrame>
      <p:sp>
        <p:nvSpPr>
          <p:cNvPr id="205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57" name="Object 9"/>
          <p:cNvGraphicFramePr>
            <a:graphicFrameLocks noChangeAspect="1"/>
          </p:cNvGraphicFramePr>
          <p:nvPr/>
        </p:nvGraphicFramePr>
        <p:xfrm>
          <a:off x="5410200" y="4876800"/>
          <a:ext cx="609600" cy="476250"/>
        </p:xfrm>
        <a:graphic>
          <a:graphicData uri="http://schemas.openxmlformats.org/presentationml/2006/ole">
            <p:oleObj spid="_x0000_s2057" name="Equation" r:id="rId7" imgW="266469" imgH="241091" progId="">
              <p:embed/>
            </p:oleObj>
          </a:graphicData>
        </a:graphic>
      </p:graphicFrame>
      <p:sp>
        <p:nvSpPr>
          <p:cNvPr id="206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59" name="Object 11"/>
          <p:cNvGraphicFramePr>
            <a:graphicFrameLocks noChangeAspect="1"/>
          </p:cNvGraphicFramePr>
          <p:nvPr/>
        </p:nvGraphicFramePr>
        <p:xfrm>
          <a:off x="3657600" y="5606716"/>
          <a:ext cx="1981200" cy="794084"/>
        </p:xfrm>
        <a:graphic>
          <a:graphicData uri="http://schemas.openxmlformats.org/presentationml/2006/ole">
            <p:oleObj spid="_x0000_s2059" name="Equation" r:id="rId8" imgW="901309" imgH="431613" progId="">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563562"/>
          </a:xfrm>
        </p:spPr>
        <p:txBody>
          <a:bodyPr>
            <a:normAutofit/>
          </a:bodyPr>
          <a:lstStyle/>
          <a:p>
            <a:r>
              <a:rPr lang="en-US" sz="2800" b="1" dirty="0" smtClean="0">
                <a:solidFill>
                  <a:srgbClr val="00B050"/>
                </a:solidFill>
              </a:rPr>
              <a:t>Advantages of </a:t>
            </a:r>
            <a:r>
              <a:rPr lang="en-US" sz="2800" b="1" dirty="0" err="1" smtClean="0">
                <a:solidFill>
                  <a:srgbClr val="00B050"/>
                </a:solidFill>
              </a:rPr>
              <a:t>srs</a:t>
            </a:r>
            <a:endParaRPr lang="en-US" sz="2800" b="1" dirty="0">
              <a:solidFill>
                <a:srgbClr val="00B050"/>
              </a:solidFill>
            </a:endParaRPr>
          </a:p>
        </p:txBody>
      </p:sp>
      <p:sp>
        <p:nvSpPr>
          <p:cNvPr id="3" name="Content Placeholder 2"/>
          <p:cNvSpPr>
            <a:spLocks noGrp="1"/>
          </p:cNvSpPr>
          <p:nvPr>
            <p:ph idx="1"/>
          </p:nvPr>
        </p:nvSpPr>
        <p:spPr>
          <a:xfrm>
            <a:off x="533400" y="762000"/>
            <a:ext cx="8382000" cy="2438400"/>
          </a:xfrm>
        </p:spPr>
        <p:txBody>
          <a:bodyPr>
            <a:normAutofit lnSpcReduction="10000"/>
          </a:bodyPr>
          <a:lstStyle/>
          <a:p>
            <a:r>
              <a:rPr lang="en-US" sz="2800" b="1" dirty="0" smtClean="0">
                <a:solidFill>
                  <a:srgbClr val="7030A0"/>
                </a:solidFill>
                <a:latin typeface="Arial" pitchFamily="34" charset="0"/>
              </a:rPr>
              <a:t>easy to conduct</a:t>
            </a:r>
            <a:endParaRPr lang="en-US" sz="2800" dirty="0" smtClean="0">
              <a:solidFill>
                <a:srgbClr val="7030A0"/>
              </a:solidFill>
            </a:endParaRPr>
          </a:p>
          <a:p>
            <a:r>
              <a:rPr lang="en-US" sz="2800" b="1" dirty="0" smtClean="0">
                <a:solidFill>
                  <a:srgbClr val="7030A0"/>
                </a:solidFill>
                <a:latin typeface="Arial" pitchFamily="34" charset="0"/>
              </a:rPr>
              <a:t>strategy requires minimum knowledge of</a:t>
            </a:r>
          </a:p>
          <a:p>
            <a:pPr>
              <a:buNone/>
            </a:pPr>
            <a:r>
              <a:rPr lang="en-US" sz="2800" b="1" dirty="0" smtClean="0">
                <a:solidFill>
                  <a:srgbClr val="7030A0"/>
                </a:solidFill>
                <a:latin typeface="Arial" pitchFamily="34" charset="0"/>
              </a:rPr>
              <a:t>    the population to be sampled</a:t>
            </a:r>
            <a:endParaRPr lang="en-US" sz="2400" b="1" dirty="0" smtClean="0">
              <a:solidFill>
                <a:srgbClr val="7030A0"/>
              </a:solidFill>
              <a:latin typeface="Arial" pitchFamily="34" charset="0"/>
            </a:endParaRPr>
          </a:p>
          <a:p>
            <a:r>
              <a:rPr lang="en-US" sz="2800" b="1" dirty="0" smtClean="0">
                <a:solidFill>
                  <a:srgbClr val="7030A0"/>
                </a:solidFill>
                <a:latin typeface="Arial" pitchFamily="34" charset="0"/>
              </a:rPr>
              <a:t>simple estimators for the parameters</a:t>
            </a:r>
          </a:p>
          <a:p>
            <a:pPr lvl="1">
              <a:buNone/>
            </a:pPr>
            <a:r>
              <a:rPr lang="en-US" sz="2400" b="1" dirty="0" smtClean="0">
                <a:solidFill>
                  <a:srgbClr val="7030A0"/>
                </a:solidFill>
                <a:latin typeface="Arial" pitchFamily="34" charset="0"/>
              </a:rPr>
              <a:t>….</a:t>
            </a:r>
            <a:endParaRPr lang="en-US" sz="2400" dirty="0" smtClean="0">
              <a:solidFill>
                <a:srgbClr val="7030A0"/>
              </a:solidFill>
            </a:endParaRPr>
          </a:p>
          <a:p>
            <a:endParaRPr lang="en-US" dirty="0"/>
          </a:p>
        </p:txBody>
      </p:sp>
      <p:sp>
        <p:nvSpPr>
          <p:cNvPr id="4" name="Rectangle 3"/>
          <p:cNvSpPr/>
          <p:nvPr/>
        </p:nvSpPr>
        <p:spPr>
          <a:xfrm>
            <a:off x="1524000" y="2971800"/>
            <a:ext cx="6096000" cy="523220"/>
          </a:xfrm>
          <a:prstGeom prst="rect">
            <a:avLst/>
          </a:prstGeom>
        </p:spPr>
        <p:txBody>
          <a:bodyPr wrap="square">
            <a:spAutoFit/>
          </a:bodyPr>
          <a:lstStyle/>
          <a:p>
            <a:pPr algn="ctr"/>
            <a:r>
              <a:rPr lang="en-US" sz="2800" b="1" dirty="0" smtClean="0">
                <a:solidFill>
                  <a:srgbClr val="00B050"/>
                </a:solidFill>
              </a:rPr>
              <a:t>Drawbacks of </a:t>
            </a:r>
            <a:r>
              <a:rPr lang="en-US" sz="2800" b="1" dirty="0" err="1" smtClean="0">
                <a:solidFill>
                  <a:srgbClr val="00B050"/>
                </a:solidFill>
              </a:rPr>
              <a:t>srs</a:t>
            </a:r>
            <a:endParaRPr lang="en-US" sz="2800" dirty="0"/>
          </a:p>
        </p:txBody>
      </p:sp>
      <p:sp>
        <p:nvSpPr>
          <p:cNvPr id="5" name="TextBox 4"/>
          <p:cNvSpPr txBox="1"/>
          <p:nvPr/>
        </p:nvSpPr>
        <p:spPr>
          <a:xfrm>
            <a:off x="228600" y="3657600"/>
            <a:ext cx="8534400" cy="2062103"/>
          </a:xfrm>
          <a:prstGeom prst="rect">
            <a:avLst/>
          </a:prstGeom>
          <a:noFill/>
        </p:spPr>
        <p:txBody>
          <a:bodyPr wrap="square" rtlCol="0">
            <a:spAutoFit/>
          </a:bodyPr>
          <a:lstStyle/>
          <a:p>
            <a:pPr algn="just">
              <a:buFont typeface="Arial" pitchFamily="34" charset="0"/>
              <a:buChar char="•"/>
            </a:pPr>
            <a:r>
              <a:rPr lang="en-US" sz="3200" b="1" dirty="0" smtClean="0">
                <a:solidFill>
                  <a:srgbClr val="C00000"/>
                </a:solidFill>
              </a:rPr>
              <a:t> When the population is not homogeneous w. r. to the characteristic under survey, the </a:t>
            </a:r>
            <a:r>
              <a:rPr lang="en-US" sz="3200" b="1" dirty="0" err="1" smtClean="0">
                <a:solidFill>
                  <a:srgbClr val="C00000"/>
                </a:solidFill>
              </a:rPr>
              <a:t>srs</a:t>
            </a:r>
            <a:r>
              <a:rPr lang="en-US" sz="3200" b="1" dirty="0" smtClean="0">
                <a:solidFill>
                  <a:srgbClr val="C00000"/>
                </a:solidFill>
              </a:rPr>
              <a:t> need not be a good representative of it.</a:t>
            </a:r>
          </a:p>
          <a:p>
            <a:pPr algn="just">
              <a:buFont typeface="Arial" pitchFamily="34" charset="0"/>
              <a:buChar char="•"/>
            </a:pPr>
            <a:endParaRPr lang="en-US" sz="3200" b="1" dirty="0" smtClean="0">
              <a:solidFill>
                <a:srgbClr val="C0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808038"/>
          </a:xfrm>
        </p:spPr>
        <p:txBody>
          <a:bodyPr>
            <a:normAutofit/>
          </a:bodyPr>
          <a:lstStyle/>
          <a:p>
            <a:r>
              <a:rPr lang="en-US" sz="3200" b="1" dirty="0" smtClean="0">
                <a:solidFill>
                  <a:srgbClr val="0070C0"/>
                </a:solidFill>
              </a:rPr>
              <a:t>Homogeneous and heterogeneous populations</a:t>
            </a:r>
            <a:endParaRPr lang="en-US" sz="3200" b="1" dirty="0">
              <a:solidFill>
                <a:srgbClr val="0070C0"/>
              </a:solidFill>
            </a:endParaRPr>
          </a:p>
        </p:txBody>
      </p:sp>
      <p:sp>
        <p:nvSpPr>
          <p:cNvPr id="3" name="Content Placeholder 2"/>
          <p:cNvSpPr>
            <a:spLocks noGrp="1"/>
          </p:cNvSpPr>
          <p:nvPr>
            <p:ph idx="1"/>
          </p:nvPr>
        </p:nvSpPr>
        <p:spPr>
          <a:xfrm>
            <a:off x="152400" y="838200"/>
            <a:ext cx="8763000" cy="5791200"/>
          </a:xfrm>
        </p:spPr>
        <p:txBody>
          <a:bodyPr>
            <a:normAutofit/>
          </a:bodyPr>
          <a:lstStyle/>
          <a:p>
            <a:pPr algn="just"/>
            <a:r>
              <a:rPr lang="en-US" sz="2800" b="1" dirty="0" smtClean="0">
                <a:solidFill>
                  <a:srgbClr val="00B050"/>
                </a:solidFill>
              </a:rPr>
              <a:t>If all members of a population were identical, the population is considered to be </a:t>
            </a:r>
            <a:r>
              <a:rPr lang="en-US" sz="2800" b="1" i="1" dirty="0" smtClean="0">
                <a:solidFill>
                  <a:srgbClr val="C00000"/>
                </a:solidFill>
              </a:rPr>
              <a:t>homogenous</a:t>
            </a:r>
            <a:r>
              <a:rPr lang="en-US" sz="2800" b="1" dirty="0" smtClean="0">
                <a:solidFill>
                  <a:srgbClr val="C00000"/>
                </a:solidFill>
              </a:rPr>
              <a:t>.</a:t>
            </a:r>
            <a:r>
              <a:rPr lang="en-US" sz="2800" b="1" dirty="0" smtClean="0">
                <a:solidFill>
                  <a:srgbClr val="00B050"/>
                </a:solidFill>
              </a:rPr>
              <a:t> That is, the characteristics of any one individual in the population would be the same as the characteristics of any other individual (little or no variation among individuals). </a:t>
            </a:r>
          </a:p>
          <a:p>
            <a:pPr algn="just"/>
            <a:r>
              <a:rPr lang="en-US" sz="2800" b="1" dirty="0" smtClean="0">
                <a:solidFill>
                  <a:srgbClr val="00B050"/>
                </a:solidFill>
              </a:rPr>
              <a:t>When individual members of a population are different from each other, the population is considered to be </a:t>
            </a:r>
            <a:r>
              <a:rPr lang="en-US" sz="2800" b="1" i="1" dirty="0" smtClean="0">
                <a:solidFill>
                  <a:srgbClr val="C00000"/>
                </a:solidFill>
              </a:rPr>
              <a:t>heterogeneous </a:t>
            </a:r>
            <a:r>
              <a:rPr lang="en-US" sz="2800" b="1" dirty="0" smtClean="0">
                <a:solidFill>
                  <a:srgbClr val="00B050"/>
                </a:solidFill>
              </a:rPr>
              <a:t>(having significant variation among individuals).</a:t>
            </a:r>
          </a:p>
          <a:p>
            <a:pPr algn="ctr">
              <a:buNone/>
            </a:pPr>
            <a:r>
              <a:rPr lang="en-US" b="1" dirty="0" smtClean="0">
                <a:solidFill>
                  <a:srgbClr val="7030A0"/>
                </a:solidFill>
              </a:rPr>
              <a:t>   </a:t>
            </a:r>
            <a:r>
              <a:rPr lang="en-US" sz="2800" b="1" i="1" dirty="0" err="1" smtClean="0">
                <a:solidFill>
                  <a:srgbClr val="7030A0"/>
                </a:solidFill>
              </a:rPr>
              <a:t>Eg</a:t>
            </a:r>
            <a:r>
              <a:rPr lang="en-US" sz="2800" b="1" i="1" dirty="0" smtClean="0">
                <a:solidFill>
                  <a:srgbClr val="7030A0"/>
                </a:solidFill>
              </a:rPr>
              <a:t>. Students in a school, students in a college,  </a:t>
            </a:r>
          </a:p>
          <a:p>
            <a:pPr algn="ctr">
              <a:buNone/>
            </a:pPr>
            <a:r>
              <a:rPr lang="en-US" sz="2800" b="1" i="1" dirty="0" smtClean="0">
                <a:solidFill>
                  <a:srgbClr val="7030A0"/>
                </a:solidFill>
              </a:rPr>
              <a:t>          workers in a factory …</a:t>
            </a:r>
            <a:endParaRPr lang="en-US" sz="2800" b="1" i="1" dirty="0">
              <a:solidFill>
                <a:srgbClr val="7030A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solidFill>
                  <a:srgbClr val="FF0000"/>
                </a:solidFill>
              </a:rPr>
              <a:t>Stratified Sampling</a:t>
            </a:r>
            <a:endParaRPr lang="en-US" dirty="0">
              <a:solidFill>
                <a:srgbClr val="FF0000"/>
              </a:solidFill>
            </a:endParaRPr>
          </a:p>
        </p:txBody>
      </p:sp>
      <p:sp>
        <p:nvSpPr>
          <p:cNvPr id="3" name="Content Placeholder 2"/>
          <p:cNvSpPr>
            <a:spLocks noGrp="1"/>
          </p:cNvSpPr>
          <p:nvPr>
            <p:ph idx="1"/>
          </p:nvPr>
        </p:nvSpPr>
        <p:spPr>
          <a:xfrm>
            <a:off x="152400" y="1143000"/>
            <a:ext cx="8763000" cy="5410200"/>
          </a:xfrm>
        </p:spPr>
        <p:txBody>
          <a:bodyPr>
            <a:normAutofit fontScale="92500" lnSpcReduction="20000"/>
          </a:bodyPr>
          <a:lstStyle/>
          <a:p>
            <a:pPr algn="just"/>
            <a:r>
              <a:rPr lang="en-US" b="1" dirty="0" smtClean="0">
                <a:solidFill>
                  <a:srgbClr val="7030A0"/>
                </a:solidFill>
              </a:rPr>
              <a:t>When the population is heterogeneous in nature, the stratified random sampling is used.</a:t>
            </a:r>
          </a:p>
          <a:p>
            <a:pPr algn="just"/>
            <a:r>
              <a:rPr lang="en-US" b="1" dirty="0" smtClean="0">
                <a:solidFill>
                  <a:srgbClr val="0070C0"/>
                </a:solidFill>
                <a:cs typeface="Times New Roman" pitchFamily="18" charset="0"/>
              </a:rPr>
              <a:t>Two-step process in which the population is partitioned into subpopulations, or strata.  </a:t>
            </a:r>
          </a:p>
          <a:p>
            <a:pPr algn="just"/>
            <a:r>
              <a:rPr lang="en-US" b="1" dirty="0" smtClean="0">
                <a:solidFill>
                  <a:srgbClr val="0070C0"/>
                </a:solidFill>
                <a:cs typeface="Times New Roman" pitchFamily="18" charset="0"/>
              </a:rPr>
              <a:t>Strata should be mutually exclusive and collectively exhaustive so that every population element should be assigned to one and only one strata and no population elements should be omitted.  </a:t>
            </a:r>
          </a:p>
          <a:p>
            <a:pPr algn="just"/>
            <a:r>
              <a:rPr lang="en-US" b="1" dirty="0" smtClean="0">
                <a:solidFill>
                  <a:srgbClr val="0070C0"/>
                </a:solidFill>
                <a:cs typeface="Times New Roman" pitchFamily="18" charset="0"/>
              </a:rPr>
              <a:t>Elements are selected from each strata by a random sample procedure, usually </a:t>
            </a:r>
            <a:r>
              <a:rPr lang="en-US" b="1" dirty="0" err="1" smtClean="0">
                <a:solidFill>
                  <a:srgbClr val="0070C0"/>
                </a:solidFill>
                <a:cs typeface="Times New Roman" pitchFamily="18" charset="0"/>
              </a:rPr>
              <a:t>srs</a:t>
            </a:r>
            <a:r>
              <a:rPr lang="en-US" b="1" dirty="0" smtClean="0">
                <a:solidFill>
                  <a:srgbClr val="0070C0"/>
                </a:solidFill>
                <a:cs typeface="Times New Roman" pitchFamily="18" charset="0"/>
              </a:rPr>
              <a:t>.  Then pool them together to get the stratified sample</a:t>
            </a:r>
          </a:p>
          <a:p>
            <a:pPr algn="just"/>
            <a:r>
              <a:rPr lang="en-US" b="1" dirty="0" smtClean="0">
                <a:solidFill>
                  <a:srgbClr val="7030A0"/>
                </a:solidFill>
                <a:cs typeface="Times New Roman" pitchFamily="18" charset="0"/>
              </a:rPr>
              <a:t>A major objective of stratified sampling is to increase precision without increasing cost.</a:t>
            </a:r>
            <a:endParaRPr lang="en-US" b="1" dirty="0">
              <a:solidFill>
                <a:srgbClr val="7030A0"/>
              </a:solidFill>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lnSpcReduction="10000"/>
          </a:bodyPr>
          <a:lstStyle/>
          <a:p>
            <a:pPr algn="just"/>
            <a:r>
              <a:rPr lang="en-US" b="1" dirty="0" smtClean="0">
                <a:solidFill>
                  <a:srgbClr val="0070C0"/>
                </a:solidFill>
                <a:cs typeface="Times New Roman" pitchFamily="18" charset="0"/>
              </a:rPr>
              <a:t>The elements within a strata should be as homogeneous as possible, but the elements in different strata should be as heterogeneous as possible.  </a:t>
            </a:r>
          </a:p>
          <a:p>
            <a:pPr algn="just"/>
            <a:r>
              <a:rPr lang="en-US" b="1" dirty="0" smtClean="0">
                <a:solidFill>
                  <a:srgbClr val="0070C0"/>
                </a:solidFill>
                <a:cs typeface="Times New Roman" pitchFamily="18" charset="0"/>
              </a:rPr>
              <a:t>The stratification variables (</a:t>
            </a:r>
            <a:r>
              <a:rPr lang="en-US" sz="2600" b="1" i="1" dirty="0" smtClean="0">
                <a:solidFill>
                  <a:srgbClr val="7030A0"/>
                </a:solidFill>
                <a:cs typeface="Times New Roman" pitchFamily="18" charset="0"/>
              </a:rPr>
              <a:t>Auxiliary variables</a:t>
            </a:r>
            <a:r>
              <a:rPr lang="en-US" b="1" dirty="0" smtClean="0">
                <a:solidFill>
                  <a:srgbClr val="0070C0"/>
                </a:solidFill>
                <a:cs typeface="Times New Roman" pitchFamily="18" charset="0"/>
              </a:rPr>
              <a:t>) should also be closely related to the characteristic of </a:t>
            </a:r>
            <a:r>
              <a:rPr lang="en-US" sz="3500" b="1" dirty="0" smtClean="0">
                <a:solidFill>
                  <a:srgbClr val="0070C0"/>
                </a:solidFill>
                <a:cs typeface="Times New Roman" pitchFamily="18" charset="0"/>
              </a:rPr>
              <a:t>interest</a:t>
            </a:r>
            <a:r>
              <a:rPr lang="en-US" sz="2600" b="1" i="1" dirty="0" smtClean="0">
                <a:solidFill>
                  <a:srgbClr val="7030A0"/>
                </a:solidFill>
                <a:cs typeface="Times New Roman" pitchFamily="18" charset="0"/>
              </a:rPr>
              <a:t> (Survey variable or Study variable</a:t>
            </a:r>
            <a:r>
              <a:rPr lang="en-US" b="1" dirty="0" smtClean="0">
                <a:solidFill>
                  <a:srgbClr val="0070C0"/>
                </a:solidFill>
                <a:cs typeface="Times New Roman" pitchFamily="18" charset="0"/>
              </a:rPr>
              <a:t>).  </a:t>
            </a:r>
          </a:p>
          <a:p>
            <a:pPr algn="ctr">
              <a:buNone/>
            </a:pPr>
            <a:r>
              <a:rPr lang="en-US" sz="2600" b="1" i="1" dirty="0" smtClean="0">
                <a:solidFill>
                  <a:schemeClr val="accent2">
                    <a:lumMod val="75000"/>
                  </a:schemeClr>
                </a:solidFill>
                <a:cs typeface="Times New Roman" pitchFamily="18" charset="0"/>
              </a:rPr>
              <a:t>If height is the study variable, </a:t>
            </a:r>
          </a:p>
          <a:p>
            <a:pPr algn="ctr">
              <a:buNone/>
            </a:pPr>
            <a:r>
              <a:rPr lang="en-US" sz="2600" b="1" i="1" dirty="0" smtClean="0">
                <a:solidFill>
                  <a:schemeClr val="accent2">
                    <a:lumMod val="75000"/>
                  </a:schemeClr>
                </a:solidFill>
                <a:cs typeface="Times New Roman" pitchFamily="18" charset="0"/>
              </a:rPr>
              <a:t>weight or age may taken as the auxiliary variable</a:t>
            </a:r>
          </a:p>
          <a:p>
            <a:pPr algn="ctr">
              <a:buNone/>
            </a:pPr>
            <a:endParaRPr lang="en-US" sz="2600" b="1" i="1" dirty="0" smtClean="0">
              <a:solidFill>
                <a:schemeClr val="accent2">
                  <a:lumMod val="75000"/>
                </a:schemeClr>
              </a:solidFill>
              <a:cs typeface="Times New Roman" pitchFamily="18" charset="0"/>
            </a:endParaRPr>
          </a:p>
          <a:p>
            <a:pPr algn="ctr">
              <a:buNone/>
            </a:pPr>
            <a:r>
              <a:rPr lang="en-US" sz="2600" b="1" i="1" dirty="0" smtClean="0">
                <a:solidFill>
                  <a:schemeClr val="accent2">
                    <a:lumMod val="75000"/>
                  </a:schemeClr>
                </a:solidFill>
                <a:cs typeface="Times New Roman" pitchFamily="18" charset="0"/>
              </a:rPr>
              <a:t>If volume of timber is the study variable, </a:t>
            </a:r>
          </a:p>
          <a:p>
            <a:pPr algn="ctr">
              <a:buNone/>
            </a:pPr>
            <a:r>
              <a:rPr lang="en-US" sz="2600" b="1" i="1" dirty="0" smtClean="0">
                <a:solidFill>
                  <a:schemeClr val="accent2">
                    <a:lumMod val="75000"/>
                  </a:schemeClr>
                </a:solidFill>
                <a:cs typeface="Times New Roman" pitchFamily="18" charset="0"/>
              </a:rPr>
              <a:t>girth or height of the trees may be taken as auxiliary variable</a:t>
            </a:r>
          </a:p>
          <a:p>
            <a:pPr algn="ctr">
              <a:buNone/>
            </a:pPr>
            <a:r>
              <a:rPr lang="en-US" sz="2600" b="1" i="1" dirty="0" smtClean="0">
                <a:solidFill>
                  <a:schemeClr val="accent2">
                    <a:lumMod val="75000"/>
                  </a:schemeClr>
                </a:solidFill>
                <a:cs typeface="Times New Roman" pitchFamily="18" charset="0"/>
              </a:rPr>
              <a:t>…</a:t>
            </a:r>
            <a:endParaRPr lang="en-US" sz="3000" b="1" i="1" dirty="0" smtClean="0">
              <a:solidFill>
                <a:schemeClr val="accent2">
                  <a:lumMod val="75000"/>
                </a:schemeClr>
              </a:solidFill>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477000"/>
          </a:xfrm>
        </p:spPr>
        <p:txBody>
          <a:bodyPr>
            <a:noAutofit/>
          </a:bodyPr>
          <a:lstStyle/>
          <a:p>
            <a:pPr algn="l">
              <a:buFont typeface="Arial" pitchFamily="34" charset="0"/>
              <a:buChar char="•"/>
            </a:pPr>
            <a:r>
              <a:rPr lang="en-US" sz="2400" b="1" dirty="0" smtClean="0"/>
              <a:t> </a:t>
            </a:r>
            <a:r>
              <a:rPr lang="en-US" sz="2800" b="1" dirty="0" smtClean="0">
                <a:solidFill>
                  <a:srgbClr val="00B050"/>
                </a:solidFill>
              </a:rPr>
              <a:t>A statistical survey is a sort of investigation carried out </a:t>
            </a:r>
            <a:br>
              <a:rPr lang="en-US" sz="2800" b="1" dirty="0" smtClean="0">
                <a:solidFill>
                  <a:srgbClr val="00B050"/>
                </a:solidFill>
              </a:rPr>
            </a:br>
            <a:r>
              <a:rPr lang="en-US" sz="2800" b="1" dirty="0">
                <a:solidFill>
                  <a:srgbClr val="00B050"/>
                </a:solidFill>
              </a:rPr>
              <a:t> </a:t>
            </a:r>
            <a:r>
              <a:rPr lang="en-US" sz="2800" b="1" dirty="0" smtClean="0">
                <a:solidFill>
                  <a:srgbClr val="00B050"/>
                </a:solidFill>
              </a:rPr>
              <a:t> by an agency or individual to study the nature of the</a:t>
            </a:r>
            <a:br>
              <a:rPr lang="en-US" sz="2800" b="1" dirty="0" smtClean="0">
                <a:solidFill>
                  <a:srgbClr val="00B050"/>
                </a:solidFill>
              </a:rPr>
            </a:br>
            <a:r>
              <a:rPr lang="en-US" sz="2800" b="1" dirty="0">
                <a:solidFill>
                  <a:srgbClr val="00B050"/>
                </a:solidFill>
              </a:rPr>
              <a:t> </a:t>
            </a:r>
            <a:r>
              <a:rPr lang="en-US" sz="2800" b="1" dirty="0" smtClean="0">
                <a:solidFill>
                  <a:srgbClr val="00B050"/>
                </a:solidFill>
              </a:rPr>
              <a:t> unknown characteristics of a population. </a:t>
            </a:r>
            <a:r>
              <a:rPr lang="en-US" sz="2800" b="1" dirty="0" smtClean="0"/>
              <a:t/>
            </a:r>
            <a:br>
              <a:rPr lang="en-US" sz="2800" b="1" dirty="0" smtClean="0"/>
            </a:br>
            <a:r>
              <a:rPr lang="en-US" sz="3600" b="1" dirty="0" smtClean="0"/>
              <a:t>.</a:t>
            </a:r>
            <a:r>
              <a:rPr lang="en-US" sz="2800" b="1" dirty="0" smtClean="0"/>
              <a:t> </a:t>
            </a:r>
            <a:r>
              <a:rPr lang="en-US" sz="2800" b="1" dirty="0" smtClean="0">
                <a:solidFill>
                  <a:srgbClr val="FF0000"/>
                </a:solidFill>
              </a:rPr>
              <a:t>We undertake a survey for a variety of purposes. However in most    cases our interest may be concentrated on 4 important unknown values (</a:t>
            </a:r>
            <a:r>
              <a:rPr lang="en-US" sz="2800" b="1" dirty="0" smtClean="0">
                <a:solidFill>
                  <a:srgbClr val="FFC000"/>
                </a:solidFill>
              </a:rPr>
              <a:t>or parameters </a:t>
            </a:r>
            <a:r>
              <a:rPr lang="en-US" sz="2800" b="1" dirty="0" smtClean="0">
                <a:solidFill>
                  <a:srgbClr val="FF0000"/>
                </a:solidFill>
              </a:rPr>
              <a:t>) of the population under study.</a:t>
            </a:r>
            <a:r>
              <a:rPr lang="en-US" sz="2800" b="1" dirty="0" smtClean="0"/>
              <a:t/>
            </a:r>
            <a:br>
              <a:rPr lang="en-US" sz="2800" b="1" dirty="0" smtClean="0"/>
            </a:br>
            <a:r>
              <a:rPr lang="en-US" sz="2800" b="1" dirty="0"/>
              <a:t>	</a:t>
            </a:r>
            <a:r>
              <a:rPr lang="en-US" sz="2800" b="1" dirty="0" smtClean="0">
                <a:solidFill>
                  <a:srgbClr val="FF00FF"/>
                </a:solidFill>
              </a:rPr>
              <a:t>1. the population total</a:t>
            </a:r>
            <a:br>
              <a:rPr lang="en-US" sz="2800" b="1" dirty="0" smtClean="0">
                <a:solidFill>
                  <a:srgbClr val="FF00FF"/>
                </a:solidFill>
              </a:rPr>
            </a:br>
            <a:r>
              <a:rPr lang="en-US" sz="2800" b="1" dirty="0">
                <a:solidFill>
                  <a:srgbClr val="FF00FF"/>
                </a:solidFill>
              </a:rPr>
              <a:t>	</a:t>
            </a:r>
            <a:r>
              <a:rPr lang="en-US" sz="2800" b="1" dirty="0" smtClean="0">
                <a:solidFill>
                  <a:srgbClr val="FF00FF"/>
                </a:solidFill>
              </a:rPr>
              <a:t>2. the population mean</a:t>
            </a:r>
            <a:br>
              <a:rPr lang="en-US" sz="2800" b="1" dirty="0" smtClean="0">
                <a:solidFill>
                  <a:srgbClr val="FF00FF"/>
                </a:solidFill>
              </a:rPr>
            </a:br>
            <a:r>
              <a:rPr lang="en-US" sz="2800" b="1" dirty="0">
                <a:solidFill>
                  <a:srgbClr val="FF00FF"/>
                </a:solidFill>
              </a:rPr>
              <a:t>	</a:t>
            </a:r>
            <a:r>
              <a:rPr lang="en-US" sz="2800" b="1" dirty="0" smtClean="0">
                <a:solidFill>
                  <a:srgbClr val="FF00FF"/>
                </a:solidFill>
              </a:rPr>
              <a:t>3. the population proportion </a:t>
            </a:r>
            <a:br>
              <a:rPr lang="en-US" sz="2800" b="1" dirty="0" smtClean="0">
                <a:solidFill>
                  <a:srgbClr val="FF00FF"/>
                </a:solidFill>
              </a:rPr>
            </a:br>
            <a:r>
              <a:rPr lang="en-US" sz="2800" b="1" dirty="0">
                <a:solidFill>
                  <a:srgbClr val="FF00FF"/>
                </a:solidFill>
              </a:rPr>
              <a:t>	</a:t>
            </a:r>
            <a:r>
              <a:rPr lang="en-US" sz="2800" b="1" dirty="0" smtClean="0">
                <a:solidFill>
                  <a:srgbClr val="FF00FF"/>
                </a:solidFill>
              </a:rPr>
              <a:t>4. the population ratio</a:t>
            </a:r>
            <a:r>
              <a:rPr lang="en-US" sz="2800" b="1" dirty="0" smtClean="0"/>
              <a:t/>
            </a:r>
            <a:br>
              <a:rPr lang="en-US" sz="2800" b="1" dirty="0" smtClean="0"/>
            </a:br>
            <a:r>
              <a:rPr lang="en-US" sz="2800" b="1" dirty="0" smtClean="0">
                <a:solidFill>
                  <a:srgbClr val="00B0F0"/>
                </a:solidFill>
              </a:rPr>
              <a:t>Proportion : whole and part ( proportion of smokers, males, defectives, distinctions … )</a:t>
            </a:r>
            <a:r>
              <a:rPr lang="en-US" sz="2800" b="1" dirty="0" smtClean="0"/>
              <a:t/>
            </a:r>
            <a:br>
              <a:rPr lang="en-US" sz="2800" b="1" dirty="0" smtClean="0"/>
            </a:br>
            <a:r>
              <a:rPr lang="en-US" sz="2800" b="1" dirty="0" smtClean="0">
                <a:solidFill>
                  <a:srgbClr val="7030A0"/>
                </a:solidFill>
              </a:rPr>
              <a:t>Ratio : part and part ( sex ratio, import/ export ratio, birth/ death ratio … )</a:t>
            </a:r>
            <a:endParaRPr lang="en-US" sz="2400" b="1" dirty="0">
              <a:solidFill>
                <a:srgbClr val="7030A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533400"/>
          </a:xfrm>
        </p:spPr>
        <p:txBody>
          <a:bodyPr>
            <a:noAutofit/>
          </a:bodyPr>
          <a:lstStyle/>
          <a:p>
            <a:r>
              <a:rPr lang="en-US" sz="2800" b="1" dirty="0" smtClean="0">
                <a:solidFill>
                  <a:srgbClr val="FF0000"/>
                </a:solidFill>
              </a:rPr>
              <a:t>Procedure for Drawing a Stratified Random Sample</a:t>
            </a:r>
            <a:endParaRPr lang="en-US" sz="2800" b="1" dirty="0">
              <a:solidFill>
                <a:srgbClr val="FF0000"/>
              </a:solidFill>
            </a:endParaRPr>
          </a:p>
        </p:txBody>
      </p:sp>
      <p:sp>
        <p:nvSpPr>
          <p:cNvPr id="3" name="Content Placeholder 2"/>
          <p:cNvSpPr>
            <a:spLocks noGrp="1"/>
          </p:cNvSpPr>
          <p:nvPr>
            <p:ph idx="1"/>
          </p:nvPr>
        </p:nvSpPr>
        <p:spPr>
          <a:xfrm>
            <a:off x="304800" y="838200"/>
            <a:ext cx="8686800" cy="5638800"/>
          </a:xfrm>
        </p:spPr>
        <p:txBody>
          <a:bodyPr>
            <a:noAutofit/>
          </a:bodyPr>
          <a:lstStyle/>
          <a:p>
            <a:pPr eaLnBrk="0" hangingPunct="0">
              <a:lnSpc>
                <a:spcPct val="80000"/>
              </a:lnSpc>
              <a:spcBef>
                <a:spcPct val="50000"/>
              </a:spcBef>
            </a:pPr>
            <a:r>
              <a:rPr lang="en-US" sz="2400" b="1" dirty="0" smtClean="0">
                <a:solidFill>
                  <a:srgbClr val="0070C0"/>
                </a:solidFill>
              </a:rPr>
              <a:t>Define the population and the sampling frame</a:t>
            </a:r>
          </a:p>
          <a:p>
            <a:pPr eaLnBrk="0" hangingPunct="0">
              <a:lnSpc>
                <a:spcPct val="80000"/>
              </a:lnSpc>
              <a:spcBef>
                <a:spcPct val="50000"/>
              </a:spcBef>
            </a:pPr>
            <a:r>
              <a:rPr lang="en-US" sz="2400" b="1" dirty="0" smtClean="0">
                <a:solidFill>
                  <a:srgbClr val="0070C0"/>
                </a:solidFill>
              </a:rPr>
              <a:t>Select the stratification variable(s) and the number of strata, L</a:t>
            </a:r>
          </a:p>
          <a:p>
            <a:pPr eaLnBrk="0" hangingPunct="0">
              <a:lnSpc>
                <a:spcPct val="80000"/>
              </a:lnSpc>
              <a:spcBef>
                <a:spcPct val="50000"/>
              </a:spcBef>
            </a:pPr>
            <a:r>
              <a:rPr lang="en-US" sz="2400" b="1" dirty="0" smtClean="0">
                <a:solidFill>
                  <a:srgbClr val="0070C0"/>
                </a:solidFill>
              </a:rPr>
              <a:t>Divide the entire population into L non overlapping subdivisions called strata based on the classification variable</a:t>
            </a:r>
          </a:p>
          <a:p>
            <a:pPr eaLnBrk="0" hangingPunct="0">
              <a:lnSpc>
                <a:spcPct val="80000"/>
              </a:lnSpc>
              <a:spcBef>
                <a:spcPct val="50000"/>
              </a:spcBef>
            </a:pPr>
            <a:r>
              <a:rPr lang="en-US" sz="2400" b="1" dirty="0" smtClean="0">
                <a:solidFill>
                  <a:srgbClr val="0070C0"/>
                </a:solidFill>
              </a:rPr>
              <a:t>In each strata, number the elements from 1 to </a:t>
            </a:r>
            <a:r>
              <a:rPr lang="en-US" sz="2400" b="1" dirty="0" err="1" smtClean="0">
                <a:solidFill>
                  <a:srgbClr val="0070C0"/>
                </a:solidFill>
              </a:rPr>
              <a:t>N</a:t>
            </a:r>
            <a:r>
              <a:rPr lang="en-US" sz="2400" b="1" baseline="-25000" dirty="0" err="1" smtClean="0">
                <a:solidFill>
                  <a:srgbClr val="0070C0"/>
                </a:solidFill>
              </a:rPr>
              <a:t>h</a:t>
            </a:r>
            <a:r>
              <a:rPr lang="en-US" sz="2400" b="1" dirty="0" smtClean="0">
                <a:solidFill>
                  <a:srgbClr val="0070C0"/>
                </a:solidFill>
              </a:rPr>
              <a:t> (the pop.   </a:t>
            </a:r>
            <a:br>
              <a:rPr lang="en-US" sz="2400" b="1" dirty="0" smtClean="0">
                <a:solidFill>
                  <a:srgbClr val="0070C0"/>
                </a:solidFill>
              </a:rPr>
            </a:br>
            <a:r>
              <a:rPr lang="en-US" sz="2400" b="1" dirty="0" smtClean="0">
                <a:solidFill>
                  <a:srgbClr val="0070C0"/>
                </a:solidFill>
              </a:rPr>
              <a:t>    size of strata h)</a:t>
            </a:r>
          </a:p>
          <a:p>
            <a:pPr eaLnBrk="0" hangingPunct="0">
              <a:lnSpc>
                <a:spcPct val="80000"/>
              </a:lnSpc>
              <a:spcBef>
                <a:spcPct val="50000"/>
              </a:spcBef>
            </a:pPr>
            <a:r>
              <a:rPr lang="en-US" sz="2400" b="1" dirty="0" smtClean="0">
                <a:solidFill>
                  <a:srgbClr val="0070C0"/>
                </a:solidFill>
              </a:rPr>
              <a:t>Determine the sample size of each strata, </a:t>
            </a:r>
            <a:r>
              <a:rPr lang="en-US" sz="2400" b="1" dirty="0" err="1" smtClean="0">
                <a:solidFill>
                  <a:srgbClr val="0070C0"/>
                </a:solidFill>
              </a:rPr>
              <a:t>n</a:t>
            </a:r>
            <a:r>
              <a:rPr lang="en-US" sz="2400" b="1" baseline="-25000" dirty="0" err="1" smtClean="0">
                <a:solidFill>
                  <a:srgbClr val="0070C0"/>
                </a:solidFill>
              </a:rPr>
              <a:t>h</a:t>
            </a:r>
            <a:r>
              <a:rPr lang="en-US" sz="2400" b="1" dirty="0" smtClean="0">
                <a:solidFill>
                  <a:srgbClr val="0070C0"/>
                </a:solidFill>
              </a:rPr>
              <a:t>, where</a:t>
            </a:r>
          </a:p>
          <a:p>
            <a:pPr eaLnBrk="0" hangingPunct="0">
              <a:lnSpc>
                <a:spcPct val="80000"/>
              </a:lnSpc>
              <a:spcBef>
                <a:spcPct val="50000"/>
              </a:spcBef>
            </a:pPr>
            <a:endParaRPr lang="en-US" sz="2400" b="1" dirty="0" smtClean="0">
              <a:solidFill>
                <a:srgbClr val="0070C0"/>
              </a:solidFill>
            </a:endParaRPr>
          </a:p>
          <a:p>
            <a:pPr eaLnBrk="0" hangingPunct="0">
              <a:lnSpc>
                <a:spcPct val="80000"/>
              </a:lnSpc>
              <a:spcBef>
                <a:spcPct val="50000"/>
              </a:spcBef>
              <a:buNone/>
            </a:pPr>
            <a:endParaRPr lang="en-US" sz="2400" b="1" dirty="0" smtClean="0">
              <a:solidFill>
                <a:srgbClr val="0070C0"/>
              </a:solidFill>
            </a:endParaRPr>
          </a:p>
          <a:p>
            <a:pPr eaLnBrk="0" hangingPunct="0">
              <a:lnSpc>
                <a:spcPct val="80000"/>
              </a:lnSpc>
              <a:spcBef>
                <a:spcPct val="50000"/>
              </a:spcBef>
            </a:pPr>
            <a:endParaRPr lang="en-US" sz="2400" b="1" dirty="0" smtClean="0">
              <a:solidFill>
                <a:srgbClr val="0070C0"/>
              </a:solidFill>
            </a:endParaRPr>
          </a:p>
          <a:p>
            <a:pPr eaLnBrk="0" hangingPunct="0">
              <a:lnSpc>
                <a:spcPct val="20000"/>
              </a:lnSpc>
              <a:spcBef>
                <a:spcPct val="50000"/>
              </a:spcBef>
              <a:buNone/>
            </a:pPr>
            <a:r>
              <a:rPr lang="en-US" sz="2400" b="1" dirty="0" smtClean="0">
                <a:solidFill>
                  <a:srgbClr val="0070C0"/>
                </a:solidFill>
              </a:rPr>
              <a:t/>
            </a:r>
            <a:br>
              <a:rPr lang="en-US" sz="2400" b="1" dirty="0" smtClean="0">
                <a:solidFill>
                  <a:srgbClr val="0070C0"/>
                </a:solidFill>
              </a:rPr>
            </a:br>
            <a:endParaRPr lang="en-US" sz="2400" b="1" dirty="0" smtClean="0">
              <a:solidFill>
                <a:srgbClr val="0070C0"/>
              </a:solidFill>
            </a:endParaRPr>
          </a:p>
          <a:p>
            <a:pPr lvl="0"/>
            <a:r>
              <a:rPr lang="en-US" sz="2400" b="1" dirty="0" smtClean="0">
                <a:solidFill>
                  <a:srgbClr val="0070C0"/>
                </a:solidFill>
              </a:rPr>
              <a:t>From each strata, select a simple random sample of </a:t>
            </a:r>
            <a:r>
              <a:rPr lang="en-US" sz="2400" b="1" dirty="0" err="1" smtClean="0">
                <a:solidFill>
                  <a:srgbClr val="0070C0"/>
                </a:solidFill>
              </a:rPr>
              <a:t>n</a:t>
            </a:r>
            <a:r>
              <a:rPr lang="en-US" sz="2400" b="1" baseline="-25000" dirty="0" err="1" smtClean="0">
                <a:solidFill>
                  <a:srgbClr val="0070C0"/>
                </a:solidFill>
              </a:rPr>
              <a:t>h</a:t>
            </a:r>
            <a:r>
              <a:rPr lang="en-US" sz="2400" b="1" baseline="-25000" dirty="0" smtClean="0">
                <a:solidFill>
                  <a:srgbClr val="0070C0"/>
                </a:solidFill>
              </a:rPr>
              <a:t> </a:t>
            </a:r>
            <a:r>
              <a:rPr lang="en-US" sz="2400" b="1" dirty="0" smtClean="0">
                <a:solidFill>
                  <a:srgbClr val="0070C0"/>
                </a:solidFill>
              </a:rPr>
              <a:t> units </a:t>
            </a:r>
            <a:endParaRPr lang="en-US" sz="2400" dirty="0" smtClean="0">
              <a:solidFill>
                <a:srgbClr val="0070C0"/>
              </a:solidFill>
            </a:endParaRPr>
          </a:p>
          <a:p>
            <a:pPr>
              <a:buNone/>
            </a:pPr>
            <a:r>
              <a:rPr lang="en-US" sz="2400" b="1" dirty="0" smtClean="0">
                <a:solidFill>
                  <a:srgbClr val="0070C0"/>
                </a:solidFill>
              </a:rPr>
              <a:t>     and pool them together to get the required Stratified sample. </a:t>
            </a:r>
            <a:endParaRPr lang="en-US" sz="2400" dirty="0" smtClean="0">
              <a:solidFill>
                <a:srgbClr val="0070C0"/>
              </a:solidFill>
            </a:endParaRPr>
          </a:p>
          <a:p>
            <a:pPr>
              <a:buNone/>
            </a:pPr>
            <a:endParaRPr lang="en-US" sz="2400" b="1" dirty="0">
              <a:solidFill>
                <a:srgbClr val="0070C0"/>
              </a:solidFill>
            </a:endParaRPr>
          </a:p>
        </p:txBody>
      </p:sp>
      <p:grpSp>
        <p:nvGrpSpPr>
          <p:cNvPr id="4" name="Group 11"/>
          <p:cNvGrpSpPr>
            <a:grpSpLocks/>
          </p:cNvGrpSpPr>
          <p:nvPr/>
        </p:nvGrpSpPr>
        <p:grpSpPr bwMode="auto">
          <a:xfrm>
            <a:off x="2667000" y="3886200"/>
            <a:ext cx="3049588" cy="892175"/>
            <a:chOff x="1296" y="3377"/>
            <a:chExt cx="1537" cy="658"/>
          </a:xfrm>
        </p:grpSpPr>
        <p:sp>
          <p:nvSpPr>
            <p:cNvPr id="5" name="Arc 12"/>
            <p:cNvSpPr>
              <a:spLocks/>
            </p:cNvSpPr>
            <p:nvPr/>
          </p:nvSpPr>
          <p:spPr bwMode="auto">
            <a:xfrm>
              <a:off x="1313" y="3377"/>
              <a:ext cx="752" cy="253"/>
            </a:xfrm>
            <a:custGeom>
              <a:avLst/>
              <a:gdLst>
                <a:gd name="G0" fmla="+- 21600 0 0"/>
                <a:gd name="G1" fmla="+- 21599 0 0"/>
                <a:gd name="G2" fmla="+- 21600 0 0"/>
                <a:gd name="T0" fmla="*/ 0 w 21600"/>
                <a:gd name="T1" fmla="*/ 21599 h 21599"/>
                <a:gd name="T2" fmla="*/ 21572 w 21600"/>
                <a:gd name="T3" fmla="*/ 0 h 21599"/>
                <a:gd name="T4" fmla="*/ 21600 w 21600"/>
                <a:gd name="T5" fmla="*/ 21599 h 21599"/>
              </a:gdLst>
              <a:ahLst/>
              <a:cxnLst>
                <a:cxn ang="0">
                  <a:pos x="T0" y="T1"/>
                </a:cxn>
                <a:cxn ang="0">
                  <a:pos x="T2" y="T3"/>
                </a:cxn>
                <a:cxn ang="0">
                  <a:pos x="T4" y="T5"/>
                </a:cxn>
              </a:cxnLst>
              <a:rect l="0" t="0" r="r" b="b"/>
              <a:pathLst>
                <a:path w="21600" h="21599" fill="none" extrusionOk="0">
                  <a:moveTo>
                    <a:pt x="0" y="21599"/>
                  </a:moveTo>
                  <a:cubicBezTo>
                    <a:pt x="0" y="9680"/>
                    <a:pt x="9653" y="14"/>
                    <a:pt x="21571" y="-1"/>
                  </a:cubicBezTo>
                </a:path>
                <a:path w="21600" h="21599" stroke="0" extrusionOk="0">
                  <a:moveTo>
                    <a:pt x="0" y="21599"/>
                  </a:moveTo>
                  <a:cubicBezTo>
                    <a:pt x="0" y="9680"/>
                    <a:pt x="9653" y="14"/>
                    <a:pt x="21571" y="-1"/>
                  </a:cubicBezTo>
                  <a:lnTo>
                    <a:pt x="21600" y="21599"/>
                  </a:lnTo>
                  <a:close/>
                </a:path>
              </a:pathLst>
            </a:custGeom>
            <a:noFill/>
            <a:ln w="50800" cap="rnd">
              <a:solidFill>
                <a:schemeClr val="hlink"/>
              </a:solidFill>
              <a:round/>
              <a:headEnd/>
              <a:tailEnd/>
            </a:ln>
            <a:effectLst/>
          </p:spPr>
          <p:txBody>
            <a:bodyPr wrap="none" anchor="ctr"/>
            <a:lstStyle/>
            <a:p>
              <a:endParaRPr lang="en-US"/>
            </a:p>
          </p:txBody>
        </p:sp>
        <p:sp>
          <p:nvSpPr>
            <p:cNvPr id="6" name="Arc 13"/>
            <p:cNvSpPr>
              <a:spLocks/>
            </p:cNvSpPr>
            <p:nvPr/>
          </p:nvSpPr>
          <p:spPr bwMode="auto">
            <a:xfrm rot="10800000">
              <a:off x="1296" y="3648"/>
              <a:ext cx="752" cy="387"/>
            </a:xfrm>
            <a:custGeom>
              <a:avLst/>
              <a:gdLst>
                <a:gd name="G0" fmla="+- 0 0 0"/>
                <a:gd name="G1" fmla="+- 21600 0 0"/>
                <a:gd name="G2" fmla="+- 21600 0 0"/>
                <a:gd name="T0" fmla="*/ 0 w 21599"/>
                <a:gd name="T1" fmla="*/ 0 h 21600"/>
                <a:gd name="T2" fmla="*/ 21599 w 21599"/>
                <a:gd name="T3" fmla="*/ 21545 h 21600"/>
                <a:gd name="T4" fmla="*/ 0 w 21599"/>
                <a:gd name="T5" fmla="*/ 21600 h 21600"/>
              </a:gdLst>
              <a:ahLst/>
              <a:cxnLst>
                <a:cxn ang="0">
                  <a:pos x="T0" y="T1"/>
                </a:cxn>
                <a:cxn ang="0">
                  <a:pos x="T2" y="T3"/>
                </a:cxn>
                <a:cxn ang="0">
                  <a:pos x="T4" y="T5"/>
                </a:cxn>
              </a:cxnLst>
              <a:rect l="0" t="0" r="r" b="b"/>
              <a:pathLst>
                <a:path w="21599" h="21600" fill="none" extrusionOk="0">
                  <a:moveTo>
                    <a:pt x="-1" y="0"/>
                  </a:moveTo>
                  <a:cubicBezTo>
                    <a:pt x="11907" y="0"/>
                    <a:pt x="21569" y="9637"/>
                    <a:pt x="21599" y="21544"/>
                  </a:cubicBezTo>
                </a:path>
                <a:path w="21599" h="21600" stroke="0" extrusionOk="0">
                  <a:moveTo>
                    <a:pt x="-1" y="0"/>
                  </a:moveTo>
                  <a:cubicBezTo>
                    <a:pt x="11907" y="0"/>
                    <a:pt x="21569" y="9637"/>
                    <a:pt x="21599" y="21544"/>
                  </a:cubicBezTo>
                  <a:lnTo>
                    <a:pt x="0" y="21600"/>
                  </a:lnTo>
                  <a:close/>
                </a:path>
              </a:pathLst>
            </a:custGeom>
            <a:noFill/>
            <a:ln w="50800" cap="rnd">
              <a:solidFill>
                <a:schemeClr val="hlink"/>
              </a:solidFill>
              <a:round/>
              <a:headEnd/>
              <a:tailEnd/>
            </a:ln>
            <a:effectLst/>
          </p:spPr>
          <p:txBody>
            <a:bodyPr wrap="none" anchor="ctr"/>
            <a:lstStyle/>
            <a:p>
              <a:endParaRPr lang="en-US"/>
            </a:p>
          </p:txBody>
        </p:sp>
        <p:sp>
          <p:nvSpPr>
            <p:cNvPr id="7" name="Arc 14"/>
            <p:cNvSpPr>
              <a:spLocks/>
            </p:cNvSpPr>
            <p:nvPr/>
          </p:nvSpPr>
          <p:spPr bwMode="auto">
            <a:xfrm rot="10800000">
              <a:off x="2081" y="3781"/>
              <a:ext cx="752" cy="253"/>
            </a:xfrm>
            <a:custGeom>
              <a:avLst/>
              <a:gdLst>
                <a:gd name="G0" fmla="+- 21600 0 0"/>
                <a:gd name="G1" fmla="+- 21599 0 0"/>
                <a:gd name="G2" fmla="+- 21600 0 0"/>
                <a:gd name="T0" fmla="*/ 0 w 21600"/>
                <a:gd name="T1" fmla="*/ 21599 h 21599"/>
                <a:gd name="T2" fmla="*/ 21572 w 21600"/>
                <a:gd name="T3" fmla="*/ 0 h 21599"/>
                <a:gd name="T4" fmla="*/ 21600 w 21600"/>
                <a:gd name="T5" fmla="*/ 21599 h 21599"/>
              </a:gdLst>
              <a:ahLst/>
              <a:cxnLst>
                <a:cxn ang="0">
                  <a:pos x="T0" y="T1"/>
                </a:cxn>
                <a:cxn ang="0">
                  <a:pos x="T2" y="T3"/>
                </a:cxn>
                <a:cxn ang="0">
                  <a:pos x="T4" y="T5"/>
                </a:cxn>
              </a:cxnLst>
              <a:rect l="0" t="0" r="r" b="b"/>
              <a:pathLst>
                <a:path w="21600" h="21599" fill="none" extrusionOk="0">
                  <a:moveTo>
                    <a:pt x="0" y="21599"/>
                  </a:moveTo>
                  <a:cubicBezTo>
                    <a:pt x="0" y="9680"/>
                    <a:pt x="9653" y="14"/>
                    <a:pt x="21571" y="-1"/>
                  </a:cubicBezTo>
                </a:path>
                <a:path w="21600" h="21599" stroke="0" extrusionOk="0">
                  <a:moveTo>
                    <a:pt x="0" y="21599"/>
                  </a:moveTo>
                  <a:cubicBezTo>
                    <a:pt x="0" y="9680"/>
                    <a:pt x="9653" y="14"/>
                    <a:pt x="21571" y="-1"/>
                  </a:cubicBezTo>
                  <a:lnTo>
                    <a:pt x="21600" y="21599"/>
                  </a:lnTo>
                  <a:close/>
                </a:path>
              </a:pathLst>
            </a:custGeom>
            <a:noFill/>
            <a:ln w="50800" cap="rnd">
              <a:solidFill>
                <a:schemeClr val="hlink"/>
              </a:solidFill>
              <a:round/>
              <a:headEnd/>
              <a:tailEnd/>
            </a:ln>
            <a:effectLst/>
          </p:spPr>
          <p:txBody>
            <a:bodyPr wrap="none" anchor="ctr"/>
            <a:lstStyle/>
            <a:p>
              <a:endParaRPr lang="en-US"/>
            </a:p>
          </p:txBody>
        </p:sp>
        <p:sp>
          <p:nvSpPr>
            <p:cNvPr id="8" name="Arc 15"/>
            <p:cNvSpPr>
              <a:spLocks/>
            </p:cNvSpPr>
            <p:nvPr/>
          </p:nvSpPr>
          <p:spPr bwMode="auto">
            <a:xfrm>
              <a:off x="2320" y="3648"/>
              <a:ext cx="496" cy="118"/>
            </a:xfrm>
            <a:custGeom>
              <a:avLst/>
              <a:gdLst>
                <a:gd name="G0" fmla="+- 0 0 0"/>
                <a:gd name="G1" fmla="+- 21600 0 0"/>
                <a:gd name="G2" fmla="+- 21600 0 0"/>
                <a:gd name="T0" fmla="*/ 0 w 21599"/>
                <a:gd name="T1" fmla="*/ 0 h 21600"/>
                <a:gd name="T2" fmla="*/ 21599 w 21599"/>
                <a:gd name="T3" fmla="*/ 21417 h 21600"/>
                <a:gd name="T4" fmla="*/ 0 w 21599"/>
                <a:gd name="T5" fmla="*/ 21600 h 21600"/>
              </a:gdLst>
              <a:ahLst/>
              <a:cxnLst>
                <a:cxn ang="0">
                  <a:pos x="T0" y="T1"/>
                </a:cxn>
                <a:cxn ang="0">
                  <a:pos x="T2" y="T3"/>
                </a:cxn>
                <a:cxn ang="0">
                  <a:pos x="T4" y="T5"/>
                </a:cxn>
              </a:cxnLst>
              <a:rect l="0" t="0" r="r" b="b"/>
              <a:pathLst>
                <a:path w="21599" h="21600" fill="none" extrusionOk="0">
                  <a:moveTo>
                    <a:pt x="-1" y="0"/>
                  </a:moveTo>
                  <a:cubicBezTo>
                    <a:pt x="11857" y="0"/>
                    <a:pt x="21498" y="9559"/>
                    <a:pt x="21599" y="21416"/>
                  </a:cubicBezTo>
                </a:path>
                <a:path w="21599" h="21600" stroke="0" extrusionOk="0">
                  <a:moveTo>
                    <a:pt x="-1" y="0"/>
                  </a:moveTo>
                  <a:cubicBezTo>
                    <a:pt x="11857" y="0"/>
                    <a:pt x="21498" y="9559"/>
                    <a:pt x="21599" y="21416"/>
                  </a:cubicBezTo>
                  <a:lnTo>
                    <a:pt x="0" y="21600"/>
                  </a:lnTo>
                  <a:close/>
                </a:path>
              </a:pathLst>
            </a:custGeom>
            <a:noFill/>
            <a:ln w="50800" cap="rnd">
              <a:solidFill>
                <a:schemeClr val="hlink"/>
              </a:solidFill>
              <a:round/>
              <a:headEnd/>
              <a:tailEnd/>
            </a:ln>
            <a:effectLst/>
          </p:spPr>
          <p:txBody>
            <a:bodyPr wrap="none" anchor="ctr"/>
            <a:lstStyle/>
            <a:p>
              <a:endParaRPr lang="en-US"/>
            </a:p>
          </p:txBody>
        </p:sp>
      </p:grpSp>
      <p:grpSp>
        <p:nvGrpSpPr>
          <p:cNvPr id="9" name="Group 6"/>
          <p:cNvGrpSpPr>
            <a:grpSpLocks/>
          </p:cNvGrpSpPr>
          <p:nvPr/>
        </p:nvGrpSpPr>
        <p:grpSpPr bwMode="auto">
          <a:xfrm>
            <a:off x="3505200" y="3809475"/>
            <a:ext cx="1325075" cy="1100571"/>
            <a:chOff x="1777" y="3486"/>
            <a:chExt cx="745" cy="558"/>
          </a:xfrm>
        </p:grpSpPr>
        <p:sp>
          <p:nvSpPr>
            <p:cNvPr id="10" name="Freeform 7"/>
            <p:cNvSpPr>
              <a:spLocks/>
            </p:cNvSpPr>
            <p:nvPr/>
          </p:nvSpPr>
          <p:spPr bwMode="auto">
            <a:xfrm>
              <a:off x="1824" y="3648"/>
              <a:ext cx="143" cy="198"/>
            </a:xfrm>
            <a:custGeom>
              <a:avLst/>
              <a:gdLst/>
              <a:ahLst/>
              <a:cxnLst>
                <a:cxn ang="0">
                  <a:pos x="118" y="0"/>
                </a:cxn>
                <a:cxn ang="0">
                  <a:pos x="0" y="0"/>
                </a:cxn>
                <a:cxn ang="0">
                  <a:pos x="59" y="99"/>
                </a:cxn>
                <a:cxn ang="0">
                  <a:pos x="24" y="197"/>
                </a:cxn>
                <a:cxn ang="0">
                  <a:pos x="142" y="197"/>
                </a:cxn>
              </a:cxnLst>
              <a:rect l="0" t="0" r="r" b="b"/>
              <a:pathLst>
                <a:path w="143" h="198">
                  <a:moveTo>
                    <a:pt x="118" y="0"/>
                  </a:moveTo>
                  <a:lnTo>
                    <a:pt x="0" y="0"/>
                  </a:lnTo>
                  <a:lnTo>
                    <a:pt x="59" y="99"/>
                  </a:lnTo>
                  <a:lnTo>
                    <a:pt x="24" y="197"/>
                  </a:lnTo>
                  <a:lnTo>
                    <a:pt x="142" y="197"/>
                  </a:lnTo>
                </a:path>
              </a:pathLst>
            </a:custGeom>
            <a:noFill/>
            <a:ln w="50800" cap="rnd" cmpd="sng">
              <a:solidFill>
                <a:schemeClr val="tx1"/>
              </a:solidFill>
              <a:prstDash val="solid"/>
              <a:round/>
              <a:headEnd type="none" w="med" len="med"/>
              <a:tailEnd type="none" w="med" len="med"/>
            </a:ln>
            <a:effectLst/>
          </p:spPr>
          <p:txBody>
            <a:bodyPr/>
            <a:lstStyle/>
            <a:p>
              <a:endParaRPr lang="en-US"/>
            </a:p>
          </p:txBody>
        </p:sp>
        <p:sp>
          <p:nvSpPr>
            <p:cNvPr id="11" name="Rectangle 8"/>
            <p:cNvSpPr>
              <a:spLocks noChangeArrowheads="1"/>
            </p:cNvSpPr>
            <p:nvPr/>
          </p:nvSpPr>
          <p:spPr bwMode="auto">
            <a:xfrm>
              <a:off x="1948" y="3602"/>
              <a:ext cx="574" cy="286"/>
            </a:xfrm>
            <a:prstGeom prst="rect">
              <a:avLst/>
            </a:prstGeom>
            <a:noFill/>
            <a:ln w="12700">
              <a:noFill/>
              <a:miter lim="800000"/>
              <a:headEnd/>
              <a:tailEnd/>
            </a:ln>
            <a:effectLst/>
          </p:spPr>
          <p:txBody>
            <a:bodyPr lIns="90487" tIns="44450" rIns="90487" bIns="44450">
              <a:spAutoFit/>
            </a:bodyPr>
            <a:lstStyle/>
            <a:p>
              <a:pPr eaLnBrk="0" hangingPunct="0">
                <a:spcBef>
                  <a:spcPct val="50000"/>
                </a:spcBef>
              </a:pPr>
              <a:r>
                <a:rPr lang="en-US" dirty="0" err="1">
                  <a:latin typeface="Times" pitchFamily="18" charset="0"/>
                </a:rPr>
                <a:t>n</a:t>
              </a:r>
              <a:r>
                <a:rPr lang="en-US" baseline="-25000" dirty="0" err="1">
                  <a:latin typeface="Times" pitchFamily="18" charset="0"/>
                </a:rPr>
                <a:t>h</a:t>
              </a:r>
              <a:r>
                <a:rPr lang="en-US" dirty="0">
                  <a:latin typeface="Times" pitchFamily="18" charset="0"/>
                </a:rPr>
                <a:t> = n</a:t>
              </a:r>
            </a:p>
          </p:txBody>
        </p:sp>
        <p:sp>
          <p:nvSpPr>
            <p:cNvPr id="12" name="Rectangle 9"/>
            <p:cNvSpPr>
              <a:spLocks noChangeArrowheads="1"/>
            </p:cNvSpPr>
            <p:nvPr/>
          </p:nvSpPr>
          <p:spPr bwMode="auto">
            <a:xfrm>
              <a:off x="1777" y="3834"/>
              <a:ext cx="718" cy="210"/>
            </a:xfrm>
            <a:prstGeom prst="rect">
              <a:avLst/>
            </a:prstGeom>
            <a:noFill/>
            <a:ln w="12700">
              <a:noFill/>
              <a:miter lim="800000"/>
              <a:headEnd/>
              <a:tailEnd/>
            </a:ln>
            <a:effectLst/>
          </p:spPr>
          <p:txBody>
            <a:bodyPr lIns="90487" tIns="44450" rIns="90487" bIns="44450">
              <a:spAutoFit/>
            </a:bodyPr>
            <a:lstStyle/>
            <a:p>
              <a:pPr eaLnBrk="0" hangingPunct="0">
                <a:spcBef>
                  <a:spcPct val="50000"/>
                </a:spcBef>
              </a:pPr>
              <a:r>
                <a:rPr lang="en-US" baseline="-25000" dirty="0">
                  <a:latin typeface="Times" pitchFamily="18" charset="0"/>
                </a:rPr>
                <a:t>h=1</a:t>
              </a:r>
            </a:p>
          </p:txBody>
        </p:sp>
        <p:sp>
          <p:nvSpPr>
            <p:cNvPr id="13" name="Rectangle 10"/>
            <p:cNvSpPr>
              <a:spLocks noChangeArrowheads="1"/>
            </p:cNvSpPr>
            <p:nvPr/>
          </p:nvSpPr>
          <p:spPr bwMode="auto">
            <a:xfrm>
              <a:off x="1777" y="3486"/>
              <a:ext cx="718" cy="139"/>
            </a:xfrm>
            <a:prstGeom prst="rect">
              <a:avLst/>
            </a:prstGeom>
            <a:noFill/>
            <a:ln w="12700">
              <a:noFill/>
              <a:miter lim="800000"/>
              <a:headEnd/>
              <a:tailEnd/>
            </a:ln>
            <a:effectLst/>
          </p:spPr>
          <p:txBody>
            <a:bodyPr lIns="90487" tIns="44450" rIns="90487" bIns="44450">
              <a:spAutoFit/>
            </a:bodyPr>
            <a:lstStyle/>
            <a:p>
              <a:pPr eaLnBrk="0" hangingPunct="0">
                <a:spcBef>
                  <a:spcPct val="50000"/>
                </a:spcBef>
              </a:pPr>
              <a:r>
                <a:rPr lang="en-US" baseline="-25000" dirty="0" smtClean="0">
                  <a:latin typeface="Times" pitchFamily="18" charset="0"/>
                </a:rPr>
                <a:t>L</a:t>
              </a:r>
              <a:endParaRPr lang="en-US" baseline="-25000" dirty="0">
                <a:latin typeface="Times" pitchFamily="18" charset="0"/>
              </a:endParaRPr>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b="1" dirty="0" smtClean="0">
                <a:solidFill>
                  <a:srgbClr val="0070C0"/>
                </a:solidFill>
              </a:rPr>
              <a:t>Reasons for stratification</a:t>
            </a:r>
            <a:endParaRPr lang="en-US" sz="3200" b="1" dirty="0">
              <a:solidFill>
                <a:srgbClr val="0070C0"/>
              </a:solidFill>
            </a:endParaRPr>
          </a:p>
        </p:txBody>
      </p:sp>
      <p:sp>
        <p:nvSpPr>
          <p:cNvPr id="3" name="Content Placeholder 2"/>
          <p:cNvSpPr>
            <a:spLocks noGrp="1"/>
          </p:cNvSpPr>
          <p:nvPr>
            <p:ph idx="1"/>
          </p:nvPr>
        </p:nvSpPr>
        <p:spPr>
          <a:xfrm>
            <a:off x="0" y="1371600"/>
            <a:ext cx="8839200" cy="4525963"/>
          </a:xfrm>
        </p:spPr>
        <p:txBody>
          <a:bodyPr>
            <a:normAutofit fontScale="92500"/>
          </a:bodyPr>
          <a:lstStyle/>
          <a:p>
            <a:pPr algn="just"/>
            <a:r>
              <a:rPr lang="en-US" b="1" dirty="0" smtClean="0">
                <a:solidFill>
                  <a:srgbClr val="00B050"/>
                </a:solidFill>
              </a:rPr>
              <a:t>Administrative convenience</a:t>
            </a:r>
          </a:p>
          <a:p>
            <a:pPr algn="just"/>
            <a:r>
              <a:rPr lang="en-US" b="1" dirty="0" smtClean="0">
                <a:solidFill>
                  <a:srgbClr val="7030A0"/>
                </a:solidFill>
              </a:rPr>
              <a:t>When sampling problems differ markedly in different parts of the population(In surveying factories,  firms may be grouped into large/ medium/small, individual/group, private/govt. … )</a:t>
            </a:r>
          </a:p>
          <a:p>
            <a:pPr algn="just"/>
            <a:r>
              <a:rPr lang="en-US" b="1" dirty="0" smtClean="0">
                <a:solidFill>
                  <a:srgbClr val="00B050"/>
                </a:solidFill>
              </a:rPr>
              <a:t>When stratification produce gain in precision in the estimates of the parameters of the whole population ( when the population is highly heterogeneous)</a:t>
            </a:r>
            <a:endParaRPr lang="en-US" b="1" dirty="0">
              <a:solidFill>
                <a:srgbClr val="00B05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r>
              <a:rPr lang="en-US" sz="3100" b="1" dirty="0" smtClean="0">
                <a:solidFill>
                  <a:srgbClr val="FF0000"/>
                </a:solidFill>
              </a:rPr>
              <a:t>Estimation of Parameters using a Stratified sample</a:t>
            </a:r>
            <a:endParaRPr lang="en-US" dirty="0">
              <a:solidFill>
                <a:srgbClr val="FF0000"/>
              </a:solidFill>
            </a:endParaRPr>
          </a:p>
        </p:txBody>
      </p:sp>
      <p:sp>
        <p:nvSpPr>
          <p:cNvPr id="3" name="Content Placeholder 2"/>
          <p:cNvSpPr>
            <a:spLocks noGrp="1"/>
          </p:cNvSpPr>
          <p:nvPr>
            <p:ph idx="1"/>
          </p:nvPr>
        </p:nvSpPr>
        <p:spPr>
          <a:xfrm>
            <a:off x="152400" y="914400"/>
            <a:ext cx="8839200" cy="5638800"/>
          </a:xfrm>
        </p:spPr>
        <p:txBody>
          <a:bodyPr>
            <a:normAutofit fontScale="92500" lnSpcReduction="20000"/>
          </a:bodyPr>
          <a:lstStyle/>
          <a:p>
            <a:pPr algn="just"/>
            <a:r>
              <a:rPr lang="en-US" b="1" dirty="0" smtClean="0">
                <a:solidFill>
                  <a:srgbClr val="0070C0"/>
                </a:solidFill>
              </a:rPr>
              <a:t>Let the population of size N is divided into L strata each of size </a:t>
            </a:r>
            <a:r>
              <a:rPr lang="en-US" b="1" dirty="0" err="1" smtClean="0">
                <a:solidFill>
                  <a:srgbClr val="0070C0"/>
                </a:solidFill>
              </a:rPr>
              <a:t>N</a:t>
            </a:r>
            <a:r>
              <a:rPr lang="en-US" b="1" baseline="-25000" dirty="0" err="1" smtClean="0">
                <a:solidFill>
                  <a:srgbClr val="0070C0"/>
                </a:solidFill>
              </a:rPr>
              <a:t>h</a:t>
            </a:r>
            <a:r>
              <a:rPr lang="en-US" b="1" dirty="0" smtClean="0">
                <a:solidFill>
                  <a:srgbClr val="0070C0"/>
                </a:solidFill>
              </a:rPr>
              <a:t>, h= 1, 2, …, L so that               .</a:t>
            </a:r>
          </a:p>
          <a:p>
            <a:pPr algn="just"/>
            <a:r>
              <a:rPr lang="en-US" b="1" dirty="0" smtClean="0">
                <a:solidFill>
                  <a:srgbClr val="0070C0"/>
                </a:solidFill>
              </a:rPr>
              <a:t>We take random samples of size </a:t>
            </a:r>
            <a:r>
              <a:rPr lang="en-US" b="1" dirty="0" err="1" smtClean="0">
                <a:solidFill>
                  <a:srgbClr val="0070C0"/>
                </a:solidFill>
              </a:rPr>
              <a:t>n</a:t>
            </a:r>
            <a:r>
              <a:rPr lang="en-US" b="1" baseline="-25000" dirty="0" err="1" smtClean="0">
                <a:solidFill>
                  <a:srgbClr val="0070C0"/>
                </a:solidFill>
              </a:rPr>
              <a:t>h</a:t>
            </a:r>
            <a:r>
              <a:rPr lang="en-US" b="1" dirty="0" smtClean="0">
                <a:solidFill>
                  <a:srgbClr val="0070C0"/>
                </a:solidFill>
              </a:rPr>
              <a:t> from the h</a:t>
            </a:r>
            <a:r>
              <a:rPr lang="en-US" b="1" baseline="30000" dirty="0" smtClean="0">
                <a:solidFill>
                  <a:srgbClr val="0070C0"/>
                </a:solidFill>
              </a:rPr>
              <a:t> </a:t>
            </a:r>
            <a:r>
              <a:rPr lang="en-US" b="1" baseline="30000" dirty="0" err="1" smtClean="0">
                <a:solidFill>
                  <a:srgbClr val="0070C0"/>
                </a:solidFill>
              </a:rPr>
              <a:t>th</a:t>
            </a:r>
            <a:r>
              <a:rPr lang="en-US" b="1" dirty="0" smtClean="0">
                <a:solidFill>
                  <a:srgbClr val="0070C0"/>
                </a:solidFill>
              </a:rPr>
              <a:t> strata in the population,  h=1, 2, … ,L so that             .</a:t>
            </a:r>
          </a:p>
          <a:p>
            <a:pPr algn="just"/>
            <a:r>
              <a:rPr lang="en-US" b="1" dirty="0" smtClean="0">
                <a:solidFill>
                  <a:srgbClr val="0070C0"/>
                </a:solidFill>
              </a:rPr>
              <a:t>Suppose                                          denote the </a:t>
            </a:r>
            <a:r>
              <a:rPr lang="en-US" b="1" dirty="0" err="1" smtClean="0">
                <a:solidFill>
                  <a:srgbClr val="0070C0"/>
                </a:solidFill>
              </a:rPr>
              <a:t>i</a:t>
            </a:r>
            <a:r>
              <a:rPr lang="en-US" b="1" baseline="30000" dirty="0" err="1" smtClean="0">
                <a:solidFill>
                  <a:srgbClr val="0070C0"/>
                </a:solidFill>
              </a:rPr>
              <a:t>th</a:t>
            </a:r>
            <a:r>
              <a:rPr lang="en-US" b="1" dirty="0" smtClean="0">
                <a:solidFill>
                  <a:srgbClr val="0070C0"/>
                </a:solidFill>
              </a:rPr>
              <a:t> observation in the sample taken from the </a:t>
            </a:r>
            <a:r>
              <a:rPr lang="en-US" b="1" dirty="0" err="1" smtClean="0">
                <a:solidFill>
                  <a:srgbClr val="0070C0"/>
                </a:solidFill>
              </a:rPr>
              <a:t>h</a:t>
            </a:r>
            <a:r>
              <a:rPr lang="en-US" b="1" baseline="30000" dirty="0" err="1" smtClean="0">
                <a:solidFill>
                  <a:srgbClr val="0070C0"/>
                </a:solidFill>
              </a:rPr>
              <a:t>th</a:t>
            </a:r>
            <a:r>
              <a:rPr lang="en-US" b="1" baseline="30000" dirty="0" smtClean="0">
                <a:solidFill>
                  <a:srgbClr val="0070C0"/>
                </a:solidFill>
              </a:rPr>
              <a:t> </a:t>
            </a:r>
            <a:r>
              <a:rPr lang="en-US" b="1" dirty="0" smtClean="0">
                <a:solidFill>
                  <a:srgbClr val="0070C0"/>
                </a:solidFill>
              </a:rPr>
              <a:t>strata in the population.</a:t>
            </a:r>
          </a:p>
          <a:p>
            <a:pPr algn="just"/>
            <a:r>
              <a:rPr lang="en-US" b="1" dirty="0" smtClean="0">
                <a:solidFill>
                  <a:srgbClr val="0070C0"/>
                </a:solidFill>
              </a:rPr>
              <a:t>Now                       be the sample mean from the </a:t>
            </a:r>
            <a:r>
              <a:rPr lang="en-US" b="1" dirty="0" err="1" smtClean="0">
                <a:solidFill>
                  <a:srgbClr val="0070C0"/>
                </a:solidFill>
              </a:rPr>
              <a:t>h</a:t>
            </a:r>
            <a:r>
              <a:rPr lang="en-US" b="1" baseline="30000" dirty="0" err="1" smtClean="0">
                <a:solidFill>
                  <a:srgbClr val="0070C0"/>
                </a:solidFill>
              </a:rPr>
              <a:t>th</a:t>
            </a:r>
            <a:r>
              <a:rPr lang="en-US" b="1" baseline="30000" dirty="0" smtClean="0">
                <a:solidFill>
                  <a:srgbClr val="0070C0"/>
                </a:solidFill>
              </a:rPr>
              <a:t> </a:t>
            </a:r>
          </a:p>
          <a:p>
            <a:pPr algn="just">
              <a:buNone/>
            </a:pPr>
            <a:endParaRPr lang="en-US" b="1" baseline="30000" dirty="0" smtClean="0">
              <a:solidFill>
                <a:srgbClr val="0070C0"/>
              </a:solidFill>
            </a:endParaRPr>
          </a:p>
          <a:p>
            <a:pPr algn="just">
              <a:buNone/>
            </a:pPr>
            <a:r>
              <a:rPr lang="en-US" b="1" dirty="0" smtClean="0">
                <a:solidFill>
                  <a:srgbClr val="0070C0"/>
                </a:solidFill>
              </a:rPr>
              <a:t>     strata in the population                                         .</a:t>
            </a:r>
          </a:p>
          <a:p>
            <a:pPr algn="just"/>
            <a:r>
              <a:rPr lang="en-US" b="1" dirty="0" smtClean="0">
                <a:solidFill>
                  <a:srgbClr val="0070C0"/>
                </a:solidFill>
              </a:rPr>
              <a:t>Then an unbiased estimator of the population mean</a:t>
            </a:r>
          </a:p>
          <a:p>
            <a:pPr lvl="1" algn="just">
              <a:buNone/>
            </a:pPr>
            <a:r>
              <a:rPr lang="en-US" b="1" dirty="0" smtClean="0">
                <a:solidFill>
                  <a:srgbClr val="0070C0"/>
                </a:solidFill>
              </a:rPr>
              <a:t>     is</a:t>
            </a:r>
          </a:p>
          <a:p>
            <a:pPr algn="just">
              <a:buNone/>
            </a:pPr>
            <a:r>
              <a:rPr lang="en-US" b="1" dirty="0" smtClean="0">
                <a:solidFill>
                  <a:srgbClr val="0070C0"/>
                </a:solidFill>
              </a:rPr>
              <a:t>	</a:t>
            </a:r>
          </a:p>
          <a:p>
            <a:endParaRPr lang="en-US" dirty="0"/>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5841" name="Object 1"/>
          <p:cNvGraphicFramePr>
            <a:graphicFrameLocks noChangeAspect="1"/>
          </p:cNvGraphicFramePr>
          <p:nvPr/>
        </p:nvGraphicFramePr>
        <p:xfrm>
          <a:off x="6248400" y="1219200"/>
          <a:ext cx="1066800" cy="666750"/>
        </p:xfrm>
        <a:graphic>
          <a:graphicData uri="http://schemas.openxmlformats.org/presentationml/2006/ole">
            <p:oleObj spid="_x0000_s35841" name="Equation" r:id="rId3" imgW="685800" imgH="431800" progId="">
              <p:embed/>
            </p:oleObj>
          </a:graphicData>
        </a:graphic>
      </p:graphicFrame>
      <p:sp>
        <p:nvSpPr>
          <p:cNvPr id="35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5843" name="Object 3"/>
          <p:cNvGraphicFramePr>
            <a:graphicFrameLocks noChangeAspect="1"/>
          </p:cNvGraphicFramePr>
          <p:nvPr/>
        </p:nvGraphicFramePr>
        <p:xfrm>
          <a:off x="7696200" y="2057399"/>
          <a:ext cx="914400" cy="653143"/>
        </p:xfrm>
        <a:graphic>
          <a:graphicData uri="http://schemas.openxmlformats.org/presentationml/2006/ole">
            <p:oleObj spid="_x0000_s35843" name="Equation" r:id="rId4" imgW="596900" imgH="431800" progId="">
              <p:embed/>
            </p:oleObj>
          </a:graphicData>
        </a:graphic>
      </p:graphicFrame>
      <p:sp>
        <p:nvSpPr>
          <p:cNvPr id="358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5845" name="Object 5"/>
          <p:cNvGraphicFramePr>
            <a:graphicFrameLocks noChangeAspect="1"/>
          </p:cNvGraphicFramePr>
          <p:nvPr/>
        </p:nvGraphicFramePr>
        <p:xfrm>
          <a:off x="2209800" y="2514600"/>
          <a:ext cx="4343400" cy="478260"/>
        </p:xfrm>
        <a:graphic>
          <a:graphicData uri="http://schemas.openxmlformats.org/presentationml/2006/ole">
            <p:oleObj spid="_x0000_s35845" name="Equation" r:id="rId5" imgW="1892300" imgH="241300" progId="">
              <p:embed/>
            </p:oleObj>
          </a:graphicData>
        </a:graphic>
      </p:graphicFrame>
      <p:sp>
        <p:nvSpPr>
          <p:cNvPr id="3584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5847" name="Object 7"/>
          <p:cNvGraphicFramePr>
            <a:graphicFrameLocks noChangeAspect="1"/>
          </p:cNvGraphicFramePr>
          <p:nvPr/>
        </p:nvGraphicFramePr>
        <p:xfrm>
          <a:off x="1511300" y="3505200"/>
          <a:ext cx="1778000" cy="914400"/>
        </p:xfrm>
        <a:graphic>
          <a:graphicData uri="http://schemas.openxmlformats.org/presentationml/2006/ole">
            <p:oleObj spid="_x0000_s35847" name="Equation" r:id="rId6" imgW="888840" imgH="457200" progId="">
              <p:embed/>
            </p:oleObj>
          </a:graphicData>
        </a:graphic>
      </p:graphicFrame>
      <p:sp>
        <p:nvSpPr>
          <p:cNvPr id="3585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5849" name="Object 9"/>
          <p:cNvGraphicFramePr>
            <a:graphicFrameLocks noChangeAspect="1"/>
          </p:cNvGraphicFramePr>
          <p:nvPr/>
        </p:nvGraphicFramePr>
        <p:xfrm>
          <a:off x="4419600" y="4572000"/>
          <a:ext cx="3773715" cy="381000"/>
        </p:xfrm>
        <a:graphic>
          <a:graphicData uri="http://schemas.openxmlformats.org/presentationml/2006/ole">
            <p:oleObj spid="_x0000_s35849" name="Equation" r:id="rId7" imgW="799753" imgH="203112" progId="">
              <p:embed/>
            </p:oleObj>
          </a:graphicData>
        </a:graphic>
      </p:graphicFrame>
      <p:sp>
        <p:nvSpPr>
          <p:cNvPr id="3585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5851" name="Object 11"/>
          <p:cNvGraphicFramePr>
            <a:graphicFrameLocks noChangeAspect="1"/>
          </p:cNvGraphicFramePr>
          <p:nvPr/>
        </p:nvGraphicFramePr>
        <p:xfrm>
          <a:off x="609600" y="5334000"/>
          <a:ext cx="304800" cy="457200"/>
        </p:xfrm>
        <a:graphic>
          <a:graphicData uri="http://schemas.openxmlformats.org/presentationml/2006/ole">
            <p:oleObj spid="_x0000_s35851" name="Equation" r:id="rId8" imgW="139639" imgH="203112" progId="">
              <p:embed/>
            </p:oleObj>
          </a:graphicData>
        </a:graphic>
      </p:graphicFrame>
      <p:graphicFrame>
        <p:nvGraphicFramePr>
          <p:cNvPr id="35856" name="Object 16"/>
          <p:cNvGraphicFramePr>
            <a:graphicFrameLocks noChangeAspect="1"/>
          </p:cNvGraphicFramePr>
          <p:nvPr/>
        </p:nvGraphicFramePr>
        <p:xfrm>
          <a:off x="2209800" y="5449229"/>
          <a:ext cx="3505200" cy="1105830"/>
        </p:xfrm>
        <a:graphic>
          <a:graphicData uri="http://schemas.openxmlformats.org/presentationml/2006/ole">
            <p:oleObj spid="_x0000_s35856" name="Equation" r:id="rId9" imgW="1041120" imgH="431640" progId="">
              <p:embed/>
            </p:oleObj>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200" b="1" dirty="0" smtClean="0">
                <a:solidFill>
                  <a:srgbClr val="C00000"/>
                </a:solidFill>
              </a:rPr>
              <a:t>Allocation of sample size in different strata</a:t>
            </a:r>
            <a:endParaRPr lang="en-US" sz="3200" b="1" dirty="0">
              <a:solidFill>
                <a:srgbClr val="C00000"/>
              </a:solidFill>
            </a:endParaRPr>
          </a:p>
        </p:txBody>
      </p:sp>
      <p:sp>
        <p:nvSpPr>
          <p:cNvPr id="3" name="Content Placeholder 2"/>
          <p:cNvSpPr>
            <a:spLocks noGrp="1"/>
          </p:cNvSpPr>
          <p:nvPr>
            <p:ph idx="1"/>
          </p:nvPr>
        </p:nvSpPr>
        <p:spPr>
          <a:xfrm>
            <a:off x="152400" y="990600"/>
            <a:ext cx="8763000" cy="4525963"/>
          </a:xfrm>
        </p:spPr>
        <p:txBody>
          <a:bodyPr>
            <a:normAutofit lnSpcReduction="10000"/>
          </a:bodyPr>
          <a:lstStyle/>
          <a:p>
            <a:pPr algn="just"/>
            <a:r>
              <a:rPr lang="en-US" b="1" dirty="0" smtClean="0">
                <a:solidFill>
                  <a:srgbClr val="0070C0"/>
                </a:solidFill>
              </a:rPr>
              <a:t>Once the sampling strategy is fixed as Stratified random sampling, their arise the question of deciding the sample size, </a:t>
            </a:r>
            <a:r>
              <a:rPr lang="en-US" b="1" dirty="0" err="1" smtClean="0">
                <a:solidFill>
                  <a:srgbClr val="0070C0"/>
                </a:solidFill>
              </a:rPr>
              <a:t>n</a:t>
            </a:r>
            <a:r>
              <a:rPr lang="en-US" b="1" baseline="-25000" dirty="0" err="1" smtClean="0">
                <a:solidFill>
                  <a:srgbClr val="0070C0"/>
                </a:solidFill>
              </a:rPr>
              <a:t>h</a:t>
            </a:r>
            <a:r>
              <a:rPr lang="en-US" b="1" dirty="0" smtClean="0">
                <a:solidFill>
                  <a:srgbClr val="0070C0"/>
                </a:solidFill>
              </a:rPr>
              <a:t>, for the </a:t>
            </a:r>
            <a:r>
              <a:rPr lang="en-US" b="1" dirty="0" err="1" smtClean="0">
                <a:solidFill>
                  <a:srgbClr val="0070C0"/>
                </a:solidFill>
              </a:rPr>
              <a:t>h</a:t>
            </a:r>
            <a:r>
              <a:rPr lang="en-US" b="1" baseline="30000" dirty="0" err="1" smtClean="0">
                <a:solidFill>
                  <a:srgbClr val="0070C0"/>
                </a:solidFill>
              </a:rPr>
              <a:t>th</a:t>
            </a:r>
            <a:r>
              <a:rPr lang="en-US" b="1" baseline="30000" dirty="0" smtClean="0">
                <a:solidFill>
                  <a:srgbClr val="0070C0"/>
                </a:solidFill>
              </a:rPr>
              <a:t> </a:t>
            </a:r>
            <a:r>
              <a:rPr lang="en-US" b="1" dirty="0" smtClean="0">
                <a:solidFill>
                  <a:srgbClr val="0070C0"/>
                </a:solidFill>
              </a:rPr>
              <a:t> strata, h= 1, 2, …, L in the population.</a:t>
            </a:r>
          </a:p>
          <a:p>
            <a:pPr algn="just"/>
            <a:r>
              <a:rPr lang="en-US" b="1" dirty="0" smtClean="0">
                <a:solidFill>
                  <a:srgbClr val="00B050"/>
                </a:solidFill>
              </a:rPr>
              <a:t>The following are the important methods of allocation in stratified sampling</a:t>
            </a:r>
          </a:p>
          <a:p>
            <a:pPr lvl="1" algn="just">
              <a:buNone/>
            </a:pPr>
            <a:r>
              <a:rPr lang="en-US" b="1" dirty="0" smtClean="0">
                <a:solidFill>
                  <a:srgbClr val="00B050"/>
                </a:solidFill>
              </a:rPr>
              <a:t>	</a:t>
            </a:r>
            <a:r>
              <a:rPr lang="en-US" sz="3200" b="1" dirty="0" smtClean="0">
                <a:solidFill>
                  <a:srgbClr val="00B050"/>
                </a:solidFill>
              </a:rPr>
              <a:t>1. equal allocation</a:t>
            </a:r>
          </a:p>
          <a:p>
            <a:pPr lvl="1" algn="just">
              <a:buNone/>
            </a:pPr>
            <a:r>
              <a:rPr lang="en-US" sz="3200" b="1" dirty="0" smtClean="0">
                <a:solidFill>
                  <a:srgbClr val="00B050"/>
                </a:solidFill>
              </a:rPr>
              <a:t>	2. proportional allocation</a:t>
            </a:r>
          </a:p>
          <a:p>
            <a:pPr lvl="1" algn="just">
              <a:buNone/>
            </a:pPr>
            <a:r>
              <a:rPr lang="en-US" sz="3200" b="1" dirty="0" smtClean="0">
                <a:solidFill>
                  <a:srgbClr val="00B050"/>
                </a:solidFill>
              </a:rPr>
              <a:t>	3. optimum allocation</a:t>
            </a:r>
          </a:p>
          <a:p>
            <a:endParaRPr lang="en-US" dirty="0" smtClean="0"/>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3200400" cy="487362"/>
          </a:xfrm>
        </p:spPr>
        <p:txBody>
          <a:bodyPr>
            <a:noAutofit/>
          </a:bodyPr>
          <a:lstStyle/>
          <a:p>
            <a:r>
              <a:rPr lang="en-US" sz="2800" b="1" dirty="0" smtClean="0">
                <a:solidFill>
                  <a:srgbClr val="00B050"/>
                </a:solidFill>
              </a:rPr>
              <a:t>Equal Allocation</a:t>
            </a:r>
            <a:endParaRPr lang="en-US" sz="2800" b="1" dirty="0">
              <a:solidFill>
                <a:srgbClr val="00B050"/>
              </a:solidFill>
            </a:endParaRPr>
          </a:p>
        </p:txBody>
      </p:sp>
      <p:graphicFrame>
        <p:nvGraphicFramePr>
          <p:cNvPr id="44035" name="Object 3"/>
          <p:cNvGraphicFramePr>
            <a:graphicFrameLocks noChangeAspect="1"/>
          </p:cNvGraphicFramePr>
          <p:nvPr/>
        </p:nvGraphicFramePr>
        <p:xfrm>
          <a:off x="3886200" y="152400"/>
          <a:ext cx="3352800" cy="914400"/>
        </p:xfrm>
        <a:graphic>
          <a:graphicData uri="http://schemas.openxmlformats.org/presentationml/2006/ole">
            <p:oleObj spid="_x0000_s44035" name="Equation" r:id="rId4" imgW="1282680" imgH="393480" progId="">
              <p:embed/>
            </p:oleObj>
          </a:graphicData>
        </a:graphic>
      </p:graphicFrame>
      <p:sp>
        <p:nvSpPr>
          <p:cNvPr id="6" name="Rectangle 5"/>
          <p:cNvSpPr/>
          <p:nvPr/>
        </p:nvSpPr>
        <p:spPr>
          <a:xfrm>
            <a:off x="152400" y="1447800"/>
            <a:ext cx="3962400" cy="523220"/>
          </a:xfrm>
          <a:prstGeom prst="rect">
            <a:avLst/>
          </a:prstGeom>
        </p:spPr>
        <p:txBody>
          <a:bodyPr wrap="square">
            <a:spAutoFit/>
          </a:bodyPr>
          <a:lstStyle/>
          <a:p>
            <a:pPr algn="ctr"/>
            <a:r>
              <a:rPr lang="en-US" sz="2800" b="1" dirty="0" smtClean="0">
                <a:solidFill>
                  <a:srgbClr val="00B050"/>
                </a:solidFill>
              </a:rPr>
              <a:t>Proportional Allocation</a:t>
            </a:r>
            <a:endParaRPr lang="en-US" sz="2800" dirty="0"/>
          </a:p>
        </p:txBody>
      </p:sp>
      <p:graphicFrame>
        <p:nvGraphicFramePr>
          <p:cNvPr id="44036" name="Object 4"/>
          <p:cNvGraphicFramePr>
            <a:graphicFrameLocks noChangeAspect="1"/>
          </p:cNvGraphicFramePr>
          <p:nvPr/>
        </p:nvGraphicFramePr>
        <p:xfrm>
          <a:off x="4191000" y="1295400"/>
          <a:ext cx="4904504" cy="914399"/>
        </p:xfrm>
        <a:graphic>
          <a:graphicData uri="http://schemas.openxmlformats.org/presentationml/2006/ole">
            <p:oleObj spid="_x0000_s44036" name="Equation" r:id="rId5" imgW="1447560" imgH="393480" progId="">
              <p:embed/>
            </p:oleObj>
          </a:graphicData>
        </a:graphic>
      </p:graphicFrame>
      <p:sp>
        <p:nvSpPr>
          <p:cNvPr id="8" name="TextBox 7"/>
          <p:cNvSpPr txBox="1"/>
          <p:nvPr/>
        </p:nvSpPr>
        <p:spPr>
          <a:xfrm>
            <a:off x="152400" y="2895600"/>
            <a:ext cx="8839200" cy="3970318"/>
          </a:xfrm>
          <a:prstGeom prst="rect">
            <a:avLst/>
          </a:prstGeom>
          <a:noFill/>
        </p:spPr>
        <p:txBody>
          <a:bodyPr wrap="square" rtlCol="0">
            <a:spAutoFit/>
          </a:bodyPr>
          <a:lstStyle/>
          <a:p>
            <a:pPr algn="just"/>
            <a:r>
              <a:rPr lang="en-US" sz="2800" b="1" dirty="0" smtClean="0">
                <a:solidFill>
                  <a:srgbClr val="C00000"/>
                </a:solidFill>
              </a:rPr>
              <a:t>In optimum allocation procedures, we resort to conditional minimization techniques. Here we consider linear cost functions. The standard procedures are</a:t>
            </a:r>
          </a:p>
          <a:p>
            <a:pPr algn="just">
              <a:buFont typeface="Arial" pitchFamily="34" charset="0"/>
              <a:buChar char="•"/>
            </a:pPr>
            <a:r>
              <a:rPr lang="en-US" sz="2800" b="1" dirty="0" smtClean="0">
                <a:solidFill>
                  <a:srgbClr val="7030A0"/>
                </a:solidFill>
              </a:rPr>
              <a:t> Minimizing the variance of the estimator for a given total  cost of the survey</a:t>
            </a:r>
          </a:p>
          <a:p>
            <a:pPr algn="just">
              <a:buFont typeface="Arial" pitchFamily="34" charset="0"/>
              <a:buChar char="•"/>
            </a:pPr>
            <a:r>
              <a:rPr lang="en-US" sz="2800" b="1" dirty="0" smtClean="0">
                <a:solidFill>
                  <a:srgbClr val="7030A0"/>
                </a:solidFill>
              </a:rPr>
              <a:t> Minimizing total cost the survey for a given variance of the estimator </a:t>
            </a:r>
          </a:p>
          <a:p>
            <a:pPr algn="just">
              <a:buFont typeface="Arial" pitchFamily="34" charset="0"/>
              <a:buChar char="•"/>
            </a:pPr>
            <a:r>
              <a:rPr lang="en-US" sz="2800" b="1" dirty="0" smtClean="0">
                <a:solidFill>
                  <a:srgbClr val="7030A0"/>
                </a:solidFill>
              </a:rPr>
              <a:t> Minimizing the variance of the estimator for a given sample size (</a:t>
            </a:r>
            <a:r>
              <a:rPr lang="en-US" sz="2800" b="1" dirty="0" err="1" smtClean="0">
                <a:solidFill>
                  <a:srgbClr val="00B0F0"/>
                </a:solidFill>
              </a:rPr>
              <a:t>Neyman</a:t>
            </a:r>
            <a:r>
              <a:rPr lang="en-US" sz="2800" b="1" dirty="0" smtClean="0">
                <a:solidFill>
                  <a:srgbClr val="00B0F0"/>
                </a:solidFill>
              </a:rPr>
              <a:t> Optimum Allocation</a:t>
            </a:r>
            <a:r>
              <a:rPr lang="en-US" sz="2800" b="1" dirty="0" smtClean="0">
                <a:solidFill>
                  <a:srgbClr val="7030A0"/>
                </a:solidFill>
              </a:rPr>
              <a:t>)</a:t>
            </a:r>
            <a:endParaRPr lang="en-US" sz="2800" b="1" dirty="0">
              <a:solidFill>
                <a:srgbClr val="7030A0"/>
              </a:solidFill>
            </a:endParaRPr>
          </a:p>
        </p:txBody>
      </p:sp>
      <p:sp>
        <p:nvSpPr>
          <p:cNvPr id="9" name="Rectangle 8"/>
          <p:cNvSpPr/>
          <p:nvPr/>
        </p:nvSpPr>
        <p:spPr>
          <a:xfrm>
            <a:off x="2362200" y="2362200"/>
            <a:ext cx="3886200" cy="523220"/>
          </a:xfrm>
          <a:prstGeom prst="rect">
            <a:avLst/>
          </a:prstGeom>
        </p:spPr>
        <p:txBody>
          <a:bodyPr wrap="square">
            <a:spAutoFit/>
          </a:bodyPr>
          <a:lstStyle/>
          <a:p>
            <a:pPr algn="ctr"/>
            <a:r>
              <a:rPr lang="en-US" sz="2800" b="1" dirty="0" smtClean="0">
                <a:solidFill>
                  <a:srgbClr val="00B050"/>
                </a:solidFill>
              </a:rPr>
              <a:t>Optimum Allocation</a:t>
            </a:r>
            <a:endParaRPr lang="en-US" sz="2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rPr>
              <a:t>Advantages of Stratification</a:t>
            </a:r>
            <a:endParaRPr lang="en-US" sz="3600" b="1" dirty="0">
              <a:solidFill>
                <a:srgbClr val="FF0000"/>
              </a:solidFill>
            </a:endParaRPr>
          </a:p>
        </p:txBody>
      </p:sp>
      <p:sp>
        <p:nvSpPr>
          <p:cNvPr id="3" name="Content Placeholder 2"/>
          <p:cNvSpPr>
            <a:spLocks noGrp="1"/>
          </p:cNvSpPr>
          <p:nvPr>
            <p:ph idx="1"/>
          </p:nvPr>
        </p:nvSpPr>
        <p:spPr/>
        <p:txBody>
          <a:bodyPr/>
          <a:lstStyle/>
          <a:p>
            <a:pPr>
              <a:lnSpc>
                <a:spcPct val="150000"/>
              </a:lnSpc>
            </a:pPr>
            <a:r>
              <a:rPr lang="en-US" b="1" dirty="0" smtClean="0">
                <a:solidFill>
                  <a:srgbClr val="00B0F0"/>
                </a:solidFill>
              </a:rPr>
              <a:t>Administrative convenience</a:t>
            </a:r>
          </a:p>
          <a:p>
            <a:pPr>
              <a:lnSpc>
                <a:spcPct val="150000"/>
              </a:lnSpc>
            </a:pPr>
            <a:r>
              <a:rPr lang="en-US" b="1" dirty="0" smtClean="0">
                <a:solidFill>
                  <a:srgbClr val="00B0F0"/>
                </a:solidFill>
              </a:rPr>
              <a:t>Samples are more representative</a:t>
            </a:r>
          </a:p>
          <a:p>
            <a:pPr>
              <a:lnSpc>
                <a:spcPct val="150000"/>
              </a:lnSpc>
            </a:pPr>
            <a:r>
              <a:rPr lang="en-US" b="1" dirty="0" smtClean="0">
                <a:solidFill>
                  <a:srgbClr val="00B0F0"/>
                </a:solidFill>
              </a:rPr>
              <a:t>Estimation with greater accuracy</a:t>
            </a:r>
          </a:p>
          <a:p>
            <a:r>
              <a:rPr lang="en-US" b="1" dirty="0" smtClean="0">
                <a:solidFill>
                  <a:srgbClr val="00B0F0"/>
                </a:solidFill>
              </a:rPr>
              <a:t>Stratification makes it possible to use different sampling designs in different strata</a:t>
            </a:r>
            <a:endParaRPr lang="en-US" b="1" dirty="0">
              <a:solidFill>
                <a:srgbClr val="00B0F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487362"/>
          </a:xfrm>
        </p:spPr>
        <p:txBody>
          <a:bodyPr>
            <a:noAutofit/>
          </a:bodyPr>
          <a:lstStyle/>
          <a:p>
            <a:r>
              <a:rPr lang="en-US" sz="3200" b="1" dirty="0" smtClean="0">
                <a:solidFill>
                  <a:srgbClr val="0070C0"/>
                </a:solidFill>
              </a:rPr>
              <a:t>Systematic Sampling</a:t>
            </a:r>
            <a:endParaRPr lang="en-US" sz="3200" b="1" dirty="0">
              <a:solidFill>
                <a:srgbClr val="0070C0"/>
              </a:solidFill>
            </a:endParaRPr>
          </a:p>
        </p:txBody>
      </p:sp>
      <p:sp>
        <p:nvSpPr>
          <p:cNvPr id="3" name="Content Placeholder 2"/>
          <p:cNvSpPr>
            <a:spLocks noGrp="1"/>
          </p:cNvSpPr>
          <p:nvPr>
            <p:ph idx="1"/>
          </p:nvPr>
        </p:nvSpPr>
        <p:spPr>
          <a:xfrm>
            <a:off x="0" y="685800"/>
            <a:ext cx="8839200" cy="6019800"/>
          </a:xfrm>
        </p:spPr>
        <p:txBody>
          <a:bodyPr>
            <a:noAutofit/>
          </a:bodyPr>
          <a:lstStyle/>
          <a:p>
            <a:pPr algn="just">
              <a:lnSpc>
                <a:spcPct val="90000"/>
              </a:lnSpc>
            </a:pPr>
            <a:r>
              <a:rPr lang="en-US" sz="2800" b="1" dirty="0" smtClean="0">
                <a:solidFill>
                  <a:srgbClr val="7030A0"/>
                </a:solidFill>
                <a:cs typeface="Times New Roman" pitchFamily="18" charset="0"/>
              </a:rPr>
              <a:t>A sampling technique in which only the first unit is selected randomly and the rest are selected automatically according to a predefined pattern</a:t>
            </a:r>
          </a:p>
          <a:p>
            <a:pPr algn="just">
              <a:lnSpc>
                <a:spcPct val="90000"/>
              </a:lnSpc>
            </a:pPr>
            <a:r>
              <a:rPr lang="en-US" sz="2800" b="1" dirty="0" smtClean="0">
                <a:solidFill>
                  <a:srgbClr val="7030A0"/>
                </a:solidFill>
                <a:cs typeface="Times New Roman" pitchFamily="18" charset="0"/>
              </a:rPr>
              <a:t>The sample is chosen by selecting a random starting point and then picking every </a:t>
            </a:r>
            <a:r>
              <a:rPr lang="en-US" sz="2800" b="1" dirty="0" err="1" smtClean="0">
                <a:solidFill>
                  <a:srgbClr val="7030A0"/>
                </a:solidFill>
              </a:rPr>
              <a:t>k</a:t>
            </a:r>
            <a:r>
              <a:rPr lang="en-US" sz="2800" b="1" baseline="30000" dirty="0" err="1" smtClean="0">
                <a:solidFill>
                  <a:srgbClr val="7030A0"/>
                </a:solidFill>
              </a:rPr>
              <a:t>th</a:t>
            </a:r>
            <a:r>
              <a:rPr lang="en-US" sz="2800" b="1" dirty="0" smtClean="0">
                <a:solidFill>
                  <a:srgbClr val="7030A0"/>
                </a:solidFill>
              </a:rPr>
              <a:t> </a:t>
            </a:r>
            <a:r>
              <a:rPr lang="en-US" sz="2800" b="1" dirty="0" smtClean="0">
                <a:solidFill>
                  <a:srgbClr val="7030A0"/>
                </a:solidFill>
                <a:cs typeface="Times New Roman" pitchFamily="18" charset="0"/>
              </a:rPr>
              <a:t> element in succession from the sampling frame.  </a:t>
            </a:r>
          </a:p>
          <a:p>
            <a:pPr algn="just">
              <a:lnSpc>
                <a:spcPct val="90000"/>
              </a:lnSpc>
            </a:pPr>
            <a:r>
              <a:rPr lang="en-US" sz="2800" b="1" dirty="0" smtClean="0">
                <a:solidFill>
                  <a:srgbClr val="00B050"/>
                </a:solidFill>
                <a:cs typeface="Times New Roman" pitchFamily="18" charset="0"/>
              </a:rPr>
              <a:t>The sampling interval, k, is determined by dividing the population size N by the required sample size n and rounding it to the nearest integer.  </a:t>
            </a:r>
          </a:p>
          <a:p>
            <a:pPr algn="just">
              <a:lnSpc>
                <a:spcPct val="90000"/>
              </a:lnSpc>
              <a:buFont typeface="Wingdings" pitchFamily="2" charset="2"/>
              <a:buNone/>
            </a:pPr>
            <a:r>
              <a:rPr lang="en-US" sz="2800" b="1" dirty="0" smtClean="0">
                <a:cs typeface="Times New Roman" pitchFamily="18" charset="0"/>
              </a:rPr>
              <a:t>	</a:t>
            </a:r>
            <a:r>
              <a:rPr lang="en-US" sz="2800" b="1" dirty="0" smtClean="0">
                <a:solidFill>
                  <a:schemeClr val="accent6">
                    <a:lumMod val="75000"/>
                  </a:schemeClr>
                </a:solidFill>
                <a:cs typeface="Times New Roman" pitchFamily="18" charset="0"/>
              </a:rPr>
              <a:t>For example, let there are 5,000 elements in the population and a sample of 50 is desired.  In this case the sampling interval, k, is 100.  A random number ( r, the random start) between 1 and 100 is selected.  If, for example, r=23, the sample consists of elements 23, 123, 223, 323, 423, 523, and so on </a:t>
            </a:r>
            <a:r>
              <a:rPr lang="en-US" sz="2800" b="1" dirty="0" err="1" smtClean="0">
                <a:solidFill>
                  <a:schemeClr val="accent6">
                    <a:lumMod val="75000"/>
                  </a:schemeClr>
                </a:solidFill>
                <a:cs typeface="Times New Roman" pitchFamily="18" charset="0"/>
              </a:rPr>
              <a:t>upto</a:t>
            </a:r>
            <a:r>
              <a:rPr lang="en-US" sz="2800" b="1" dirty="0" smtClean="0">
                <a:solidFill>
                  <a:schemeClr val="accent6">
                    <a:lumMod val="75000"/>
                  </a:schemeClr>
                </a:solidFill>
                <a:cs typeface="Times New Roman" pitchFamily="18" charset="0"/>
              </a:rPr>
              <a:t> 4923.</a:t>
            </a:r>
            <a:r>
              <a:rPr lang="en-US" sz="2800" b="1" dirty="0" smtClean="0">
                <a:solidFill>
                  <a:schemeClr val="accent6">
                    <a:lumMod val="75000"/>
                  </a:schemeClr>
                </a:solidFill>
              </a:rPr>
              <a:t> </a:t>
            </a:r>
            <a:endParaRPr lang="en-US" sz="2800" b="1"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sz="3200" b="1" dirty="0" smtClean="0">
                <a:solidFill>
                  <a:schemeClr val="accent6">
                    <a:lumMod val="75000"/>
                  </a:schemeClr>
                </a:solidFill>
              </a:rPr>
              <a:t>Procedure for Drawing a Systematic Sample</a:t>
            </a:r>
            <a:endParaRPr lang="en-US" sz="3200" b="1" dirty="0">
              <a:solidFill>
                <a:schemeClr val="accent6">
                  <a:lumMod val="75000"/>
                </a:schemeClr>
              </a:solidFill>
            </a:endParaRPr>
          </a:p>
        </p:txBody>
      </p:sp>
      <p:sp>
        <p:nvSpPr>
          <p:cNvPr id="3" name="Content Placeholder 2"/>
          <p:cNvSpPr>
            <a:spLocks noGrp="1"/>
          </p:cNvSpPr>
          <p:nvPr>
            <p:ph idx="1"/>
          </p:nvPr>
        </p:nvSpPr>
        <p:spPr>
          <a:xfrm>
            <a:off x="228600" y="838200"/>
            <a:ext cx="8686800" cy="5791200"/>
          </a:xfrm>
        </p:spPr>
        <p:txBody>
          <a:bodyPr>
            <a:normAutofit/>
          </a:bodyPr>
          <a:lstStyle/>
          <a:p>
            <a:pPr algn="just" eaLnBrk="0" hangingPunct="0">
              <a:spcBef>
                <a:spcPct val="50000"/>
              </a:spcBef>
            </a:pPr>
            <a:r>
              <a:rPr lang="en-US" b="1" dirty="0" smtClean="0">
                <a:solidFill>
                  <a:srgbClr val="00B050"/>
                </a:solidFill>
              </a:rPr>
              <a:t>Define the population and select a suitable sampling frame</a:t>
            </a:r>
          </a:p>
          <a:p>
            <a:pPr algn="just" eaLnBrk="0" hangingPunct="0">
              <a:spcBef>
                <a:spcPct val="50000"/>
              </a:spcBef>
            </a:pPr>
            <a:r>
              <a:rPr lang="en-US" b="1" dirty="0" smtClean="0">
                <a:solidFill>
                  <a:srgbClr val="00B050"/>
                </a:solidFill>
              </a:rPr>
              <a:t>Each element is assigned a number from 1 to N </a:t>
            </a:r>
          </a:p>
          <a:p>
            <a:pPr algn="just" eaLnBrk="0" hangingPunct="0">
              <a:spcBef>
                <a:spcPct val="50000"/>
              </a:spcBef>
            </a:pPr>
            <a:r>
              <a:rPr lang="en-US" b="1" dirty="0" smtClean="0">
                <a:solidFill>
                  <a:srgbClr val="00B050"/>
                </a:solidFill>
              </a:rPr>
              <a:t>Determine the sampling interval k (k=N/n). If k is a fraction, round it to the nearest integer</a:t>
            </a:r>
          </a:p>
          <a:p>
            <a:pPr algn="just" eaLnBrk="0" hangingPunct="0">
              <a:spcBef>
                <a:spcPct val="50000"/>
              </a:spcBef>
            </a:pPr>
            <a:r>
              <a:rPr lang="en-US" b="1" dirty="0" smtClean="0">
                <a:solidFill>
                  <a:srgbClr val="00B050"/>
                </a:solidFill>
              </a:rPr>
              <a:t>Select a random number, r, between 1 and k</a:t>
            </a:r>
          </a:p>
          <a:p>
            <a:pPr algn="just" eaLnBrk="0" hangingPunct="0">
              <a:spcBef>
                <a:spcPct val="50000"/>
              </a:spcBef>
            </a:pPr>
            <a:r>
              <a:rPr lang="en-US" b="1" dirty="0" smtClean="0">
                <a:solidFill>
                  <a:srgbClr val="00B050"/>
                </a:solidFill>
              </a:rPr>
              <a:t>Now the elements with the following numbers will constitute the systematic random sample</a:t>
            </a:r>
          </a:p>
          <a:p>
            <a:pPr algn="just" eaLnBrk="0" hangingPunct="0">
              <a:spcBef>
                <a:spcPct val="50000"/>
              </a:spcBef>
              <a:buNone/>
            </a:pPr>
            <a:r>
              <a:rPr lang="en-US" b="1" dirty="0" smtClean="0">
                <a:solidFill>
                  <a:srgbClr val="00B0F0"/>
                </a:solidFill>
              </a:rPr>
              <a:t>		      </a:t>
            </a:r>
            <a:r>
              <a:rPr lang="en-US" b="1" dirty="0" smtClean="0">
                <a:solidFill>
                  <a:srgbClr val="FF0000"/>
                </a:solidFill>
              </a:rPr>
              <a:t>r, r+k,r+2k,r+3k,r+4k,...,r+(n-1)k</a:t>
            </a:r>
          </a:p>
          <a:p>
            <a:endParaRPr lang="en-US" dirty="0"/>
          </a:p>
        </p:txBody>
      </p:sp>
      <p:grpSp>
        <p:nvGrpSpPr>
          <p:cNvPr id="4" name="Group 8"/>
          <p:cNvGrpSpPr>
            <a:grpSpLocks/>
          </p:cNvGrpSpPr>
          <p:nvPr/>
        </p:nvGrpSpPr>
        <p:grpSpPr bwMode="auto">
          <a:xfrm>
            <a:off x="1295400" y="5791200"/>
            <a:ext cx="6553200" cy="914400"/>
            <a:chOff x="2304" y="3329"/>
            <a:chExt cx="2767" cy="706"/>
          </a:xfrm>
        </p:grpSpPr>
        <p:sp>
          <p:nvSpPr>
            <p:cNvPr id="5" name="Arc 9"/>
            <p:cNvSpPr>
              <a:spLocks/>
            </p:cNvSpPr>
            <p:nvPr/>
          </p:nvSpPr>
          <p:spPr bwMode="auto">
            <a:xfrm>
              <a:off x="2321" y="3329"/>
              <a:ext cx="1400" cy="273"/>
            </a:xfrm>
            <a:custGeom>
              <a:avLst/>
              <a:gdLst>
                <a:gd name="G0" fmla="+- 21600 0 0"/>
                <a:gd name="G1" fmla="+- 21599 0 0"/>
                <a:gd name="G2" fmla="+- 21600 0 0"/>
                <a:gd name="T0" fmla="*/ 0 w 21600"/>
                <a:gd name="T1" fmla="*/ 21599 h 21599"/>
                <a:gd name="T2" fmla="*/ 21585 w 21600"/>
                <a:gd name="T3" fmla="*/ 0 h 21599"/>
                <a:gd name="T4" fmla="*/ 21600 w 21600"/>
                <a:gd name="T5" fmla="*/ 21599 h 21599"/>
              </a:gdLst>
              <a:ahLst/>
              <a:cxnLst>
                <a:cxn ang="0">
                  <a:pos x="T0" y="T1"/>
                </a:cxn>
                <a:cxn ang="0">
                  <a:pos x="T2" y="T3"/>
                </a:cxn>
                <a:cxn ang="0">
                  <a:pos x="T4" y="T5"/>
                </a:cxn>
              </a:cxnLst>
              <a:rect l="0" t="0" r="r" b="b"/>
              <a:pathLst>
                <a:path w="21600" h="21599" fill="none" extrusionOk="0">
                  <a:moveTo>
                    <a:pt x="0" y="21599"/>
                  </a:moveTo>
                  <a:cubicBezTo>
                    <a:pt x="0" y="9675"/>
                    <a:pt x="9661" y="7"/>
                    <a:pt x="21584" y="-1"/>
                  </a:cubicBezTo>
                </a:path>
                <a:path w="21600" h="21599" stroke="0" extrusionOk="0">
                  <a:moveTo>
                    <a:pt x="0" y="21599"/>
                  </a:moveTo>
                  <a:cubicBezTo>
                    <a:pt x="0" y="9675"/>
                    <a:pt x="9661" y="7"/>
                    <a:pt x="21584" y="-1"/>
                  </a:cubicBezTo>
                  <a:lnTo>
                    <a:pt x="21600" y="21599"/>
                  </a:lnTo>
                  <a:close/>
                </a:path>
              </a:pathLst>
            </a:custGeom>
            <a:noFill/>
            <a:ln w="50800" cap="rnd">
              <a:solidFill>
                <a:schemeClr val="hlink"/>
              </a:solidFill>
              <a:round/>
              <a:headEnd/>
              <a:tailEnd/>
            </a:ln>
            <a:effectLst/>
          </p:spPr>
          <p:txBody>
            <a:bodyPr wrap="none" anchor="ctr"/>
            <a:lstStyle/>
            <a:p>
              <a:endParaRPr lang="en-US">
                <a:solidFill>
                  <a:srgbClr val="FF0000"/>
                </a:solidFill>
              </a:endParaRPr>
            </a:p>
          </p:txBody>
        </p:sp>
        <p:sp>
          <p:nvSpPr>
            <p:cNvPr id="6" name="Arc 10"/>
            <p:cNvSpPr>
              <a:spLocks/>
            </p:cNvSpPr>
            <p:nvPr/>
          </p:nvSpPr>
          <p:spPr bwMode="auto">
            <a:xfrm rot="10800000">
              <a:off x="2304" y="3619"/>
              <a:ext cx="1400" cy="416"/>
            </a:xfrm>
            <a:custGeom>
              <a:avLst/>
              <a:gdLst>
                <a:gd name="G0" fmla="+- 0 0 0"/>
                <a:gd name="G1" fmla="+- 21600 0 0"/>
                <a:gd name="G2" fmla="+- 21600 0 0"/>
                <a:gd name="T0" fmla="*/ 0 w 21599"/>
                <a:gd name="T1" fmla="*/ 0 h 21600"/>
                <a:gd name="T2" fmla="*/ 21599 w 21599"/>
                <a:gd name="T3" fmla="*/ 21549 h 21600"/>
                <a:gd name="T4" fmla="*/ 0 w 21599"/>
                <a:gd name="T5" fmla="*/ 21600 h 21600"/>
              </a:gdLst>
              <a:ahLst/>
              <a:cxnLst>
                <a:cxn ang="0">
                  <a:pos x="T0" y="T1"/>
                </a:cxn>
                <a:cxn ang="0">
                  <a:pos x="T2" y="T3"/>
                </a:cxn>
                <a:cxn ang="0">
                  <a:pos x="T4" y="T5"/>
                </a:cxn>
              </a:cxnLst>
              <a:rect l="0" t="0" r="r" b="b"/>
              <a:pathLst>
                <a:path w="21599" h="21600" fill="none" extrusionOk="0">
                  <a:moveTo>
                    <a:pt x="-1" y="0"/>
                  </a:moveTo>
                  <a:cubicBezTo>
                    <a:pt x="11909" y="0"/>
                    <a:pt x="21571" y="9639"/>
                    <a:pt x="21599" y="21548"/>
                  </a:cubicBezTo>
                </a:path>
                <a:path w="21599" h="21600" stroke="0" extrusionOk="0">
                  <a:moveTo>
                    <a:pt x="-1" y="0"/>
                  </a:moveTo>
                  <a:cubicBezTo>
                    <a:pt x="11909" y="0"/>
                    <a:pt x="21571" y="9639"/>
                    <a:pt x="21599" y="21548"/>
                  </a:cubicBezTo>
                  <a:lnTo>
                    <a:pt x="0" y="21600"/>
                  </a:lnTo>
                  <a:close/>
                </a:path>
              </a:pathLst>
            </a:custGeom>
            <a:noFill/>
            <a:ln w="50800" cap="rnd">
              <a:solidFill>
                <a:schemeClr val="hlink"/>
              </a:solidFill>
              <a:round/>
              <a:headEnd/>
              <a:tailEnd/>
            </a:ln>
            <a:effectLst/>
          </p:spPr>
          <p:txBody>
            <a:bodyPr wrap="none" anchor="ctr"/>
            <a:lstStyle/>
            <a:p>
              <a:endParaRPr lang="en-US">
                <a:solidFill>
                  <a:srgbClr val="FF0000"/>
                </a:solidFill>
              </a:endParaRPr>
            </a:p>
          </p:txBody>
        </p:sp>
        <p:sp>
          <p:nvSpPr>
            <p:cNvPr id="7" name="Arc 11"/>
            <p:cNvSpPr>
              <a:spLocks/>
            </p:cNvSpPr>
            <p:nvPr/>
          </p:nvSpPr>
          <p:spPr bwMode="auto">
            <a:xfrm rot="10800000">
              <a:off x="3737" y="3800"/>
              <a:ext cx="1304" cy="234"/>
            </a:xfrm>
            <a:custGeom>
              <a:avLst/>
              <a:gdLst>
                <a:gd name="G0" fmla="+- 21600 0 0"/>
                <a:gd name="G1" fmla="+- 21599 0 0"/>
                <a:gd name="G2" fmla="+- 21600 0 0"/>
                <a:gd name="T0" fmla="*/ 0 w 21600"/>
                <a:gd name="T1" fmla="*/ 21599 h 21599"/>
                <a:gd name="T2" fmla="*/ 21585 w 21600"/>
                <a:gd name="T3" fmla="*/ 0 h 21599"/>
                <a:gd name="T4" fmla="*/ 21600 w 21600"/>
                <a:gd name="T5" fmla="*/ 21599 h 21599"/>
              </a:gdLst>
              <a:ahLst/>
              <a:cxnLst>
                <a:cxn ang="0">
                  <a:pos x="T0" y="T1"/>
                </a:cxn>
                <a:cxn ang="0">
                  <a:pos x="T2" y="T3"/>
                </a:cxn>
                <a:cxn ang="0">
                  <a:pos x="T4" y="T5"/>
                </a:cxn>
              </a:cxnLst>
              <a:rect l="0" t="0" r="r" b="b"/>
              <a:pathLst>
                <a:path w="21600" h="21599" fill="none" extrusionOk="0">
                  <a:moveTo>
                    <a:pt x="0" y="21599"/>
                  </a:moveTo>
                  <a:cubicBezTo>
                    <a:pt x="0" y="9675"/>
                    <a:pt x="9661" y="7"/>
                    <a:pt x="21584" y="-1"/>
                  </a:cubicBezTo>
                </a:path>
                <a:path w="21600" h="21599" stroke="0" extrusionOk="0">
                  <a:moveTo>
                    <a:pt x="0" y="21599"/>
                  </a:moveTo>
                  <a:cubicBezTo>
                    <a:pt x="0" y="9675"/>
                    <a:pt x="9661" y="7"/>
                    <a:pt x="21584" y="-1"/>
                  </a:cubicBezTo>
                  <a:lnTo>
                    <a:pt x="21600" y="21599"/>
                  </a:lnTo>
                  <a:close/>
                </a:path>
              </a:pathLst>
            </a:custGeom>
            <a:noFill/>
            <a:ln w="50800" cap="rnd">
              <a:solidFill>
                <a:schemeClr val="hlink"/>
              </a:solidFill>
              <a:round/>
              <a:headEnd/>
              <a:tailEnd/>
            </a:ln>
            <a:effectLst/>
          </p:spPr>
          <p:txBody>
            <a:bodyPr wrap="none" anchor="ctr"/>
            <a:lstStyle/>
            <a:p>
              <a:endParaRPr lang="en-US">
                <a:solidFill>
                  <a:srgbClr val="FF0000"/>
                </a:solidFill>
              </a:endParaRPr>
            </a:p>
          </p:txBody>
        </p:sp>
        <p:sp>
          <p:nvSpPr>
            <p:cNvPr id="8" name="Arc 12"/>
            <p:cNvSpPr>
              <a:spLocks/>
            </p:cNvSpPr>
            <p:nvPr/>
          </p:nvSpPr>
          <p:spPr bwMode="auto">
            <a:xfrm rot="663369">
              <a:off x="4206" y="3497"/>
              <a:ext cx="865" cy="22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chemeClr val="hlink"/>
              </a:solidFill>
              <a:round/>
              <a:headEnd/>
              <a:tailEnd/>
            </a:ln>
            <a:effectLst/>
          </p:spPr>
          <p:txBody>
            <a:bodyPr wrap="none" anchor="ctr"/>
            <a:lstStyle/>
            <a:p>
              <a:endParaRPr lang="en-US">
                <a:solidFill>
                  <a:srgbClr val="FF0000"/>
                </a:solidFill>
              </a:endParaRPr>
            </a:p>
          </p:txBody>
        </p:sp>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Autofit/>
          </a:bodyPr>
          <a:lstStyle/>
          <a:p>
            <a:r>
              <a:rPr lang="en-US" sz="3200" b="1" dirty="0" smtClean="0">
                <a:solidFill>
                  <a:schemeClr val="accent6">
                    <a:lumMod val="75000"/>
                  </a:schemeClr>
                </a:solidFill>
              </a:rPr>
              <a:t>Things to remember before using </a:t>
            </a:r>
            <a:br>
              <a:rPr lang="en-US" sz="3200" b="1" dirty="0" smtClean="0">
                <a:solidFill>
                  <a:schemeClr val="accent6">
                    <a:lumMod val="75000"/>
                  </a:schemeClr>
                </a:solidFill>
              </a:rPr>
            </a:br>
            <a:r>
              <a:rPr lang="en-US" sz="3200" b="1" dirty="0" smtClean="0">
                <a:solidFill>
                  <a:schemeClr val="accent6">
                    <a:lumMod val="75000"/>
                  </a:schemeClr>
                </a:solidFill>
              </a:rPr>
              <a:t>Systematic sampling scheme</a:t>
            </a:r>
            <a:endParaRPr lang="en-US" sz="3200" b="1" dirty="0">
              <a:solidFill>
                <a:schemeClr val="accent6">
                  <a:lumMod val="75000"/>
                </a:schemeClr>
              </a:solidFill>
            </a:endParaRPr>
          </a:p>
        </p:txBody>
      </p:sp>
      <p:sp>
        <p:nvSpPr>
          <p:cNvPr id="3" name="Content Placeholder 2"/>
          <p:cNvSpPr>
            <a:spLocks noGrp="1"/>
          </p:cNvSpPr>
          <p:nvPr>
            <p:ph idx="1"/>
          </p:nvPr>
        </p:nvSpPr>
        <p:spPr>
          <a:xfrm>
            <a:off x="228600" y="1219200"/>
            <a:ext cx="8686800" cy="5486400"/>
          </a:xfrm>
        </p:spPr>
        <p:txBody>
          <a:bodyPr>
            <a:normAutofit fontScale="92500"/>
          </a:bodyPr>
          <a:lstStyle/>
          <a:p>
            <a:r>
              <a:rPr lang="en-US" b="1" dirty="0" smtClean="0">
                <a:solidFill>
                  <a:srgbClr val="FF0000"/>
                </a:solidFill>
              </a:rPr>
              <a:t>Efficiency of systematic sampling depends on the order of arrangement of the units in the population</a:t>
            </a:r>
          </a:p>
          <a:p>
            <a:pPr algn="just"/>
            <a:r>
              <a:rPr lang="en-US" b="1" dirty="0" smtClean="0">
                <a:solidFill>
                  <a:srgbClr val="00B0F0"/>
                </a:solidFill>
              </a:rPr>
              <a:t>If the units in the population show an increasing/decreasing trend along with the increase in magnitude of their labels, the systematic sample means will also show the same tendency (rank lists, salary lists …)</a:t>
            </a:r>
          </a:p>
          <a:p>
            <a:pPr algn="just"/>
            <a:r>
              <a:rPr lang="en-US" b="1" dirty="0" smtClean="0">
                <a:solidFill>
                  <a:srgbClr val="7030A0"/>
                </a:solidFill>
              </a:rPr>
              <a:t>If the population is almost periodic/cyclic in nature, then the efficiency of systematic sampling depends on the value of k, the sampling interval (Rain fall, market days, peak traffic hrs. … )</a:t>
            </a:r>
          </a:p>
          <a:p>
            <a:endParaRPr lang="en-US" sz="2800" b="1"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600" b="1" dirty="0" smtClean="0">
                <a:solidFill>
                  <a:srgbClr val="0070C0"/>
                </a:solidFill>
              </a:rPr>
              <a:t>Cluster Sampling</a:t>
            </a:r>
            <a:endParaRPr lang="en-US" sz="3600" b="1" dirty="0">
              <a:solidFill>
                <a:srgbClr val="0070C0"/>
              </a:solidFill>
            </a:endParaRPr>
          </a:p>
        </p:txBody>
      </p:sp>
      <p:sp>
        <p:nvSpPr>
          <p:cNvPr id="3" name="Content Placeholder 2"/>
          <p:cNvSpPr>
            <a:spLocks noGrp="1"/>
          </p:cNvSpPr>
          <p:nvPr>
            <p:ph idx="1"/>
          </p:nvPr>
        </p:nvSpPr>
        <p:spPr>
          <a:xfrm>
            <a:off x="228600" y="838200"/>
            <a:ext cx="8686800" cy="5791200"/>
          </a:xfrm>
        </p:spPr>
        <p:txBody>
          <a:bodyPr>
            <a:normAutofit fontScale="92500" lnSpcReduction="10000"/>
          </a:bodyPr>
          <a:lstStyle/>
          <a:p>
            <a:pPr algn="just"/>
            <a:r>
              <a:rPr lang="en-US" b="1" dirty="0" smtClean="0">
                <a:solidFill>
                  <a:srgbClr val="7030A0"/>
                </a:solidFill>
                <a:cs typeface="Times New Roman" pitchFamily="18" charset="0"/>
              </a:rPr>
              <a:t>The target population is first divided into mutually exclusive and collectively exhaustive subpopulations, or clusters.  </a:t>
            </a:r>
          </a:p>
          <a:p>
            <a:pPr algn="just"/>
            <a:r>
              <a:rPr lang="en-US" b="1" dirty="0" smtClean="0">
                <a:solidFill>
                  <a:srgbClr val="7030A0"/>
                </a:solidFill>
                <a:cs typeface="Times New Roman" pitchFamily="18" charset="0"/>
              </a:rPr>
              <a:t>Then a random sample of clusters is selected, based on a probability sampling technique such as </a:t>
            </a:r>
            <a:r>
              <a:rPr lang="en-US" b="1" dirty="0" err="1" smtClean="0">
                <a:solidFill>
                  <a:srgbClr val="7030A0"/>
                </a:solidFill>
                <a:cs typeface="Times New Roman" pitchFamily="18" charset="0"/>
              </a:rPr>
              <a:t>srs</a:t>
            </a:r>
            <a:r>
              <a:rPr lang="en-US" b="1" dirty="0" smtClean="0">
                <a:solidFill>
                  <a:srgbClr val="7030A0"/>
                </a:solidFill>
                <a:cs typeface="Times New Roman" pitchFamily="18" charset="0"/>
              </a:rPr>
              <a:t>.  </a:t>
            </a:r>
          </a:p>
          <a:p>
            <a:pPr algn="just"/>
            <a:r>
              <a:rPr lang="en-US" b="1" dirty="0" smtClean="0">
                <a:solidFill>
                  <a:srgbClr val="7030A0"/>
                </a:solidFill>
                <a:cs typeface="Times New Roman" pitchFamily="18" charset="0"/>
              </a:rPr>
              <a:t>For each selected cluster, either all the elements are enumerated (single stage) or a random sample of elements is drawn from the selected clusters and are only enumerated (two-stage).  </a:t>
            </a:r>
          </a:p>
          <a:p>
            <a:pPr algn="just"/>
            <a:r>
              <a:rPr lang="en-US" b="1" dirty="0" smtClean="0">
                <a:solidFill>
                  <a:srgbClr val="7030A0"/>
                </a:solidFill>
                <a:cs typeface="Times New Roman" pitchFamily="18" charset="0"/>
              </a:rPr>
              <a:t>Ideally, each cluster should be a small-scale representation of the population.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6858000"/>
          </a:xfrm>
        </p:spPr>
        <p:txBody>
          <a:bodyPr>
            <a:noAutofit/>
          </a:bodyPr>
          <a:lstStyle/>
          <a:p>
            <a:r>
              <a:rPr lang="en-US" sz="3200" b="1" dirty="0" smtClean="0">
                <a:solidFill>
                  <a:srgbClr val="7030A0"/>
                </a:solidFill>
              </a:rPr>
              <a:t>Population </a:t>
            </a:r>
            <a:r>
              <a:rPr lang="en-US" sz="3200" b="1" dirty="0" smtClean="0">
                <a:solidFill>
                  <a:srgbClr val="00B0F0"/>
                </a:solidFill>
              </a:rPr>
              <a:t>: Aggregate of all objects about which we want to collect information ( houses in an area, students in a class, fishes in a lake, viewers of a specific T. V. </a:t>
            </a:r>
            <a:r>
              <a:rPr lang="en-US" sz="3200" b="1" dirty="0" err="1" smtClean="0">
                <a:solidFill>
                  <a:srgbClr val="00B0F0"/>
                </a:solidFill>
              </a:rPr>
              <a:t>programme</a:t>
            </a:r>
            <a:r>
              <a:rPr lang="en-US" sz="3200" b="1" dirty="0" smtClean="0">
                <a:solidFill>
                  <a:srgbClr val="00B0F0"/>
                </a:solidFill>
              </a:rPr>
              <a:t>, normal population with mean 50 and SD 5 …)</a:t>
            </a:r>
            <a:br>
              <a:rPr lang="en-US" sz="3200" b="1" dirty="0" smtClean="0">
                <a:solidFill>
                  <a:srgbClr val="00B0F0"/>
                </a:solidFill>
              </a:rPr>
            </a:br>
            <a:r>
              <a:rPr lang="en-US" sz="3200" b="1" dirty="0" smtClean="0">
                <a:solidFill>
                  <a:srgbClr val="7030A0"/>
                </a:solidFill>
              </a:rPr>
              <a:t>Characteristic</a:t>
            </a:r>
            <a:r>
              <a:rPr lang="en-US" sz="3200" b="1" dirty="0" smtClean="0">
                <a:solidFill>
                  <a:srgbClr val="FF0000"/>
                </a:solidFill>
              </a:rPr>
              <a:t> </a:t>
            </a:r>
            <a:r>
              <a:rPr lang="en-US" sz="3200" b="1" dirty="0" smtClean="0">
                <a:solidFill>
                  <a:srgbClr val="00B0F0"/>
                </a:solidFill>
              </a:rPr>
              <a:t>: </a:t>
            </a:r>
            <a:r>
              <a:rPr lang="en-US" sz="3200" b="1" dirty="0" smtClean="0">
                <a:solidFill>
                  <a:srgbClr val="00B050"/>
                </a:solidFill>
              </a:rPr>
              <a:t>Any aspect of the population about which we want to collect information ( </a:t>
            </a:r>
            <a:r>
              <a:rPr lang="en-US" sz="3200" b="1" dirty="0" err="1" smtClean="0">
                <a:solidFill>
                  <a:srgbClr val="00B050"/>
                </a:solidFill>
              </a:rPr>
              <a:t>colour</a:t>
            </a:r>
            <a:r>
              <a:rPr lang="en-US" sz="3200" b="1" dirty="0" smtClean="0">
                <a:solidFill>
                  <a:srgbClr val="00B050"/>
                </a:solidFill>
              </a:rPr>
              <a:t>, height, life length, yield, political affiliation, income, employment … ) </a:t>
            </a:r>
            <a:br>
              <a:rPr lang="en-US" sz="3200" b="1" dirty="0" smtClean="0">
                <a:solidFill>
                  <a:srgbClr val="00B050"/>
                </a:solidFill>
              </a:rPr>
            </a:br>
            <a:r>
              <a:rPr lang="en-US" sz="2800" b="1" i="1" dirty="0" smtClean="0">
                <a:solidFill>
                  <a:srgbClr val="FF0000"/>
                </a:solidFill>
              </a:rPr>
              <a:t>Characteristics are of two types – Variables and Attributes</a:t>
            </a:r>
            <a:r>
              <a:rPr lang="en-US" sz="3200" b="1" dirty="0" smtClean="0">
                <a:solidFill>
                  <a:srgbClr val="00B050"/>
                </a:solidFill>
              </a:rPr>
              <a:t/>
            </a:r>
            <a:br>
              <a:rPr lang="en-US" sz="3200" b="1" dirty="0" smtClean="0">
                <a:solidFill>
                  <a:srgbClr val="00B050"/>
                </a:solidFill>
              </a:rPr>
            </a:br>
            <a:r>
              <a:rPr lang="en-US" sz="3200" b="1" dirty="0" smtClean="0">
                <a:solidFill>
                  <a:srgbClr val="00B050"/>
                </a:solidFill>
              </a:rPr>
              <a:t/>
            </a:r>
            <a:br>
              <a:rPr lang="en-US" sz="3200" b="1" dirty="0" smtClean="0">
                <a:solidFill>
                  <a:srgbClr val="00B050"/>
                </a:solidFill>
              </a:rPr>
            </a:br>
            <a:r>
              <a:rPr lang="en-US" sz="3200" b="1" dirty="0" smtClean="0">
                <a:solidFill>
                  <a:srgbClr val="002060"/>
                </a:solidFill>
              </a:rPr>
              <a:t>Two ways of collecting information –</a:t>
            </a:r>
            <a:r>
              <a:rPr lang="en-US" sz="3200" b="1" dirty="0" smtClean="0">
                <a:solidFill>
                  <a:srgbClr val="00B050"/>
                </a:solidFill>
              </a:rPr>
              <a:t> </a:t>
            </a:r>
            <a:br>
              <a:rPr lang="en-US" sz="3200" b="1" dirty="0" smtClean="0">
                <a:solidFill>
                  <a:srgbClr val="00B050"/>
                </a:solidFill>
              </a:rPr>
            </a:br>
            <a:r>
              <a:rPr lang="en-US" sz="3200" b="1" dirty="0" smtClean="0">
                <a:solidFill>
                  <a:srgbClr val="7030A0"/>
                </a:solidFill>
              </a:rPr>
              <a:t>Census method ( complete enumeration method) and Sampling method.</a:t>
            </a:r>
            <a:endParaRPr lang="en-US" sz="3200" b="1" dirty="0">
              <a:solidFill>
                <a:srgbClr val="7030A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solidFill>
                  <a:srgbClr val="7030A0"/>
                </a:solidFill>
              </a:rPr>
              <a:t>Types of Cluster Sampling</a:t>
            </a:r>
            <a:endParaRPr lang="en-US" dirty="0">
              <a:solidFill>
                <a:srgbClr val="7030A0"/>
              </a:solidFill>
            </a:endParaRPr>
          </a:p>
        </p:txBody>
      </p:sp>
      <p:grpSp>
        <p:nvGrpSpPr>
          <p:cNvPr id="4" name="Group 53"/>
          <p:cNvGrpSpPr>
            <a:grpSpLocks/>
          </p:cNvGrpSpPr>
          <p:nvPr/>
        </p:nvGrpSpPr>
        <p:grpSpPr bwMode="auto">
          <a:xfrm>
            <a:off x="1828800" y="1295400"/>
            <a:ext cx="5486400" cy="1447800"/>
            <a:chOff x="1056" y="632"/>
            <a:chExt cx="3456" cy="856"/>
          </a:xfrm>
        </p:grpSpPr>
        <p:grpSp>
          <p:nvGrpSpPr>
            <p:cNvPr id="5" name="Group 52"/>
            <p:cNvGrpSpPr>
              <a:grpSpLocks/>
            </p:cNvGrpSpPr>
            <p:nvPr/>
          </p:nvGrpSpPr>
          <p:grpSpPr bwMode="auto">
            <a:xfrm>
              <a:off x="1920" y="632"/>
              <a:ext cx="1720" cy="472"/>
              <a:chOff x="1920" y="632"/>
              <a:chExt cx="1720" cy="472"/>
            </a:xfrm>
          </p:grpSpPr>
          <p:sp>
            <p:nvSpPr>
              <p:cNvPr id="11" name="Rectangle 5"/>
              <p:cNvSpPr>
                <a:spLocks noChangeArrowheads="1"/>
              </p:cNvSpPr>
              <p:nvPr/>
            </p:nvSpPr>
            <p:spPr bwMode="auto">
              <a:xfrm>
                <a:off x="1920" y="632"/>
                <a:ext cx="1720" cy="472"/>
              </a:xfrm>
              <a:prstGeom prst="rect">
                <a:avLst/>
              </a:prstGeom>
              <a:solidFill>
                <a:srgbClr val="CCECFF"/>
              </a:solidFill>
              <a:ln w="12700">
                <a:solidFill>
                  <a:schemeClr val="tx1"/>
                </a:solidFill>
                <a:miter lim="800000"/>
                <a:headEnd/>
                <a:tailEnd/>
              </a:ln>
              <a:effectLst/>
            </p:spPr>
            <p:txBody>
              <a:bodyPr wrap="none" anchor="ctr"/>
              <a:lstStyle/>
              <a:p>
                <a:endParaRPr lang="en-US"/>
              </a:p>
            </p:txBody>
          </p:sp>
          <p:sp>
            <p:nvSpPr>
              <p:cNvPr id="12" name="Rectangle 6"/>
              <p:cNvSpPr>
                <a:spLocks noChangeArrowheads="1"/>
              </p:cNvSpPr>
              <p:nvPr/>
            </p:nvSpPr>
            <p:spPr bwMode="auto">
              <a:xfrm>
                <a:off x="2122" y="669"/>
                <a:ext cx="1299" cy="248"/>
              </a:xfrm>
              <a:prstGeom prst="rect">
                <a:avLst/>
              </a:prstGeom>
              <a:noFill/>
              <a:ln w="12700">
                <a:noFill/>
                <a:miter lim="800000"/>
                <a:headEnd/>
                <a:tailEnd/>
              </a:ln>
              <a:effectLst/>
            </p:spPr>
            <p:txBody>
              <a:bodyPr wrap="none" lIns="90487" tIns="44450" rIns="90487" bIns="44450">
                <a:spAutoFit/>
              </a:bodyPr>
              <a:lstStyle/>
              <a:p>
                <a:pPr algn="ctr" eaLnBrk="0" hangingPunct="0"/>
                <a:r>
                  <a:rPr lang="en-US" sz="2000" dirty="0">
                    <a:solidFill>
                      <a:srgbClr val="000000"/>
                    </a:solidFill>
                  </a:rPr>
                  <a:t>Cluster Sampling</a:t>
                </a:r>
              </a:p>
            </p:txBody>
          </p:sp>
        </p:grpSp>
        <p:sp>
          <p:nvSpPr>
            <p:cNvPr id="6" name="Line 14"/>
            <p:cNvSpPr>
              <a:spLocks noChangeShapeType="1"/>
            </p:cNvSpPr>
            <p:nvPr/>
          </p:nvSpPr>
          <p:spPr bwMode="auto">
            <a:xfrm>
              <a:off x="1060" y="1300"/>
              <a:ext cx="3448" cy="0"/>
            </a:xfrm>
            <a:prstGeom prst="line">
              <a:avLst/>
            </a:prstGeom>
            <a:noFill/>
            <a:ln w="12700">
              <a:solidFill>
                <a:srgbClr val="000000"/>
              </a:solidFill>
              <a:round/>
              <a:headEnd/>
              <a:tailEnd/>
            </a:ln>
            <a:effectLst/>
          </p:spPr>
          <p:txBody>
            <a:bodyPr wrap="none" anchor="ctr"/>
            <a:lstStyle/>
            <a:p>
              <a:endParaRPr lang="en-US"/>
            </a:p>
          </p:txBody>
        </p:sp>
        <p:sp>
          <p:nvSpPr>
            <p:cNvPr id="7" name="Line 15"/>
            <p:cNvSpPr>
              <a:spLocks noChangeShapeType="1"/>
            </p:cNvSpPr>
            <p:nvPr/>
          </p:nvSpPr>
          <p:spPr bwMode="auto">
            <a:xfrm>
              <a:off x="1056" y="1304"/>
              <a:ext cx="0" cy="184"/>
            </a:xfrm>
            <a:prstGeom prst="line">
              <a:avLst/>
            </a:prstGeom>
            <a:noFill/>
            <a:ln w="12700">
              <a:solidFill>
                <a:srgbClr val="000000"/>
              </a:solidFill>
              <a:round/>
              <a:headEnd/>
              <a:tailEnd type="triangle" w="med" len="med"/>
            </a:ln>
            <a:effectLst/>
          </p:spPr>
          <p:txBody>
            <a:bodyPr wrap="none" anchor="ctr"/>
            <a:lstStyle/>
            <a:p>
              <a:endParaRPr lang="en-US"/>
            </a:p>
          </p:txBody>
        </p:sp>
        <p:sp>
          <p:nvSpPr>
            <p:cNvPr id="8" name="Line 16"/>
            <p:cNvSpPr>
              <a:spLocks noChangeShapeType="1"/>
            </p:cNvSpPr>
            <p:nvPr/>
          </p:nvSpPr>
          <p:spPr bwMode="auto">
            <a:xfrm>
              <a:off x="2784" y="1112"/>
              <a:ext cx="0" cy="184"/>
            </a:xfrm>
            <a:prstGeom prst="line">
              <a:avLst/>
            </a:prstGeom>
            <a:noFill/>
            <a:ln w="12700">
              <a:solidFill>
                <a:srgbClr val="000000"/>
              </a:solidFill>
              <a:round/>
              <a:headEnd/>
              <a:tailEnd/>
            </a:ln>
            <a:effectLst/>
          </p:spPr>
          <p:txBody>
            <a:bodyPr wrap="none" anchor="ctr"/>
            <a:lstStyle/>
            <a:p>
              <a:endParaRPr lang="en-US"/>
            </a:p>
          </p:txBody>
        </p:sp>
        <p:sp>
          <p:nvSpPr>
            <p:cNvPr id="9" name="Line 17"/>
            <p:cNvSpPr>
              <a:spLocks noChangeShapeType="1"/>
            </p:cNvSpPr>
            <p:nvPr/>
          </p:nvSpPr>
          <p:spPr bwMode="auto">
            <a:xfrm>
              <a:off x="4512" y="1304"/>
              <a:ext cx="0" cy="184"/>
            </a:xfrm>
            <a:prstGeom prst="line">
              <a:avLst/>
            </a:prstGeom>
            <a:noFill/>
            <a:ln w="12700">
              <a:solidFill>
                <a:srgbClr val="000000"/>
              </a:solidFill>
              <a:round/>
              <a:headEnd/>
              <a:tailEnd type="triangle" w="med" len="med"/>
            </a:ln>
            <a:effectLst/>
          </p:spPr>
          <p:txBody>
            <a:bodyPr wrap="none" anchor="ctr"/>
            <a:lstStyle/>
            <a:p>
              <a:endParaRPr lang="en-US"/>
            </a:p>
          </p:txBody>
        </p:sp>
        <p:sp>
          <p:nvSpPr>
            <p:cNvPr id="10" name="Line 19"/>
            <p:cNvSpPr>
              <a:spLocks noChangeShapeType="1"/>
            </p:cNvSpPr>
            <p:nvPr/>
          </p:nvSpPr>
          <p:spPr bwMode="auto">
            <a:xfrm>
              <a:off x="2784" y="1304"/>
              <a:ext cx="0" cy="184"/>
            </a:xfrm>
            <a:prstGeom prst="line">
              <a:avLst/>
            </a:prstGeom>
            <a:noFill/>
            <a:ln w="12700">
              <a:solidFill>
                <a:srgbClr val="000000"/>
              </a:solidFill>
              <a:round/>
              <a:headEnd/>
              <a:tailEnd type="triangle" w="med" len="med"/>
            </a:ln>
            <a:effectLst/>
          </p:spPr>
          <p:txBody>
            <a:bodyPr wrap="none" anchor="ctr"/>
            <a:lstStyle/>
            <a:p>
              <a:endParaRPr lang="en-US"/>
            </a:p>
          </p:txBody>
        </p:sp>
      </p:grpSp>
      <p:grpSp>
        <p:nvGrpSpPr>
          <p:cNvPr id="13" name="Group 51"/>
          <p:cNvGrpSpPr>
            <a:grpSpLocks/>
          </p:cNvGrpSpPr>
          <p:nvPr/>
        </p:nvGrpSpPr>
        <p:grpSpPr bwMode="auto">
          <a:xfrm>
            <a:off x="685800" y="2743200"/>
            <a:ext cx="7759700" cy="763588"/>
            <a:chOff x="340" y="1488"/>
            <a:chExt cx="4888" cy="481"/>
          </a:xfrm>
        </p:grpSpPr>
        <p:grpSp>
          <p:nvGrpSpPr>
            <p:cNvPr id="14" name="Group 50"/>
            <p:cNvGrpSpPr>
              <a:grpSpLocks/>
            </p:cNvGrpSpPr>
            <p:nvPr/>
          </p:nvGrpSpPr>
          <p:grpSpPr bwMode="auto">
            <a:xfrm>
              <a:off x="340" y="1488"/>
              <a:ext cx="1384" cy="481"/>
              <a:chOff x="340" y="1488"/>
              <a:chExt cx="1384" cy="481"/>
            </a:xfrm>
          </p:grpSpPr>
          <p:sp>
            <p:nvSpPr>
              <p:cNvPr id="26" name="Rectangle 9"/>
              <p:cNvSpPr>
                <a:spLocks noChangeArrowheads="1"/>
              </p:cNvSpPr>
              <p:nvPr/>
            </p:nvSpPr>
            <p:spPr bwMode="auto">
              <a:xfrm>
                <a:off x="340" y="1488"/>
                <a:ext cx="1384" cy="472"/>
              </a:xfrm>
              <a:prstGeom prst="rect">
                <a:avLst/>
              </a:prstGeom>
              <a:solidFill>
                <a:srgbClr val="CCECFF"/>
              </a:solidFill>
              <a:ln w="12700">
                <a:solidFill>
                  <a:schemeClr val="tx1"/>
                </a:solidFill>
                <a:miter lim="800000"/>
                <a:headEnd/>
                <a:tailEnd/>
              </a:ln>
              <a:effectLst/>
            </p:spPr>
            <p:txBody>
              <a:bodyPr wrap="none" anchor="ctr"/>
              <a:lstStyle/>
              <a:p>
                <a:endParaRPr lang="en-US"/>
              </a:p>
            </p:txBody>
          </p:sp>
          <p:sp>
            <p:nvSpPr>
              <p:cNvPr id="27" name="Rectangle 10"/>
              <p:cNvSpPr>
                <a:spLocks noChangeArrowheads="1"/>
              </p:cNvSpPr>
              <p:nvPr/>
            </p:nvSpPr>
            <p:spPr bwMode="auto">
              <a:xfrm>
                <a:off x="596" y="1525"/>
                <a:ext cx="902" cy="444"/>
              </a:xfrm>
              <a:prstGeom prst="rect">
                <a:avLst/>
              </a:prstGeom>
              <a:noFill/>
              <a:ln w="12700">
                <a:noFill/>
                <a:miter lim="800000"/>
                <a:headEnd/>
                <a:tailEnd/>
              </a:ln>
              <a:effectLst/>
            </p:spPr>
            <p:txBody>
              <a:bodyPr wrap="none" lIns="90487" tIns="44450" rIns="90487" bIns="44450">
                <a:spAutoFit/>
              </a:bodyPr>
              <a:lstStyle/>
              <a:p>
                <a:pPr algn="ctr" eaLnBrk="0" hangingPunct="0"/>
                <a:r>
                  <a:rPr lang="en-US" sz="2000" dirty="0" smtClean="0">
                    <a:solidFill>
                      <a:srgbClr val="000000"/>
                    </a:solidFill>
                  </a:rPr>
                  <a:t>Single Stage</a:t>
                </a:r>
                <a:endParaRPr lang="en-US" sz="2000" dirty="0">
                  <a:solidFill>
                    <a:srgbClr val="000000"/>
                  </a:solidFill>
                </a:endParaRPr>
              </a:p>
              <a:p>
                <a:pPr algn="ctr" eaLnBrk="0" hangingPunct="0"/>
                <a:r>
                  <a:rPr lang="en-US" sz="2000" dirty="0">
                    <a:solidFill>
                      <a:srgbClr val="000000"/>
                    </a:solidFill>
                  </a:rPr>
                  <a:t>Sampling</a:t>
                </a:r>
              </a:p>
            </p:txBody>
          </p:sp>
        </p:grpSp>
        <p:grpSp>
          <p:nvGrpSpPr>
            <p:cNvPr id="15" name="Group 49"/>
            <p:cNvGrpSpPr>
              <a:grpSpLocks/>
            </p:cNvGrpSpPr>
            <p:nvPr/>
          </p:nvGrpSpPr>
          <p:grpSpPr bwMode="auto">
            <a:xfrm>
              <a:off x="3844" y="1488"/>
              <a:ext cx="1384" cy="477"/>
              <a:chOff x="3844" y="1488"/>
              <a:chExt cx="1384" cy="477"/>
            </a:xfrm>
          </p:grpSpPr>
          <p:sp>
            <p:nvSpPr>
              <p:cNvPr id="24" name="Rectangle 12"/>
              <p:cNvSpPr>
                <a:spLocks noChangeArrowheads="1"/>
              </p:cNvSpPr>
              <p:nvPr/>
            </p:nvSpPr>
            <p:spPr bwMode="auto">
              <a:xfrm>
                <a:off x="3844" y="1488"/>
                <a:ext cx="1384" cy="472"/>
              </a:xfrm>
              <a:prstGeom prst="rect">
                <a:avLst/>
              </a:prstGeom>
              <a:solidFill>
                <a:srgbClr val="CCECFF"/>
              </a:solidFill>
              <a:ln w="12700">
                <a:solidFill>
                  <a:schemeClr val="tx1"/>
                </a:solidFill>
                <a:miter lim="800000"/>
                <a:headEnd/>
                <a:tailEnd/>
              </a:ln>
              <a:effectLst/>
            </p:spPr>
            <p:txBody>
              <a:bodyPr wrap="none" anchor="ctr"/>
              <a:lstStyle/>
              <a:p>
                <a:endParaRPr lang="en-US"/>
              </a:p>
            </p:txBody>
          </p:sp>
          <p:sp>
            <p:nvSpPr>
              <p:cNvPr id="25" name="Rectangle 13"/>
              <p:cNvSpPr>
                <a:spLocks noChangeArrowheads="1"/>
              </p:cNvSpPr>
              <p:nvPr/>
            </p:nvSpPr>
            <p:spPr bwMode="auto">
              <a:xfrm>
                <a:off x="4112" y="1525"/>
                <a:ext cx="835" cy="440"/>
              </a:xfrm>
              <a:prstGeom prst="rect">
                <a:avLst/>
              </a:prstGeom>
              <a:noFill/>
              <a:ln w="12700">
                <a:noFill/>
                <a:miter lim="800000"/>
                <a:headEnd/>
                <a:tailEnd/>
              </a:ln>
              <a:effectLst/>
            </p:spPr>
            <p:txBody>
              <a:bodyPr wrap="none" lIns="90487" tIns="44450" rIns="90487" bIns="44450">
                <a:spAutoFit/>
              </a:bodyPr>
              <a:lstStyle/>
              <a:p>
                <a:pPr algn="ctr" eaLnBrk="0" hangingPunct="0"/>
                <a:r>
                  <a:rPr lang="en-US" sz="2000">
                    <a:solidFill>
                      <a:srgbClr val="000000"/>
                    </a:solidFill>
                  </a:rPr>
                  <a:t>Multistage</a:t>
                </a:r>
              </a:p>
              <a:p>
                <a:pPr algn="ctr" eaLnBrk="0" hangingPunct="0"/>
                <a:r>
                  <a:rPr lang="en-US" sz="2000">
                    <a:solidFill>
                      <a:srgbClr val="000000"/>
                    </a:solidFill>
                  </a:rPr>
                  <a:t>Sampling</a:t>
                </a:r>
              </a:p>
            </p:txBody>
          </p:sp>
        </p:grpSp>
        <p:grpSp>
          <p:nvGrpSpPr>
            <p:cNvPr id="17" name="Group 48"/>
            <p:cNvGrpSpPr>
              <a:grpSpLocks/>
            </p:cNvGrpSpPr>
            <p:nvPr/>
          </p:nvGrpSpPr>
          <p:grpSpPr bwMode="auto">
            <a:xfrm>
              <a:off x="2068" y="1488"/>
              <a:ext cx="1384" cy="477"/>
              <a:chOff x="2068" y="1488"/>
              <a:chExt cx="1384" cy="477"/>
            </a:xfrm>
          </p:grpSpPr>
          <p:sp>
            <p:nvSpPr>
              <p:cNvPr id="22" name="Rectangle 21"/>
              <p:cNvSpPr>
                <a:spLocks noChangeArrowheads="1"/>
              </p:cNvSpPr>
              <p:nvPr/>
            </p:nvSpPr>
            <p:spPr bwMode="auto">
              <a:xfrm>
                <a:off x="2068" y="1488"/>
                <a:ext cx="1384" cy="472"/>
              </a:xfrm>
              <a:prstGeom prst="rect">
                <a:avLst/>
              </a:prstGeom>
              <a:solidFill>
                <a:srgbClr val="CCECFF"/>
              </a:solidFill>
              <a:ln w="12700">
                <a:solidFill>
                  <a:schemeClr val="tx1"/>
                </a:solidFill>
                <a:miter lim="800000"/>
                <a:headEnd/>
                <a:tailEnd/>
              </a:ln>
              <a:effectLst/>
            </p:spPr>
            <p:txBody>
              <a:bodyPr wrap="none" anchor="ctr"/>
              <a:lstStyle/>
              <a:p>
                <a:endParaRPr lang="en-US"/>
              </a:p>
            </p:txBody>
          </p:sp>
          <p:sp>
            <p:nvSpPr>
              <p:cNvPr id="23" name="Rectangle 22"/>
              <p:cNvSpPr>
                <a:spLocks noChangeArrowheads="1"/>
              </p:cNvSpPr>
              <p:nvPr/>
            </p:nvSpPr>
            <p:spPr bwMode="auto">
              <a:xfrm>
                <a:off x="2317" y="1525"/>
                <a:ext cx="870" cy="440"/>
              </a:xfrm>
              <a:prstGeom prst="rect">
                <a:avLst/>
              </a:prstGeom>
              <a:noFill/>
              <a:ln w="12700">
                <a:noFill/>
                <a:miter lim="800000"/>
                <a:headEnd/>
                <a:tailEnd/>
              </a:ln>
              <a:effectLst/>
            </p:spPr>
            <p:txBody>
              <a:bodyPr wrap="none" lIns="90487" tIns="44450" rIns="90487" bIns="44450">
                <a:spAutoFit/>
              </a:bodyPr>
              <a:lstStyle/>
              <a:p>
                <a:pPr algn="ctr" eaLnBrk="0" hangingPunct="0"/>
                <a:r>
                  <a:rPr lang="en-US" sz="2000" dirty="0">
                    <a:solidFill>
                      <a:srgbClr val="000000"/>
                    </a:solidFill>
                  </a:rPr>
                  <a:t>Two-Stage</a:t>
                </a:r>
              </a:p>
              <a:p>
                <a:pPr algn="ctr" eaLnBrk="0" hangingPunct="0"/>
                <a:r>
                  <a:rPr lang="en-US" sz="2000" dirty="0">
                    <a:solidFill>
                      <a:srgbClr val="000000"/>
                    </a:solidFill>
                  </a:rPr>
                  <a:t>Sampling</a:t>
                </a:r>
              </a:p>
            </p:txBody>
          </p:sp>
        </p:grpSp>
      </p:grpSp>
      <p:sp>
        <p:nvSpPr>
          <p:cNvPr id="35" name="TextBox 34"/>
          <p:cNvSpPr txBox="1"/>
          <p:nvPr/>
        </p:nvSpPr>
        <p:spPr>
          <a:xfrm>
            <a:off x="228600" y="4191000"/>
            <a:ext cx="4648200" cy="1938992"/>
          </a:xfrm>
          <a:prstGeom prst="rect">
            <a:avLst/>
          </a:prstGeom>
          <a:noFill/>
        </p:spPr>
        <p:txBody>
          <a:bodyPr wrap="square" rtlCol="0">
            <a:spAutoFit/>
          </a:bodyPr>
          <a:lstStyle/>
          <a:p>
            <a:r>
              <a:rPr lang="en-US" sz="2400" b="1" dirty="0" smtClean="0">
                <a:solidFill>
                  <a:srgbClr val="00B0F0"/>
                </a:solidFill>
              </a:rPr>
              <a:t>Population : People in Kerala</a:t>
            </a:r>
          </a:p>
          <a:p>
            <a:r>
              <a:rPr lang="en-US" sz="2400" b="1" dirty="0" smtClean="0">
                <a:solidFill>
                  <a:srgbClr val="00B0F0"/>
                </a:solidFill>
              </a:rPr>
              <a:t>Cluster : districts/ Villages/ </a:t>
            </a:r>
          </a:p>
          <a:p>
            <a:r>
              <a:rPr lang="en-US" sz="2400" b="1" dirty="0" smtClean="0">
                <a:solidFill>
                  <a:srgbClr val="00B0F0"/>
                </a:solidFill>
              </a:rPr>
              <a:t>              </a:t>
            </a:r>
            <a:r>
              <a:rPr lang="en-US" sz="2400" b="1" dirty="0" err="1" smtClean="0">
                <a:solidFill>
                  <a:srgbClr val="00B0F0"/>
                </a:solidFill>
              </a:rPr>
              <a:t>Panchayats</a:t>
            </a:r>
            <a:r>
              <a:rPr lang="en-US" sz="2400" b="1" dirty="0" smtClean="0">
                <a:solidFill>
                  <a:srgbClr val="00B0F0"/>
                </a:solidFill>
              </a:rPr>
              <a:t>/ municipalities</a:t>
            </a:r>
          </a:p>
          <a:p>
            <a:r>
              <a:rPr lang="en-US" sz="2400" b="1" dirty="0" smtClean="0">
                <a:solidFill>
                  <a:srgbClr val="00B0F0"/>
                </a:solidFill>
              </a:rPr>
              <a:t>Elements : Houses/Schools/</a:t>
            </a:r>
          </a:p>
          <a:p>
            <a:r>
              <a:rPr lang="en-US" sz="2400" b="1" dirty="0" smtClean="0">
                <a:solidFill>
                  <a:srgbClr val="00B0F0"/>
                </a:solidFill>
              </a:rPr>
              <a:t>                    individuals</a:t>
            </a:r>
            <a:endParaRPr lang="en-US" sz="2400" b="1" dirty="0">
              <a:solidFill>
                <a:srgbClr val="00B0F0"/>
              </a:solidFill>
            </a:endParaRPr>
          </a:p>
        </p:txBody>
      </p:sp>
      <p:sp>
        <p:nvSpPr>
          <p:cNvPr id="36" name="Rectangle 35"/>
          <p:cNvSpPr/>
          <p:nvPr/>
        </p:nvSpPr>
        <p:spPr>
          <a:xfrm>
            <a:off x="5029200" y="4180344"/>
            <a:ext cx="3886200" cy="1631216"/>
          </a:xfrm>
          <a:prstGeom prst="rect">
            <a:avLst/>
          </a:prstGeom>
        </p:spPr>
        <p:txBody>
          <a:bodyPr wrap="square">
            <a:spAutoFit/>
          </a:bodyPr>
          <a:lstStyle/>
          <a:p>
            <a:r>
              <a:rPr lang="en-US" sz="2400" b="1" dirty="0" smtClean="0">
                <a:solidFill>
                  <a:schemeClr val="accent6">
                    <a:lumMod val="75000"/>
                  </a:schemeClr>
                </a:solidFill>
              </a:rPr>
              <a:t>Population : Students in a</a:t>
            </a:r>
          </a:p>
          <a:p>
            <a:r>
              <a:rPr lang="en-US" sz="2400" b="1" dirty="0" smtClean="0">
                <a:solidFill>
                  <a:schemeClr val="accent6">
                    <a:lumMod val="75000"/>
                  </a:schemeClr>
                </a:solidFill>
              </a:rPr>
              <a:t>                        college</a:t>
            </a:r>
          </a:p>
          <a:p>
            <a:r>
              <a:rPr lang="en-US" sz="2400" b="1" dirty="0" smtClean="0">
                <a:solidFill>
                  <a:schemeClr val="accent6">
                    <a:lumMod val="75000"/>
                  </a:schemeClr>
                </a:solidFill>
              </a:rPr>
              <a:t>Cluster</a:t>
            </a:r>
            <a:r>
              <a:rPr lang="en-US" sz="2800" b="1" dirty="0" smtClean="0">
                <a:solidFill>
                  <a:schemeClr val="accent6">
                    <a:lumMod val="75000"/>
                  </a:schemeClr>
                </a:solidFill>
              </a:rPr>
              <a:t> </a:t>
            </a:r>
            <a:r>
              <a:rPr lang="en-US" sz="2400" b="1" dirty="0" smtClean="0">
                <a:solidFill>
                  <a:schemeClr val="accent6">
                    <a:lumMod val="75000"/>
                  </a:schemeClr>
                </a:solidFill>
              </a:rPr>
              <a:t>:</a:t>
            </a:r>
            <a:r>
              <a:rPr lang="en-US" sz="2800" b="1" dirty="0" smtClean="0">
                <a:solidFill>
                  <a:schemeClr val="accent6">
                    <a:lumMod val="75000"/>
                  </a:schemeClr>
                </a:solidFill>
              </a:rPr>
              <a:t> </a:t>
            </a:r>
            <a:r>
              <a:rPr lang="en-US" sz="2400" b="1" dirty="0" smtClean="0">
                <a:solidFill>
                  <a:schemeClr val="accent6">
                    <a:lumMod val="75000"/>
                  </a:schemeClr>
                </a:solidFill>
              </a:rPr>
              <a:t>Courses/batches</a:t>
            </a:r>
          </a:p>
          <a:p>
            <a:r>
              <a:rPr lang="en-US" sz="2400" b="1" dirty="0" smtClean="0">
                <a:solidFill>
                  <a:schemeClr val="accent6">
                    <a:lumMod val="75000"/>
                  </a:schemeClr>
                </a:solidFill>
              </a:rPr>
              <a:t>Elements : Each student</a:t>
            </a:r>
            <a:endParaRPr lang="en-US" sz="2000" b="1"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endParaRPr lang="en-US" sz="6000" b="1" dirty="0" smtClean="0">
              <a:solidFill>
                <a:srgbClr val="FF00FF"/>
              </a:solidFill>
              <a:latin typeface="Comic Sans MS" pitchFamily="66" charset="0"/>
            </a:endParaRPr>
          </a:p>
          <a:p>
            <a:pPr algn="ctr">
              <a:buNone/>
            </a:pPr>
            <a:r>
              <a:rPr lang="en-US" sz="6000" b="1" dirty="0" smtClean="0">
                <a:solidFill>
                  <a:srgbClr val="FF00FF"/>
                </a:solidFill>
                <a:latin typeface="Comic Sans MS" pitchFamily="66" charset="0"/>
              </a:rPr>
              <a:t>THANK YOU</a:t>
            </a:r>
            <a:endParaRPr lang="en-US" sz="6000" b="1" dirty="0">
              <a:solidFill>
                <a:srgbClr val="FF00FF"/>
              </a:solidFill>
              <a:latin typeface="Comic Sans MS" pitchFamily="66" charset="0"/>
            </a:endParaRP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914400"/>
          </a:xfrm>
        </p:spPr>
        <p:txBody>
          <a:bodyPr>
            <a:noAutofit/>
          </a:bodyPr>
          <a:lstStyle/>
          <a:p>
            <a:pPr algn="just">
              <a:buFont typeface="Arial" pitchFamily="34" charset="0"/>
              <a:buChar char="•"/>
            </a:pPr>
            <a:r>
              <a:rPr lang="en-US" sz="2800" b="1" dirty="0" smtClean="0"/>
              <a:t>  </a:t>
            </a:r>
            <a:r>
              <a:rPr lang="en-US" sz="2400" b="1" dirty="0" smtClean="0">
                <a:solidFill>
                  <a:srgbClr val="7030A0"/>
                </a:solidFill>
              </a:rPr>
              <a:t>Census</a:t>
            </a:r>
            <a:r>
              <a:rPr lang="en-US" sz="2400" b="1" dirty="0" smtClean="0"/>
              <a:t> </a:t>
            </a:r>
            <a:r>
              <a:rPr lang="en-US" sz="2400" b="1" dirty="0" smtClean="0">
                <a:solidFill>
                  <a:srgbClr val="7030A0"/>
                </a:solidFill>
              </a:rPr>
              <a:t>–</a:t>
            </a:r>
            <a:r>
              <a:rPr lang="en-US" sz="2400" b="1" dirty="0" smtClean="0"/>
              <a:t> </a:t>
            </a:r>
            <a:r>
              <a:rPr lang="en-US" sz="2400" b="1" dirty="0" smtClean="0">
                <a:solidFill>
                  <a:srgbClr val="0070C0"/>
                </a:solidFill>
              </a:rPr>
              <a:t>Method of collecting data from each and</a:t>
            </a:r>
            <a:br>
              <a:rPr lang="en-US" sz="2400" b="1" dirty="0" smtClean="0">
                <a:solidFill>
                  <a:srgbClr val="0070C0"/>
                </a:solidFill>
              </a:rPr>
            </a:br>
            <a:r>
              <a:rPr lang="en-US" sz="2400" b="1" dirty="0" smtClean="0">
                <a:solidFill>
                  <a:srgbClr val="0070C0"/>
                </a:solidFill>
              </a:rPr>
              <a:t>    every unit of the population.</a:t>
            </a:r>
            <a:endParaRPr lang="en-US" sz="2400" b="1" dirty="0">
              <a:solidFill>
                <a:srgbClr val="0070C0"/>
              </a:solidFill>
            </a:endParaRPr>
          </a:p>
        </p:txBody>
      </p:sp>
      <p:sp>
        <p:nvSpPr>
          <p:cNvPr id="3" name="Content Placeholder 2"/>
          <p:cNvSpPr>
            <a:spLocks noGrp="1"/>
          </p:cNvSpPr>
          <p:nvPr>
            <p:ph idx="1"/>
          </p:nvPr>
        </p:nvSpPr>
        <p:spPr>
          <a:xfrm>
            <a:off x="152400" y="1066800"/>
            <a:ext cx="8839200" cy="5791200"/>
          </a:xfrm>
        </p:spPr>
        <p:txBody>
          <a:bodyPr>
            <a:noAutofit/>
          </a:bodyPr>
          <a:lstStyle/>
          <a:p>
            <a:pPr algn="just">
              <a:buNone/>
            </a:pPr>
            <a:r>
              <a:rPr lang="en-US" sz="2400" b="1" dirty="0" smtClean="0">
                <a:solidFill>
                  <a:srgbClr val="FF00FF"/>
                </a:solidFill>
              </a:rPr>
              <a:t>Merits of census method</a:t>
            </a:r>
          </a:p>
          <a:p>
            <a:pPr algn="just"/>
            <a:r>
              <a:rPr lang="en-US" sz="2400" b="1" dirty="0" smtClean="0">
                <a:solidFill>
                  <a:srgbClr val="00B050"/>
                </a:solidFill>
              </a:rPr>
              <a:t>The results are more representative, accurate and reliable</a:t>
            </a:r>
          </a:p>
          <a:p>
            <a:pPr algn="just"/>
            <a:r>
              <a:rPr lang="en-US" sz="2400" b="1" dirty="0" smtClean="0">
                <a:solidFill>
                  <a:srgbClr val="00B050"/>
                </a:solidFill>
              </a:rPr>
              <a:t>The results are free from sampling errors</a:t>
            </a:r>
          </a:p>
          <a:p>
            <a:pPr algn="just"/>
            <a:r>
              <a:rPr lang="en-US" sz="2400" b="1" dirty="0" smtClean="0">
                <a:solidFill>
                  <a:srgbClr val="00B050"/>
                </a:solidFill>
              </a:rPr>
              <a:t>A census data may be used as a basis for various other surveys</a:t>
            </a:r>
          </a:p>
          <a:p>
            <a:pPr algn="just">
              <a:buNone/>
            </a:pPr>
            <a:r>
              <a:rPr lang="en-US" sz="2400" b="1" dirty="0" smtClean="0">
                <a:solidFill>
                  <a:srgbClr val="00B050"/>
                </a:solidFill>
              </a:rPr>
              <a:t>    …..</a:t>
            </a:r>
          </a:p>
          <a:p>
            <a:pPr algn="just">
              <a:buNone/>
            </a:pPr>
            <a:r>
              <a:rPr lang="en-US" sz="2400" b="1" dirty="0" smtClean="0">
                <a:solidFill>
                  <a:srgbClr val="7030A0"/>
                </a:solidFill>
              </a:rPr>
              <a:t>However despite of these advantages, the census method is not popularly used in practice.</a:t>
            </a:r>
          </a:p>
          <a:p>
            <a:pPr algn="just"/>
            <a:r>
              <a:rPr lang="en-US" sz="2400" b="1" dirty="0" smtClean="0">
                <a:solidFill>
                  <a:srgbClr val="00B050"/>
                </a:solidFill>
              </a:rPr>
              <a:t>Effort, money, time required for completing census is very large.</a:t>
            </a:r>
          </a:p>
          <a:p>
            <a:pPr algn="just"/>
            <a:r>
              <a:rPr lang="en-US" sz="2400" b="1" dirty="0" smtClean="0">
                <a:solidFill>
                  <a:srgbClr val="00B050"/>
                </a:solidFill>
              </a:rPr>
              <a:t>There is no way of checking the error in the data except through a re- survey or sample checks.</a:t>
            </a:r>
          </a:p>
          <a:p>
            <a:pPr algn="just"/>
            <a:r>
              <a:rPr lang="en-US" sz="2400" b="1" dirty="0" smtClean="0">
                <a:solidFill>
                  <a:srgbClr val="00B050"/>
                </a:solidFill>
              </a:rPr>
              <a:t>Census is practically impossible for a researcher or a small organization.</a:t>
            </a:r>
          </a:p>
          <a:p>
            <a:pPr algn="just"/>
            <a:r>
              <a:rPr lang="en-US" sz="2400" b="1" dirty="0" smtClean="0">
                <a:solidFill>
                  <a:srgbClr val="00B050"/>
                </a:solidFill>
              </a:rPr>
              <a:t>If the population is infinite or the enumeration is destructive in nature, census cannot be used.</a:t>
            </a:r>
            <a:endParaRPr lang="en-US" sz="2400" b="1" dirty="0">
              <a:solidFill>
                <a:srgbClr val="00B05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85800"/>
          </a:xfrm>
        </p:spPr>
        <p:txBody>
          <a:bodyPr>
            <a:noAutofit/>
          </a:bodyPr>
          <a:lstStyle/>
          <a:p>
            <a:pPr algn="just"/>
            <a:r>
              <a:rPr lang="en-US" sz="2800" b="1" dirty="0" smtClean="0">
                <a:solidFill>
                  <a:srgbClr val="FF0000"/>
                </a:solidFill>
              </a:rPr>
              <a:t>Sampling</a:t>
            </a:r>
            <a:r>
              <a:rPr lang="en-US" sz="2800" b="1" dirty="0" smtClean="0">
                <a:solidFill>
                  <a:srgbClr val="00B050"/>
                </a:solidFill>
              </a:rPr>
              <a:t> – Method of collecting data from a representative part of the population only</a:t>
            </a:r>
            <a:endParaRPr lang="en-US" sz="3600" dirty="0">
              <a:solidFill>
                <a:srgbClr val="00B050"/>
              </a:solidFill>
            </a:endParaRPr>
          </a:p>
        </p:txBody>
      </p:sp>
      <p:sp>
        <p:nvSpPr>
          <p:cNvPr id="3" name="Content Placeholder 2"/>
          <p:cNvSpPr>
            <a:spLocks noGrp="1"/>
          </p:cNvSpPr>
          <p:nvPr>
            <p:ph idx="1"/>
          </p:nvPr>
        </p:nvSpPr>
        <p:spPr>
          <a:xfrm>
            <a:off x="152400" y="1066800"/>
            <a:ext cx="8839200" cy="5638800"/>
          </a:xfrm>
        </p:spPr>
        <p:txBody>
          <a:bodyPr>
            <a:normAutofit fontScale="70000" lnSpcReduction="20000"/>
          </a:bodyPr>
          <a:lstStyle/>
          <a:p>
            <a:pPr>
              <a:buNone/>
            </a:pPr>
            <a:r>
              <a:rPr lang="en-US" sz="3400" b="1" dirty="0" smtClean="0">
                <a:solidFill>
                  <a:srgbClr val="7030A0"/>
                </a:solidFill>
              </a:rPr>
              <a:t>Merits of sampling include</a:t>
            </a:r>
          </a:p>
          <a:p>
            <a:r>
              <a:rPr lang="en-US" sz="3400" b="1" dirty="0" smtClean="0">
                <a:solidFill>
                  <a:schemeClr val="accent2">
                    <a:lumMod val="75000"/>
                  </a:schemeClr>
                </a:solidFill>
              </a:rPr>
              <a:t>Reduced cost, time and </a:t>
            </a:r>
            <a:r>
              <a:rPr lang="en-US" sz="3400" b="1" dirty="0" err="1" smtClean="0">
                <a:solidFill>
                  <a:schemeClr val="accent2">
                    <a:lumMod val="75000"/>
                  </a:schemeClr>
                </a:solidFill>
              </a:rPr>
              <a:t>labour</a:t>
            </a:r>
            <a:endParaRPr lang="en-US" sz="3400" b="1" dirty="0" smtClean="0">
              <a:solidFill>
                <a:schemeClr val="accent2">
                  <a:lumMod val="75000"/>
                </a:schemeClr>
              </a:solidFill>
            </a:endParaRPr>
          </a:p>
          <a:p>
            <a:r>
              <a:rPr lang="en-US" sz="3400" b="1" dirty="0" smtClean="0">
                <a:solidFill>
                  <a:schemeClr val="accent2">
                    <a:lumMod val="75000"/>
                  </a:schemeClr>
                </a:solidFill>
              </a:rPr>
              <a:t>Greater scope ( need only less number of trained investigators, less administrative cost, less number of equipments … )</a:t>
            </a:r>
          </a:p>
          <a:p>
            <a:r>
              <a:rPr lang="en-US" sz="3400" b="1" dirty="0" smtClean="0">
                <a:solidFill>
                  <a:schemeClr val="accent2">
                    <a:lumMod val="75000"/>
                  </a:schemeClr>
                </a:solidFill>
              </a:rPr>
              <a:t>Greater accuracy</a:t>
            </a:r>
          </a:p>
          <a:p>
            <a:r>
              <a:rPr lang="en-US" sz="3400" b="1" dirty="0" smtClean="0">
                <a:solidFill>
                  <a:schemeClr val="accent2">
                    <a:lumMod val="75000"/>
                  </a:schemeClr>
                </a:solidFill>
              </a:rPr>
              <a:t>If the population is hypothetical or infinite, only sampling is possible</a:t>
            </a:r>
          </a:p>
          <a:p>
            <a:r>
              <a:rPr lang="en-US" sz="3400" b="1" dirty="0" smtClean="0">
                <a:solidFill>
                  <a:schemeClr val="accent2">
                    <a:lumMod val="75000"/>
                  </a:schemeClr>
                </a:solidFill>
              </a:rPr>
              <a:t>It is always possible to determine the extent of sampling error</a:t>
            </a:r>
          </a:p>
          <a:p>
            <a:pPr>
              <a:buNone/>
            </a:pPr>
            <a:r>
              <a:rPr lang="en-US" sz="3400" b="1" dirty="0" smtClean="0">
                <a:solidFill>
                  <a:srgbClr val="FF00FF"/>
                </a:solidFill>
              </a:rPr>
              <a:t>Demerits of sampling method are</a:t>
            </a:r>
          </a:p>
          <a:p>
            <a:r>
              <a:rPr lang="en-US" sz="3400" b="1" dirty="0" smtClean="0">
                <a:solidFill>
                  <a:srgbClr val="00B0F0"/>
                </a:solidFill>
              </a:rPr>
              <a:t>A proper choice of the sampling method is not made, the results may be misleading</a:t>
            </a:r>
          </a:p>
          <a:p>
            <a:r>
              <a:rPr lang="en-US" sz="3400" b="1" dirty="0" smtClean="0">
                <a:solidFill>
                  <a:srgbClr val="00B0F0"/>
                </a:solidFill>
              </a:rPr>
              <a:t>The chances of sampling errors are great in sampling</a:t>
            </a:r>
          </a:p>
          <a:p>
            <a:r>
              <a:rPr lang="en-US" sz="3400" b="1" dirty="0" smtClean="0">
                <a:solidFill>
                  <a:srgbClr val="00B0F0"/>
                </a:solidFill>
              </a:rPr>
              <a:t>When the population is small, we can’t use sampling</a:t>
            </a:r>
          </a:p>
          <a:p>
            <a:r>
              <a:rPr lang="en-US" sz="3400" b="1" dirty="0" smtClean="0">
                <a:solidFill>
                  <a:srgbClr val="00B0F0"/>
                </a:solidFill>
              </a:rPr>
              <a:t>When the information is needed from each and every unit in the population (Voters list preparation, </a:t>
            </a:r>
            <a:r>
              <a:rPr lang="en-US" sz="3400" b="1" dirty="0" err="1" smtClean="0">
                <a:solidFill>
                  <a:srgbClr val="00B0F0"/>
                </a:solidFill>
              </a:rPr>
              <a:t>incom</a:t>
            </a:r>
            <a:r>
              <a:rPr lang="en-US" sz="3400" b="1" dirty="0" smtClean="0">
                <a:solidFill>
                  <a:srgbClr val="00B0F0"/>
                </a:solidFill>
              </a:rPr>
              <a:t>-tax assessment, college admissions … ),  sampling  cannot be used.</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229600" cy="4525963"/>
          </a:xfrm>
        </p:spPr>
        <p:txBody>
          <a:bodyPr>
            <a:normAutofit fontScale="85000" lnSpcReduction="10000"/>
          </a:bodyPr>
          <a:lstStyle/>
          <a:p>
            <a:pPr algn="just"/>
            <a:r>
              <a:rPr lang="en-US" b="1" dirty="0" smtClean="0">
                <a:solidFill>
                  <a:schemeClr val="accent2">
                    <a:lumMod val="75000"/>
                  </a:schemeClr>
                </a:solidFill>
              </a:rPr>
              <a:t>Neither sampling nor census admit universal application.</a:t>
            </a:r>
          </a:p>
          <a:p>
            <a:pPr algn="just"/>
            <a:r>
              <a:rPr lang="en-US" b="1" dirty="0" smtClean="0">
                <a:solidFill>
                  <a:schemeClr val="accent6">
                    <a:lumMod val="75000"/>
                  </a:schemeClr>
                </a:solidFill>
              </a:rPr>
              <a:t>Census and sampling will produce identical conclusions when the population is perfectly homogenous.</a:t>
            </a:r>
          </a:p>
          <a:p>
            <a:pPr algn="just"/>
            <a:r>
              <a:rPr lang="en-US" b="1" dirty="0" smtClean="0">
                <a:solidFill>
                  <a:srgbClr val="7030A0"/>
                </a:solidFill>
              </a:rPr>
              <a:t>It is a curious fact that the results from a carefully planned, well executed sample survey are expected to be more accurate than those from a census survey.</a:t>
            </a:r>
          </a:p>
          <a:p>
            <a:pPr algn="just"/>
            <a:r>
              <a:rPr lang="en-US" b="1" dirty="0" smtClean="0">
                <a:solidFill>
                  <a:srgbClr val="00B050"/>
                </a:solidFill>
              </a:rPr>
              <a:t>The aim of sampling theory is to make sampling more effective so that the answer to a particular question is given in a quick, valid, efficient and economical way.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63562"/>
          </a:xfrm>
        </p:spPr>
        <p:txBody>
          <a:bodyPr>
            <a:normAutofit fontScale="90000"/>
          </a:bodyPr>
          <a:lstStyle/>
          <a:p>
            <a:r>
              <a:rPr lang="en-US" sz="3200" b="1" dirty="0" smtClean="0">
                <a:solidFill>
                  <a:schemeClr val="accent6">
                    <a:lumMod val="75000"/>
                  </a:schemeClr>
                </a:solidFill>
              </a:rPr>
              <a:t>Errors in Surveys</a:t>
            </a:r>
            <a:endParaRPr lang="en-US" sz="3200" b="1" dirty="0">
              <a:solidFill>
                <a:schemeClr val="accent6">
                  <a:lumMod val="75000"/>
                </a:schemeClr>
              </a:solidFill>
            </a:endParaRPr>
          </a:p>
        </p:txBody>
      </p:sp>
      <p:sp>
        <p:nvSpPr>
          <p:cNvPr id="3" name="Content Placeholder 2"/>
          <p:cNvSpPr>
            <a:spLocks noGrp="1"/>
          </p:cNvSpPr>
          <p:nvPr>
            <p:ph idx="1"/>
          </p:nvPr>
        </p:nvSpPr>
        <p:spPr>
          <a:xfrm>
            <a:off x="0" y="533400"/>
            <a:ext cx="8991600" cy="6324600"/>
          </a:xfrm>
        </p:spPr>
        <p:txBody>
          <a:bodyPr>
            <a:normAutofit fontScale="77500" lnSpcReduction="20000"/>
          </a:bodyPr>
          <a:lstStyle/>
          <a:p>
            <a:pPr algn="just"/>
            <a:r>
              <a:rPr lang="en-US" sz="3100" b="1" dirty="0" smtClean="0">
                <a:solidFill>
                  <a:srgbClr val="00B0F0"/>
                </a:solidFill>
              </a:rPr>
              <a:t>Two major types of errors can arise when a survey is conducted to make observations on a characteristic defined over the population:</a:t>
            </a:r>
          </a:p>
          <a:p>
            <a:pPr algn="just">
              <a:buNone/>
            </a:pPr>
            <a:r>
              <a:rPr lang="en-US" b="1" i="1" dirty="0" smtClean="0"/>
              <a:t>		    </a:t>
            </a:r>
            <a:r>
              <a:rPr lang="en-US" sz="3600" b="1" i="1" dirty="0" smtClean="0">
                <a:solidFill>
                  <a:srgbClr val="7030A0"/>
                </a:solidFill>
              </a:rPr>
              <a:t>sampling errors</a:t>
            </a:r>
            <a:r>
              <a:rPr lang="en-US" sz="3600" b="1" dirty="0" smtClean="0">
                <a:solidFill>
                  <a:srgbClr val="7030A0"/>
                </a:solidFill>
              </a:rPr>
              <a:t> and </a:t>
            </a:r>
            <a:r>
              <a:rPr lang="en-US" sz="3600" b="1" i="1" dirty="0" smtClean="0">
                <a:solidFill>
                  <a:srgbClr val="7030A0"/>
                </a:solidFill>
              </a:rPr>
              <a:t>non-sampling errors</a:t>
            </a:r>
            <a:endParaRPr lang="en-US" b="1" dirty="0" smtClean="0">
              <a:solidFill>
                <a:srgbClr val="7030A0"/>
              </a:solidFill>
            </a:endParaRPr>
          </a:p>
          <a:p>
            <a:pPr algn="just"/>
            <a:r>
              <a:rPr lang="en-US" sz="3100" b="1" i="1" dirty="0" smtClean="0">
                <a:solidFill>
                  <a:srgbClr val="00B050"/>
                </a:solidFill>
              </a:rPr>
              <a:t>Sampling error</a:t>
            </a:r>
            <a:r>
              <a:rPr lang="en-US" sz="3100" b="1" dirty="0" smtClean="0">
                <a:solidFill>
                  <a:srgbClr val="00B050"/>
                </a:solidFill>
              </a:rPr>
              <a:t> </a:t>
            </a:r>
            <a:r>
              <a:rPr lang="en-US" sz="3100" b="1" dirty="0" smtClean="0">
                <a:solidFill>
                  <a:srgbClr val="0070C0"/>
                </a:solidFill>
              </a:rPr>
              <a:t>refers to the error arising due to drawing inferences about the population on the basis of few observations taken from it. </a:t>
            </a:r>
          </a:p>
          <a:p>
            <a:pPr algn="just"/>
            <a:r>
              <a:rPr lang="en-US" sz="3100" b="1" dirty="0" smtClean="0">
                <a:solidFill>
                  <a:srgbClr val="0070C0"/>
                </a:solidFill>
              </a:rPr>
              <a:t>This error is inherent and unavoidable in any sample survey. It can be decreased by increasing the sample size .</a:t>
            </a:r>
          </a:p>
          <a:p>
            <a:pPr algn="just"/>
            <a:r>
              <a:rPr lang="en-US" sz="3100" b="1" dirty="0" smtClean="0">
                <a:solidFill>
                  <a:srgbClr val="0070C0"/>
                </a:solidFill>
              </a:rPr>
              <a:t>S. E. is inversely proportional to the square root of the sample size.</a:t>
            </a:r>
          </a:p>
          <a:p>
            <a:pPr algn="just"/>
            <a:r>
              <a:rPr lang="en-US" sz="3100" b="1" dirty="0" smtClean="0">
                <a:solidFill>
                  <a:srgbClr val="0070C0"/>
                </a:solidFill>
              </a:rPr>
              <a:t> Sampling errors are absent in census surveys.</a:t>
            </a:r>
          </a:p>
          <a:p>
            <a:pPr algn="ctr">
              <a:buNone/>
            </a:pPr>
            <a:r>
              <a:rPr lang="en-US" i="1" dirty="0" smtClean="0">
                <a:solidFill>
                  <a:srgbClr val="FF0000"/>
                </a:solidFill>
              </a:rPr>
              <a:t> Few reasons for sampling errors are – faulty selection of the sample(purposive or judgment sampling, use of inappropriate sampling scheme like </a:t>
            </a:r>
            <a:r>
              <a:rPr lang="en-US" i="1" dirty="0" err="1" smtClean="0">
                <a:solidFill>
                  <a:srgbClr val="FF0000"/>
                </a:solidFill>
              </a:rPr>
              <a:t>srs</a:t>
            </a:r>
            <a:r>
              <a:rPr lang="en-US" i="1" dirty="0" smtClean="0">
                <a:solidFill>
                  <a:srgbClr val="FF0000"/>
                </a:solidFill>
              </a:rPr>
              <a:t> for heterogeneous populations … ), substitution(when difficulties arise, investigator may substitute a convenient member of the population), faulty identification of the sampling units (high in area surveys or crop surveys) …</a:t>
            </a:r>
            <a:endParaRPr lang="en-US" i="1"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763000" cy="6019800"/>
          </a:xfrm>
        </p:spPr>
        <p:txBody>
          <a:bodyPr>
            <a:normAutofit fontScale="85000" lnSpcReduction="20000"/>
          </a:bodyPr>
          <a:lstStyle/>
          <a:p>
            <a:pPr algn="just"/>
            <a:r>
              <a:rPr lang="en-US" sz="3300" b="1" i="1" dirty="0" smtClean="0">
                <a:solidFill>
                  <a:srgbClr val="00B050"/>
                </a:solidFill>
              </a:rPr>
              <a:t>Non-sampling errors</a:t>
            </a:r>
            <a:r>
              <a:rPr lang="en-US" sz="3300" dirty="0" smtClean="0">
                <a:solidFill>
                  <a:srgbClr val="00B050"/>
                </a:solidFill>
              </a:rPr>
              <a:t> </a:t>
            </a:r>
            <a:r>
              <a:rPr lang="en-US" sz="3300" b="1" dirty="0" smtClean="0">
                <a:solidFill>
                  <a:srgbClr val="0070C0"/>
                </a:solidFill>
              </a:rPr>
              <a:t>are more serious and are due to mistakes made in the acquisition of data . </a:t>
            </a:r>
          </a:p>
          <a:p>
            <a:pPr algn="just"/>
            <a:r>
              <a:rPr lang="en-US" sz="3300" b="1" dirty="0" smtClean="0">
                <a:solidFill>
                  <a:srgbClr val="0070C0"/>
                </a:solidFill>
              </a:rPr>
              <a:t>This is present in both sample surveys and census surveys. </a:t>
            </a:r>
          </a:p>
          <a:p>
            <a:pPr algn="just"/>
            <a:r>
              <a:rPr lang="en-US" sz="3300" b="1" dirty="0" smtClean="0">
                <a:solidFill>
                  <a:srgbClr val="0070C0"/>
                </a:solidFill>
              </a:rPr>
              <a:t>It can occur at any stage of its planning, execution and analysis. </a:t>
            </a:r>
          </a:p>
          <a:p>
            <a:pPr algn="ctr">
              <a:buNone/>
            </a:pPr>
            <a:r>
              <a:rPr lang="en-US" i="1" dirty="0" smtClean="0">
                <a:solidFill>
                  <a:srgbClr val="FF0000"/>
                </a:solidFill>
              </a:rPr>
              <a:t>Few reasons for non sampling errors are – faulty planning or definitions(faulty objectives, faulty questionnaire, errors in measurements, lack of trained investigators … ), errors due to non response (not at homes, unable to answer, refuses to answer the questions … ), response errors (respondent may misunderstand a question and may furnish false data, prestige bias, investigator bias … ), errors in coverage(inclusion/exclusion of units which are to be excluded/included in a survey … ), compiling errors(errors in coding, editing, tabulation … ), publication errors (errors in printing, presentation … ) …</a:t>
            </a:r>
            <a:endParaRPr lang="en-US" i="1"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929</TotalTime>
  <Words>2993</Words>
  <Application>Microsoft Office PowerPoint</Application>
  <PresentationFormat>On-screen Show (4:3)</PresentationFormat>
  <Paragraphs>329</Paragraphs>
  <Slides>41</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Office Theme</vt:lpstr>
      <vt:lpstr>Equation</vt:lpstr>
      <vt:lpstr>Slide 1</vt:lpstr>
      <vt:lpstr>Statistical Surveys</vt:lpstr>
      <vt:lpstr> A statistical survey is a sort of investigation carried out    by an agency or individual to study the nature of the   unknown characteristics of a population.  . We undertake a survey for a variety of purposes. However in most    cases our interest may be concentrated on 4 important unknown values (or parameters ) of the population under study.  1. the population total  2. the population mean  3. the population proportion   4. the population ratio Proportion : whole and part ( proportion of smokers, males, defectives, distinctions … ) Ratio : part and part ( sex ratio, import/ export ratio, birth/ death ratio … )</vt:lpstr>
      <vt:lpstr>Population : Aggregate of all objects about which we want to collect information ( houses in an area, students in a class, fishes in a lake, viewers of a specific T. V. programme, normal population with mean 50 and SD 5 …) Characteristic : Any aspect of the population about which we want to collect information ( colour, height, life length, yield, political affiliation, income, employment … )  Characteristics are of two types – Variables and Attributes  Two ways of collecting information –  Census method ( complete enumeration method) and Sampling method.</vt:lpstr>
      <vt:lpstr>  Census – Method of collecting data from each and     every unit of the population.</vt:lpstr>
      <vt:lpstr>Sampling – Method of collecting data from a representative part of the population only</vt:lpstr>
      <vt:lpstr>Slide 7</vt:lpstr>
      <vt:lpstr>Errors in Surveys</vt:lpstr>
      <vt:lpstr>Slide 9</vt:lpstr>
      <vt:lpstr>Slide 10</vt:lpstr>
      <vt:lpstr>Non- probability sampling and probability sampling</vt:lpstr>
      <vt:lpstr>Non probability sampling</vt:lpstr>
      <vt:lpstr>Slide 13</vt:lpstr>
      <vt:lpstr>Slide 14</vt:lpstr>
      <vt:lpstr>Slide 15</vt:lpstr>
      <vt:lpstr>Slide 16</vt:lpstr>
      <vt:lpstr>Slide 17</vt:lpstr>
      <vt:lpstr>Principal steps in sample surveys</vt:lpstr>
      <vt:lpstr>The Language of Sampling</vt:lpstr>
      <vt:lpstr>Slide 20</vt:lpstr>
      <vt:lpstr>Simple Random Sampling (srs)</vt:lpstr>
      <vt:lpstr>Procedures of selecting a srs</vt:lpstr>
      <vt:lpstr>Lottery Method</vt:lpstr>
      <vt:lpstr>Selection of a srs using random number tables</vt:lpstr>
      <vt:lpstr>Estimation of Parameters using  srswor</vt:lpstr>
      <vt:lpstr>Advantages of srs</vt:lpstr>
      <vt:lpstr>Homogeneous and heterogeneous populations</vt:lpstr>
      <vt:lpstr>Stratified Sampling</vt:lpstr>
      <vt:lpstr>Slide 29</vt:lpstr>
      <vt:lpstr>Procedure for Drawing a Stratified Random Sample</vt:lpstr>
      <vt:lpstr>Reasons for stratification</vt:lpstr>
      <vt:lpstr>Estimation of Parameters using a Stratified sample</vt:lpstr>
      <vt:lpstr>Allocation of sample size in different strata</vt:lpstr>
      <vt:lpstr>Equal Allocation</vt:lpstr>
      <vt:lpstr>Advantages of Stratification</vt:lpstr>
      <vt:lpstr>Systematic Sampling</vt:lpstr>
      <vt:lpstr>Procedure for Drawing a Systematic Sample</vt:lpstr>
      <vt:lpstr>Things to remember before using  Systematic sampling scheme</vt:lpstr>
      <vt:lpstr>Cluster Sampling</vt:lpstr>
      <vt:lpstr>Types of Cluster Sampling</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Statistical Surveys</dc:title>
  <dc:creator>My Computer</dc:creator>
  <cp:lastModifiedBy>desktop</cp:lastModifiedBy>
  <cp:revision>126</cp:revision>
  <dcterms:created xsi:type="dcterms:W3CDTF">2015-05-08T09:24:48Z</dcterms:created>
  <dcterms:modified xsi:type="dcterms:W3CDTF">2019-06-16T18:35:37Z</dcterms:modified>
</cp:coreProperties>
</file>