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2" r:id="rId1"/>
  </p:sldMasterIdLst>
  <p:notesMasterIdLst>
    <p:notesMasterId r:id="rId17"/>
  </p:notesMasterIdLst>
  <p:sldIdLst>
    <p:sldId id="264" r:id="rId2"/>
    <p:sldId id="259" r:id="rId3"/>
    <p:sldId id="260" r:id="rId4"/>
    <p:sldId id="258" r:id="rId5"/>
    <p:sldId id="257" r:id="rId6"/>
    <p:sldId id="261" r:id="rId7"/>
    <p:sldId id="262" r:id="rId8"/>
    <p:sldId id="265" r:id="rId9"/>
    <p:sldId id="266" r:id="rId10"/>
    <p:sldId id="267" r:id="rId11"/>
    <p:sldId id="269" r:id="rId12"/>
    <p:sldId id="270" r:id="rId13"/>
    <p:sldId id="268" r:id="rId14"/>
    <p:sldId id="263" r:id="rId15"/>
    <p:sldId id="271" r:id="rId16"/>
  </p:sldIdLst>
  <p:sldSz cx="12192000" cy="6858000"/>
  <p:notesSz cx="6858000" cy="9144000"/>
  <p:embeddedFontLst>
    <p:embeddedFont>
      <p:font typeface="Calibri" pitchFamily="34" charset="0"/>
      <p:regular r:id="rId18"/>
      <p:bold r:id="rId19"/>
      <p:italic r:id="rId20"/>
      <p:boldItalic r:id="rId21"/>
    </p:embeddedFont>
    <p:embeddedFont>
      <p:font typeface="Helvetica Neue" charset="0"/>
      <p:regular r:id="rId22"/>
      <p:bold r:id="rId23"/>
      <p:italic r:id="rId24"/>
      <p:boldItalic r:id="rId25"/>
    </p:embeddedFont>
    <p:embeddedFont>
      <p:font typeface="Open Sans"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7" d="100"/>
          <a:sy n="57" d="100"/>
        </p:scale>
        <p:origin x="-1098" y="-2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00920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12</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81" name="Google Shape;81;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81" name="Google Shape;81;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4"/>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noAutofit/>
          </a:bodyPr>
          <a:lstStyle>
            <a:lvl1pPr lvl="0" algn="l">
              <a:lnSpc>
                <a:spcPct val="90000"/>
              </a:lnSpc>
              <a:spcBef>
                <a:spcPts val="0"/>
              </a:spcBef>
              <a:spcAft>
                <a:spcPts val="0"/>
              </a:spcAft>
              <a:buClr>
                <a:schemeClr val="lt1"/>
              </a:buClr>
              <a:buSzPts val="3600"/>
              <a:buFont typeface="Helvetica Neue"/>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2">
    <p:bg>
      <p:bgPr>
        <a:solidFill>
          <a:srgbClr val="404D5A"/>
        </a:solidFill>
        <a:effectLst/>
      </p:bgPr>
    </p:bg>
    <p:spTree>
      <p:nvGrpSpPr>
        <p:cNvPr id="1" name=""/>
        <p:cNvGrpSpPr/>
        <p:nvPr/>
      </p:nvGrpSpPr>
      <p:grpSpPr>
        <a:xfrm>
          <a:off x="0" y="0"/>
          <a:ext cx="0" cy="0"/>
          <a:chOff x="0" y="0"/>
          <a:chExt cx="0" cy="0"/>
        </a:xfrm>
      </p:grpSpPr>
      <p:grpSp>
        <p:nvGrpSpPr>
          <p:cNvPr id="14" name="Group 13"/>
          <p:cNvGrpSpPr/>
          <p:nvPr userDrawn="1"/>
        </p:nvGrpSpPr>
        <p:grpSpPr>
          <a:xfrm flipH="1">
            <a:off x="0" y="3884024"/>
            <a:ext cx="12192000" cy="2973977"/>
            <a:chOff x="788988" y="3014663"/>
            <a:chExt cx="7566026" cy="3506788"/>
          </a:xfrm>
        </p:grpSpPr>
        <p:sp>
          <p:nvSpPr>
            <p:cNvPr id="15" name="Freeform 1723"/>
            <p:cNvSpPr>
              <a:spLocks/>
            </p:cNvSpPr>
            <p:nvPr/>
          </p:nvSpPr>
          <p:spPr bwMode="auto">
            <a:xfrm>
              <a:off x="788988" y="3351213"/>
              <a:ext cx="7566025" cy="3022600"/>
            </a:xfrm>
            <a:custGeom>
              <a:avLst/>
              <a:gdLst>
                <a:gd name="T0" fmla="*/ 14255 w 14299"/>
                <a:gd name="T1" fmla="*/ 1918 h 5714"/>
                <a:gd name="T2" fmla="*/ 14047 w 14299"/>
                <a:gd name="T3" fmla="*/ 2172 h 5714"/>
                <a:gd name="T4" fmla="*/ 13801 w 14299"/>
                <a:gd name="T5" fmla="*/ 2402 h 5714"/>
                <a:gd name="T6" fmla="*/ 13513 w 14299"/>
                <a:gd name="T7" fmla="*/ 2602 h 5714"/>
                <a:gd name="T8" fmla="*/ 13185 w 14299"/>
                <a:gd name="T9" fmla="*/ 2771 h 5714"/>
                <a:gd name="T10" fmla="*/ 12816 w 14299"/>
                <a:gd name="T11" fmla="*/ 2903 h 5714"/>
                <a:gd name="T12" fmla="*/ 12407 w 14299"/>
                <a:gd name="T13" fmla="*/ 2997 h 5714"/>
                <a:gd name="T14" fmla="*/ 11955 w 14299"/>
                <a:gd name="T15" fmla="*/ 3047 h 5714"/>
                <a:gd name="T16" fmla="*/ 11463 w 14299"/>
                <a:gd name="T17" fmla="*/ 3052 h 5714"/>
                <a:gd name="T18" fmla="*/ 10929 w 14299"/>
                <a:gd name="T19" fmla="*/ 3006 h 5714"/>
                <a:gd name="T20" fmla="*/ 10351 w 14299"/>
                <a:gd name="T21" fmla="*/ 2906 h 5714"/>
                <a:gd name="T22" fmla="*/ 9732 w 14299"/>
                <a:gd name="T23" fmla="*/ 2749 h 5714"/>
                <a:gd name="T24" fmla="*/ 9071 w 14299"/>
                <a:gd name="T25" fmla="*/ 2530 h 5714"/>
                <a:gd name="T26" fmla="*/ 8367 w 14299"/>
                <a:gd name="T27" fmla="*/ 2250 h 5714"/>
                <a:gd name="T28" fmla="*/ 7620 w 14299"/>
                <a:gd name="T29" fmla="*/ 1900 h 5714"/>
                <a:gd name="T30" fmla="*/ 6829 w 14299"/>
                <a:gd name="T31" fmla="*/ 1479 h 5714"/>
                <a:gd name="T32" fmla="*/ 6207 w 14299"/>
                <a:gd name="T33" fmla="*/ 1113 h 5714"/>
                <a:gd name="T34" fmla="*/ 5580 w 14299"/>
                <a:gd name="T35" fmla="*/ 758 h 5714"/>
                <a:gd name="T36" fmla="*/ 4805 w 14299"/>
                <a:gd name="T37" fmla="*/ 402 h 5714"/>
                <a:gd name="T38" fmla="*/ 4095 w 14299"/>
                <a:gd name="T39" fmla="*/ 167 h 5714"/>
                <a:gd name="T40" fmla="*/ 3450 w 14299"/>
                <a:gd name="T41" fmla="*/ 38 h 5714"/>
                <a:gd name="T42" fmla="*/ 2868 w 14299"/>
                <a:gd name="T43" fmla="*/ 0 h 5714"/>
                <a:gd name="T44" fmla="*/ 2346 w 14299"/>
                <a:gd name="T45" fmla="*/ 41 h 5714"/>
                <a:gd name="T46" fmla="*/ 1882 w 14299"/>
                <a:gd name="T47" fmla="*/ 146 h 5714"/>
                <a:gd name="T48" fmla="*/ 1474 w 14299"/>
                <a:gd name="T49" fmla="*/ 301 h 5714"/>
                <a:gd name="T50" fmla="*/ 1120 w 14299"/>
                <a:gd name="T51" fmla="*/ 493 h 5714"/>
                <a:gd name="T52" fmla="*/ 819 w 14299"/>
                <a:gd name="T53" fmla="*/ 706 h 5714"/>
                <a:gd name="T54" fmla="*/ 569 w 14299"/>
                <a:gd name="T55" fmla="*/ 928 h 5714"/>
                <a:gd name="T56" fmla="*/ 245 w 14299"/>
                <a:gd name="T57" fmla="*/ 1296 h 5714"/>
                <a:gd name="T58" fmla="*/ 13 w 14299"/>
                <a:gd name="T59" fmla="*/ 1652 h 5714"/>
                <a:gd name="T60" fmla="*/ 0 w 14299"/>
                <a:gd name="T61" fmla="*/ 5714 h 5714"/>
                <a:gd name="T62" fmla="*/ 14299 w 14299"/>
                <a:gd name="T63" fmla="*/ 1851 h 5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9" h="5714">
                  <a:moveTo>
                    <a:pt x="14299" y="1851"/>
                  </a:moveTo>
                  <a:lnTo>
                    <a:pt x="14255" y="1918"/>
                  </a:lnTo>
                  <a:lnTo>
                    <a:pt x="14155" y="2048"/>
                  </a:lnTo>
                  <a:lnTo>
                    <a:pt x="14047" y="2172"/>
                  </a:lnTo>
                  <a:lnTo>
                    <a:pt x="13929" y="2290"/>
                  </a:lnTo>
                  <a:lnTo>
                    <a:pt x="13801" y="2402"/>
                  </a:lnTo>
                  <a:lnTo>
                    <a:pt x="13662" y="2506"/>
                  </a:lnTo>
                  <a:lnTo>
                    <a:pt x="13513" y="2602"/>
                  </a:lnTo>
                  <a:lnTo>
                    <a:pt x="13355" y="2692"/>
                  </a:lnTo>
                  <a:lnTo>
                    <a:pt x="13185" y="2771"/>
                  </a:lnTo>
                  <a:lnTo>
                    <a:pt x="13006" y="2841"/>
                  </a:lnTo>
                  <a:lnTo>
                    <a:pt x="12816" y="2903"/>
                  </a:lnTo>
                  <a:lnTo>
                    <a:pt x="12616" y="2955"/>
                  </a:lnTo>
                  <a:lnTo>
                    <a:pt x="12407" y="2997"/>
                  </a:lnTo>
                  <a:lnTo>
                    <a:pt x="12186" y="3027"/>
                  </a:lnTo>
                  <a:lnTo>
                    <a:pt x="11955" y="3047"/>
                  </a:lnTo>
                  <a:lnTo>
                    <a:pt x="11715" y="3056"/>
                  </a:lnTo>
                  <a:lnTo>
                    <a:pt x="11463" y="3052"/>
                  </a:lnTo>
                  <a:lnTo>
                    <a:pt x="11201" y="3034"/>
                  </a:lnTo>
                  <a:lnTo>
                    <a:pt x="10929" y="3006"/>
                  </a:lnTo>
                  <a:lnTo>
                    <a:pt x="10645" y="2962"/>
                  </a:lnTo>
                  <a:lnTo>
                    <a:pt x="10351" y="2906"/>
                  </a:lnTo>
                  <a:lnTo>
                    <a:pt x="10047" y="2834"/>
                  </a:lnTo>
                  <a:lnTo>
                    <a:pt x="9732" y="2749"/>
                  </a:lnTo>
                  <a:lnTo>
                    <a:pt x="9407" y="2647"/>
                  </a:lnTo>
                  <a:lnTo>
                    <a:pt x="9071" y="2530"/>
                  </a:lnTo>
                  <a:lnTo>
                    <a:pt x="8724" y="2398"/>
                  </a:lnTo>
                  <a:lnTo>
                    <a:pt x="8367" y="2250"/>
                  </a:lnTo>
                  <a:lnTo>
                    <a:pt x="7999" y="2083"/>
                  </a:lnTo>
                  <a:lnTo>
                    <a:pt x="7620" y="1900"/>
                  </a:lnTo>
                  <a:lnTo>
                    <a:pt x="7230" y="1698"/>
                  </a:lnTo>
                  <a:lnTo>
                    <a:pt x="6829" y="1479"/>
                  </a:lnTo>
                  <a:lnTo>
                    <a:pt x="6418" y="1240"/>
                  </a:lnTo>
                  <a:lnTo>
                    <a:pt x="6207" y="1113"/>
                  </a:lnTo>
                  <a:lnTo>
                    <a:pt x="5993" y="985"/>
                  </a:lnTo>
                  <a:lnTo>
                    <a:pt x="5580" y="758"/>
                  </a:lnTo>
                  <a:lnTo>
                    <a:pt x="5184" y="565"/>
                  </a:lnTo>
                  <a:lnTo>
                    <a:pt x="4805" y="402"/>
                  </a:lnTo>
                  <a:lnTo>
                    <a:pt x="4442" y="271"/>
                  </a:lnTo>
                  <a:lnTo>
                    <a:pt x="4095" y="167"/>
                  </a:lnTo>
                  <a:lnTo>
                    <a:pt x="3765" y="90"/>
                  </a:lnTo>
                  <a:lnTo>
                    <a:pt x="3450" y="38"/>
                  </a:lnTo>
                  <a:lnTo>
                    <a:pt x="3152" y="8"/>
                  </a:lnTo>
                  <a:lnTo>
                    <a:pt x="2868" y="0"/>
                  </a:lnTo>
                  <a:lnTo>
                    <a:pt x="2599" y="12"/>
                  </a:lnTo>
                  <a:lnTo>
                    <a:pt x="2346" y="41"/>
                  </a:lnTo>
                  <a:lnTo>
                    <a:pt x="2107" y="85"/>
                  </a:lnTo>
                  <a:lnTo>
                    <a:pt x="1882" y="146"/>
                  </a:lnTo>
                  <a:lnTo>
                    <a:pt x="1670" y="218"/>
                  </a:lnTo>
                  <a:lnTo>
                    <a:pt x="1474" y="301"/>
                  </a:lnTo>
                  <a:lnTo>
                    <a:pt x="1290" y="394"/>
                  </a:lnTo>
                  <a:lnTo>
                    <a:pt x="1120" y="493"/>
                  </a:lnTo>
                  <a:lnTo>
                    <a:pt x="963" y="598"/>
                  </a:lnTo>
                  <a:lnTo>
                    <a:pt x="819" y="706"/>
                  </a:lnTo>
                  <a:lnTo>
                    <a:pt x="688" y="817"/>
                  </a:lnTo>
                  <a:lnTo>
                    <a:pt x="569" y="928"/>
                  </a:lnTo>
                  <a:lnTo>
                    <a:pt x="412" y="1093"/>
                  </a:lnTo>
                  <a:lnTo>
                    <a:pt x="245" y="1296"/>
                  </a:lnTo>
                  <a:lnTo>
                    <a:pt x="121" y="1471"/>
                  </a:lnTo>
                  <a:lnTo>
                    <a:pt x="13" y="1652"/>
                  </a:lnTo>
                  <a:lnTo>
                    <a:pt x="0" y="1678"/>
                  </a:lnTo>
                  <a:lnTo>
                    <a:pt x="0" y="5714"/>
                  </a:lnTo>
                  <a:lnTo>
                    <a:pt x="14299" y="5714"/>
                  </a:lnTo>
                  <a:lnTo>
                    <a:pt x="14299" y="1851"/>
                  </a:lnTo>
                  <a:close/>
                </a:path>
              </a:pathLst>
            </a:custGeom>
            <a:solidFill>
              <a:srgbClr val="404D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6" name="Freeform 1724"/>
            <p:cNvSpPr>
              <a:spLocks/>
            </p:cNvSpPr>
            <p:nvPr/>
          </p:nvSpPr>
          <p:spPr bwMode="auto">
            <a:xfrm>
              <a:off x="788988" y="3368675"/>
              <a:ext cx="7566025" cy="3092450"/>
            </a:xfrm>
            <a:custGeom>
              <a:avLst/>
              <a:gdLst>
                <a:gd name="T0" fmla="*/ 14255 w 14299"/>
                <a:gd name="T1" fmla="*/ 2196 h 5842"/>
                <a:gd name="T2" fmla="*/ 14047 w 14299"/>
                <a:gd name="T3" fmla="*/ 2445 h 5842"/>
                <a:gd name="T4" fmla="*/ 13801 w 14299"/>
                <a:gd name="T5" fmla="*/ 2662 h 5842"/>
                <a:gd name="T6" fmla="*/ 13513 w 14299"/>
                <a:gd name="T7" fmla="*/ 2848 h 5842"/>
                <a:gd name="T8" fmla="*/ 13185 w 14299"/>
                <a:gd name="T9" fmla="*/ 2996 h 5842"/>
                <a:gd name="T10" fmla="*/ 12816 w 14299"/>
                <a:gd name="T11" fmla="*/ 3107 h 5842"/>
                <a:gd name="T12" fmla="*/ 12407 w 14299"/>
                <a:gd name="T13" fmla="*/ 3178 h 5842"/>
                <a:gd name="T14" fmla="*/ 11955 w 14299"/>
                <a:gd name="T15" fmla="*/ 3202 h 5842"/>
                <a:gd name="T16" fmla="*/ 11463 w 14299"/>
                <a:gd name="T17" fmla="*/ 3181 h 5842"/>
                <a:gd name="T18" fmla="*/ 10929 w 14299"/>
                <a:gd name="T19" fmla="*/ 3110 h 5842"/>
                <a:gd name="T20" fmla="*/ 10351 w 14299"/>
                <a:gd name="T21" fmla="*/ 2986 h 5842"/>
                <a:gd name="T22" fmla="*/ 9732 w 14299"/>
                <a:gd name="T23" fmla="*/ 2806 h 5842"/>
                <a:gd name="T24" fmla="*/ 9071 w 14299"/>
                <a:gd name="T25" fmla="*/ 2569 h 5842"/>
                <a:gd name="T26" fmla="*/ 8367 w 14299"/>
                <a:gd name="T27" fmla="*/ 2271 h 5842"/>
                <a:gd name="T28" fmla="*/ 7620 w 14299"/>
                <a:gd name="T29" fmla="*/ 1909 h 5842"/>
                <a:gd name="T30" fmla="*/ 6829 w 14299"/>
                <a:gd name="T31" fmla="*/ 1482 h 5842"/>
                <a:gd name="T32" fmla="*/ 6207 w 14299"/>
                <a:gd name="T33" fmla="*/ 1114 h 5842"/>
                <a:gd name="T34" fmla="*/ 5580 w 14299"/>
                <a:gd name="T35" fmla="*/ 759 h 5842"/>
                <a:gd name="T36" fmla="*/ 4805 w 14299"/>
                <a:gd name="T37" fmla="*/ 403 h 5842"/>
                <a:gd name="T38" fmla="*/ 4095 w 14299"/>
                <a:gd name="T39" fmla="*/ 167 h 5842"/>
                <a:gd name="T40" fmla="*/ 3450 w 14299"/>
                <a:gd name="T41" fmla="*/ 37 h 5842"/>
                <a:gd name="T42" fmla="*/ 2868 w 14299"/>
                <a:gd name="T43" fmla="*/ 0 h 5842"/>
                <a:gd name="T44" fmla="*/ 2346 w 14299"/>
                <a:gd name="T45" fmla="*/ 40 h 5842"/>
                <a:gd name="T46" fmla="*/ 1882 w 14299"/>
                <a:gd name="T47" fmla="*/ 145 h 5842"/>
                <a:gd name="T48" fmla="*/ 1474 w 14299"/>
                <a:gd name="T49" fmla="*/ 299 h 5842"/>
                <a:gd name="T50" fmla="*/ 1120 w 14299"/>
                <a:gd name="T51" fmla="*/ 491 h 5842"/>
                <a:gd name="T52" fmla="*/ 819 w 14299"/>
                <a:gd name="T53" fmla="*/ 706 h 5842"/>
                <a:gd name="T54" fmla="*/ 569 w 14299"/>
                <a:gd name="T55" fmla="*/ 927 h 5842"/>
                <a:gd name="T56" fmla="*/ 245 w 14299"/>
                <a:gd name="T57" fmla="*/ 1294 h 5842"/>
                <a:gd name="T58" fmla="*/ 13 w 14299"/>
                <a:gd name="T59" fmla="*/ 1650 h 5842"/>
                <a:gd name="T60" fmla="*/ 0 w 14299"/>
                <a:gd name="T61" fmla="*/ 5842 h 5842"/>
                <a:gd name="T62" fmla="*/ 14299 w 14299"/>
                <a:gd name="T63" fmla="*/ 2130 h 5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9" h="5842">
                  <a:moveTo>
                    <a:pt x="14299" y="2130"/>
                  </a:moveTo>
                  <a:lnTo>
                    <a:pt x="14255" y="2196"/>
                  </a:lnTo>
                  <a:lnTo>
                    <a:pt x="14155" y="2324"/>
                  </a:lnTo>
                  <a:lnTo>
                    <a:pt x="14047" y="2445"/>
                  </a:lnTo>
                  <a:lnTo>
                    <a:pt x="13929" y="2557"/>
                  </a:lnTo>
                  <a:lnTo>
                    <a:pt x="13801" y="2662"/>
                  </a:lnTo>
                  <a:lnTo>
                    <a:pt x="13662" y="2759"/>
                  </a:lnTo>
                  <a:lnTo>
                    <a:pt x="13513" y="2848"/>
                  </a:lnTo>
                  <a:lnTo>
                    <a:pt x="13355" y="2927"/>
                  </a:lnTo>
                  <a:lnTo>
                    <a:pt x="13185" y="2996"/>
                  </a:lnTo>
                  <a:lnTo>
                    <a:pt x="13006" y="3057"/>
                  </a:lnTo>
                  <a:lnTo>
                    <a:pt x="12816" y="3107"/>
                  </a:lnTo>
                  <a:lnTo>
                    <a:pt x="12616" y="3148"/>
                  </a:lnTo>
                  <a:lnTo>
                    <a:pt x="12407" y="3178"/>
                  </a:lnTo>
                  <a:lnTo>
                    <a:pt x="12186" y="3195"/>
                  </a:lnTo>
                  <a:lnTo>
                    <a:pt x="11955" y="3202"/>
                  </a:lnTo>
                  <a:lnTo>
                    <a:pt x="11715" y="3198"/>
                  </a:lnTo>
                  <a:lnTo>
                    <a:pt x="11463" y="3181"/>
                  </a:lnTo>
                  <a:lnTo>
                    <a:pt x="11201" y="3152"/>
                  </a:lnTo>
                  <a:lnTo>
                    <a:pt x="10929" y="3110"/>
                  </a:lnTo>
                  <a:lnTo>
                    <a:pt x="10645" y="3054"/>
                  </a:lnTo>
                  <a:lnTo>
                    <a:pt x="10351" y="2986"/>
                  </a:lnTo>
                  <a:lnTo>
                    <a:pt x="10047" y="2903"/>
                  </a:lnTo>
                  <a:lnTo>
                    <a:pt x="9732" y="2806"/>
                  </a:lnTo>
                  <a:lnTo>
                    <a:pt x="9407" y="2696"/>
                  </a:lnTo>
                  <a:lnTo>
                    <a:pt x="9071" y="2569"/>
                  </a:lnTo>
                  <a:lnTo>
                    <a:pt x="8724" y="2428"/>
                  </a:lnTo>
                  <a:lnTo>
                    <a:pt x="8367" y="2271"/>
                  </a:lnTo>
                  <a:lnTo>
                    <a:pt x="7999" y="2098"/>
                  </a:lnTo>
                  <a:lnTo>
                    <a:pt x="7620" y="1909"/>
                  </a:lnTo>
                  <a:lnTo>
                    <a:pt x="7230" y="1703"/>
                  </a:lnTo>
                  <a:lnTo>
                    <a:pt x="6829" y="1482"/>
                  </a:lnTo>
                  <a:lnTo>
                    <a:pt x="6418" y="1241"/>
                  </a:lnTo>
                  <a:lnTo>
                    <a:pt x="6207" y="1114"/>
                  </a:lnTo>
                  <a:lnTo>
                    <a:pt x="5993" y="986"/>
                  </a:lnTo>
                  <a:lnTo>
                    <a:pt x="5580" y="759"/>
                  </a:lnTo>
                  <a:lnTo>
                    <a:pt x="5184" y="564"/>
                  </a:lnTo>
                  <a:lnTo>
                    <a:pt x="4805" y="403"/>
                  </a:lnTo>
                  <a:lnTo>
                    <a:pt x="4442" y="271"/>
                  </a:lnTo>
                  <a:lnTo>
                    <a:pt x="4095" y="167"/>
                  </a:lnTo>
                  <a:lnTo>
                    <a:pt x="3765" y="91"/>
                  </a:lnTo>
                  <a:lnTo>
                    <a:pt x="3450" y="37"/>
                  </a:lnTo>
                  <a:lnTo>
                    <a:pt x="3152" y="9"/>
                  </a:lnTo>
                  <a:lnTo>
                    <a:pt x="2868" y="0"/>
                  </a:lnTo>
                  <a:lnTo>
                    <a:pt x="2599" y="11"/>
                  </a:lnTo>
                  <a:lnTo>
                    <a:pt x="2346" y="40"/>
                  </a:lnTo>
                  <a:lnTo>
                    <a:pt x="2107" y="86"/>
                  </a:lnTo>
                  <a:lnTo>
                    <a:pt x="1882" y="145"/>
                  </a:lnTo>
                  <a:lnTo>
                    <a:pt x="1670" y="217"/>
                  </a:lnTo>
                  <a:lnTo>
                    <a:pt x="1474" y="299"/>
                  </a:lnTo>
                  <a:lnTo>
                    <a:pt x="1290" y="392"/>
                  </a:lnTo>
                  <a:lnTo>
                    <a:pt x="1120" y="491"/>
                  </a:lnTo>
                  <a:lnTo>
                    <a:pt x="963" y="596"/>
                  </a:lnTo>
                  <a:lnTo>
                    <a:pt x="819" y="706"/>
                  </a:lnTo>
                  <a:lnTo>
                    <a:pt x="688" y="815"/>
                  </a:lnTo>
                  <a:lnTo>
                    <a:pt x="569" y="927"/>
                  </a:lnTo>
                  <a:lnTo>
                    <a:pt x="412" y="1091"/>
                  </a:lnTo>
                  <a:lnTo>
                    <a:pt x="245" y="1294"/>
                  </a:lnTo>
                  <a:lnTo>
                    <a:pt x="121" y="1467"/>
                  </a:lnTo>
                  <a:lnTo>
                    <a:pt x="13" y="1650"/>
                  </a:lnTo>
                  <a:lnTo>
                    <a:pt x="0" y="1676"/>
                  </a:lnTo>
                  <a:lnTo>
                    <a:pt x="0" y="5842"/>
                  </a:lnTo>
                  <a:lnTo>
                    <a:pt x="14299" y="5842"/>
                  </a:lnTo>
                  <a:lnTo>
                    <a:pt x="14299" y="2130"/>
                  </a:lnTo>
                  <a:close/>
                </a:path>
              </a:pathLst>
            </a:custGeom>
            <a:solidFill>
              <a:srgbClr val="46B8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725"/>
            <p:cNvSpPr>
              <a:spLocks/>
            </p:cNvSpPr>
            <p:nvPr/>
          </p:nvSpPr>
          <p:spPr bwMode="auto">
            <a:xfrm>
              <a:off x="790576" y="3490913"/>
              <a:ext cx="7564438" cy="3030538"/>
            </a:xfrm>
            <a:custGeom>
              <a:avLst/>
              <a:gdLst>
                <a:gd name="T0" fmla="*/ 14252 w 14296"/>
                <a:gd name="T1" fmla="*/ 2771 h 5728"/>
                <a:gd name="T2" fmla="*/ 14044 w 14296"/>
                <a:gd name="T3" fmla="*/ 3007 h 5728"/>
                <a:gd name="T4" fmla="*/ 13797 w 14296"/>
                <a:gd name="T5" fmla="*/ 3201 h 5728"/>
                <a:gd name="T6" fmla="*/ 13509 w 14296"/>
                <a:gd name="T7" fmla="*/ 3355 h 5728"/>
                <a:gd name="T8" fmla="*/ 13182 w 14296"/>
                <a:gd name="T9" fmla="*/ 3466 h 5728"/>
                <a:gd name="T10" fmla="*/ 12813 w 14296"/>
                <a:gd name="T11" fmla="*/ 3534 h 5728"/>
                <a:gd name="T12" fmla="*/ 12403 w 14296"/>
                <a:gd name="T13" fmla="*/ 3556 h 5728"/>
                <a:gd name="T14" fmla="*/ 11952 w 14296"/>
                <a:gd name="T15" fmla="*/ 3530 h 5728"/>
                <a:gd name="T16" fmla="*/ 11460 w 14296"/>
                <a:gd name="T17" fmla="*/ 3458 h 5728"/>
                <a:gd name="T18" fmla="*/ 10924 w 14296"/>
                <a:gd name="T19" fmla="*/ 3335 h 5728"/>
                <a:gd name="T20" fmla="*/ 10348 w 14296"/>
                <a:gd name="T21" fmla="*/ 3164 h 5728"/>
                <a:gd name="T22" fmla="*/ 9729 w 14296"/>
                <a:gd name="T23" fmla="*/ 2941 h 5728"/>
                <a:gd name="T24" fmla="*/ 9068 w 14296"/>
                <a:gd name="T25" fmla="*/ 2664 h 5728"/>
                <a:gd name="T26" fmla="*/ 8364 w 14296"/>
                <a:gd name="T27" fmla="*/ 2333 h 5728"/>
                <a:gd name="T28" fmla="*/ 7618 w 14296"/>
                <a:gd name="T29" fmla="*/ 1947 h 5728"/>
                <a:gd name="T30" fmla="*/ 6828 w 14296"/>
                <a:gd name="T31" fmla="*/ 1505 h 5728"/>
                <a:gd name="T32" fmla="*/ 6206 w 14296"/>
                <a:gd name="T33" fmla="*/ 1135 h 5728"/>
                <a:gd name="T34" fmla="*/ 5579 w 14296"/>
                <a:gd name="T35" fmla="*/ 779 h 5728"/>
                <a:gd name="T36" fmla="*/ 4803 w 14296"/>
                <a:gd name="T37" fmla="*/ 421 h 5728"/>
                <a:gd name="T38" fmla="*/ 4095 w 14296"/>
                <a:gd name="T39" fmla="*/ 180 h 5728"/>
                <a:gd name="T40" fmla="*/ 3450 w 14296"/>
                <a:gd name="T41" fmla="*/ 45 h 5728"/>
                <a:gd name="T42" fmla="*/ 2867 w 14296"/>
                <a:gd name="T43" fmla="*/ 0 h 5728"/>
                <a:gd name="T44" fmla="*/ 2345 w 14296"/>
                <a:gd name="T45" fmla="*/ 32 h 5728"/>
                <a:gd name="T46" fmla="*/ 1880 w 14296"/>
                <a:gd name="T47" fmla="*/ 129 h 5728"/>
                <a:gd name="T48" fmla="*/ 1473 w 14296"/>
                <a:gd name="T49" fmla="*/ 274 h 5728"/>
                <a:gd name="T50" fmla="*/ 1120 w 14296"/>
                <a:gd name="T51" fmla="*/ 457 h 5728"/>
                <a:gd name="T52" fmla="*/ 819 w 14296"/>
                <a:gd name="T53" fmla="*/ 661 h 5728"/>
                <a:gd name="T54" fmla="*/ 569 w 14296"/>
                <a:gd name="T55" fmla="*/ 874 h 5728"/>
                <a:gd name="T56" fmla="*/ 243 w 14296"/>
                <a:gd name="T57" fmla="*/ 1229 h 5728"/>
                <a:gd name="T58" fmla="*/ 11 w 14296"/>
                <a:gd name="T59" fmla="*/ 1573 h 5728"/>
                <a:gd name="T60" fmla="*/ 0 w 14296"/>
                <a:gd name="T61" fmla="*/ 5728 h 5728"/>
                <a:gd name="T62" fmla="*/ 14296 w 14296"/>
                <a:gd name="T63" fmla="*/ 2706 h 5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96" h="5728">
                  <a:moveTo>
                    <a:pt x="14296" y="2706"/>
                  </a:moveTo>
                  <a:lnTo>
                    <a:pt x="14252" y="2771"/>
                  </a:lnTo>
                  <a:lnTo>
                    <a:pt x="14152" y="2893"/>
                  </a:lnTo>
                  <a:lnTo>
                    <a:pt x="14044" y="3007"/>
                  </a:lnTo>
                  <a:lnTo>
                    <a:pt x="13925" y="3109"/>
                  </a:lnTo>
                  <a:lnTo>
                    <a:pt x="13797" y="3201"/>
                  </a:lnTo>
                  <a:lnTo>
                    <a:pt x="13659" y="3283"/>
                  </a:lnTo>
                  <a:lnTo>
                    <a:pt x="13509" y="3355"/>
                  </a:lnTo>
                  <a:lnTo>
                    <a:pt x="13350" y="3416"/>
                  </a:lnTo>
                  <a:lnTo>
                    <a:pt x="13182" y="3466"/>
                  </a:lnTo>
                  <a:lnTo>
                    <a:pt x="13002" y="3505"/>
                  </a:lnTo>
                  <a:lnTo>
                    <a:pt x="12813" y="3534"/>
                  </a:lnTo>
                  <a:lnTo>
                    <a:pt x="12613" y="3550"/>
                  </a:lnTo>
                  <a:lnTo>
                    <a:pt x="12403" y="3556"/>
                  </a:lnTo>
                  <a:lnTo>
                    <a:pt x="12183" y="3548"/>
                  </a:lnTo>
                  <a:lnTo>
                    <a:pt x="11952" y="3530"/>
                  </a:lnTo>
                  <a:lnTo>
                    <a:pt x="11710" y="3499"/>
                  </a:lnTo>
                  <a:lnTo>
                    <a:pt x="11460" y="3458"/>
                  </a:lnTo>
                  <a:lnTo>
                    <a:pt x="11198" y="3403"/>
                  </a:lnTo>
                  <a:lnTo>
                    <a:pt x="10924" y="3335"/>
                  </a:lnTo>
                  <a:lnTo>
                    <a:pt x="10642" y="3256"/>
                  </a:lnTo>
                  <a:lnTo>
                    <a:pt x="10348" y="3164"/>
                  </a:lnTo>
                  <a:lnTo>
                    <a:pt x="10044" y="3059"/>
                  </a:lnTo>
                  <a:lnTo>
                    <a:pt x="9729" y="2941"/>
                  </a:lnTo>
                  <a:lnTo>
                    <a:pt x="9405" y="2808"/>
                  </a:lnTo>
                  <a:lnTo>
                    <a:pt x="9068" y="2664"/>
                  </a:lnTo>
                  <a:lnTo>
                    <a:pt x="8723" y="2506"/>
                  </a:lnTo>
                  <a:lnTo>
                    <a:pt x="8364" y="2333"/>
                  </a:lnTo>
                  <a:lnTo>
                    <a:pt x="7997" y="2147"/>
                  </a:lnTo>
                  <a:lnTo>
                    <a:pt x="7618" y="1947"/>
                  </a:lnTo>
                  <a:lnTo>
                    <a:pt x="7228" y="1734"/>
                  </a:lnTo>
                  <a:lnTo>
                    <a:pt x="6828" y="1505"/>
                  </a:lnTo>
                  <a:lnTo>
                    <a:pt x="6416" y="1263"/>
                  </a:lnTo>
                  <a:lnTo>
                    <a:pt x="6206" y="1135"/>
                  </a:lnTo>
                  <a:lnTo>
                    <a:pt x="5993" y="1007"/>
                  </a:lnTo>
                  <a:lnTo>
                    <a:pt x="5579" y="779"/>
                  </a:lnTo>
                  <a:lnTo>
                    <a:pt x="5183" y="585"/>
                  </a:lnTo>
                  <a:lnTo>
                    <a:pt x="4803" y="421"/>
                  </a:lnTo>
                  <a:lnTo>
                    <a:pt x="4440" y="287"/>
                  </a:lnTo>
                  <a:lnTo>
                    <a:pt x="4095" y="180"/>
                  </a:lnTo>
                  <a:lnTo>
                    <a:pt x="3764" y="101"/>
                  </a:lnTo>
                  <a:lnTo>
                    <a:pt x="3450" y="45"/>
                  </a:lnTo>
                  <a:lnTo>
                    <a:pt x="3150" y="12"/>
                  </a:lnTo>
                  <a:lnTo>
                    <a:pt x="2867" y="0"/>
                  </a:lnTo>
                  <a:lnTo>
                    <a:pt x="2599" y="8"/>
                  </a:lnTo>
                  <a:lnTo>
                    <a:pt x="2345" y="32"/>
                  </a:lnTo>
                  <a:lnTo>
                    <a:pt x="2106" y="74"/>
                  </a:lnTo>
                  <a:lnTo>
                    <a:pt x="1880" y="129"/>
                  </a:lnTo>
                  <a:lnTo>
                    <a:pt x="1670" y="196"/>
                  </a:lnTo>
                  <a:lnTo>
                    <a:pt x="1473" y="274"/>
                  </a:lnTo>
                  <a:lnTo>
                    <a:pt x="1290" y="362"/>
                  </a:lnTo>
                  <a:lnTo>
                    <a:pt x="1120" y="457"/>
                  </a:lnTo>
                  <a:lnTo>
                    <a:pt x="963" y="556"/>
                  </a:lnTo>
                  <a:lnTo>
                    <a:pt x="819" y="661"/>
                  </a:lnTo>
                  <a:lnTo>
                    <a:pt x="688" y="768"/>
                  </a:lnTo>
                  <a:lnTo>
                    <a:pt x="569" y="874"/>
                  </a:lnTo>
                  <a:lnTo>
                    <a:pt x="410" y="1033"/>
                  </a:lnTo>
                  <a:lnTo>
                    <a:pt x="243" y="1229"/>
                  </a:lnTo>
                  <a:lnTo>
                    <a:pt x="121" y="1397"/>
                  </a:lnTo>
                  <a:lnTo>
                    <a:pt x="11" y="1573"/>
                  </a:lnTo>
                  <a:lnTo>
                    <a:pt x="0" y="1599"/>
                  </a:lnTo>
                  <a:lnTo>
                    <a:pt x="0" y="5728"/>
                  </a:lnTo>
                  <a:lnTo>
                    <a:pt x="14296" y="5728"/>
                  </a:lnTo>
                  <a:lnTo>
                    <a:pt x="14296" y="2706"/>
                  </a:lnTo>
                  <a:close/>
                </a:path>
              </a:pathLst>
            </a:custGeom>
            <a:gradFill flip="none" rotWithShape="1">
              <a:gsLst>
                <a:gs pos="0">
                  <a:schemeClr val="bg1">
                    <a:lumMod val="85000"/>
                  </a:schemeClr>
                </a:gs>
                <a:gs pos="100000">
                  <a:schemeClr val="bg1">
                    <a:lumMod val="95000"/>
                  </a:schemeClr>
                </a:gs>
              </a:gsLst>
              <a:lin ang="135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726"/>
            <p:cNvSpPr>
              <a:spLocks/>
            </p:cNvSpPr>
            <p:nvPr/>
          </p:nvSpPr>
          <p:spPr bwMode="auto">
            <a:xfrm>
              <a:off x="788988" y="3182938"/>
              <a:ext cx="7566025" cy="1530350"/>
            </a:xfrm>
            <a:custGeom>
              <a:avLst/>
              <a:gdLst>
                <a:gd name="T0" fmla="*/ 14188 w 14298"/>
                <a:gd name="T1" fmla="*/ 1065 h 2892"/>
                <a:gd name="T2" fmla="*/ 13760 w 14298"/>
                <a:gd name="T3" fmla="*/ 1555 h 2892"/>
                <a:gd name="T4" fmla="*/ 13485 w 14298"/>
                <a:gd name="T5" fmla="*/ 1815 h 2892"/>
                <a:gd name="T6" fmla="*/ 13183 w 14298"/>
                <a:gd name="T7" fmla="*/ 2054 h 2892"/>
                <a:gd name="T8" fmla="*/ 12847 w 14298"/>
                <a:gd name="T9" fmla="*/ 2265 h 2892"/>
                <a:gd name="T10" fmla="*/ 12477 w 14298"/>
                <a:gd name="T11" fmla="*/ 2442 h 2892"/>
                <a:gd name="T12" fmla="*/ 12068 w 14298"/>
                <a:gd name="T13" fmla="*/ 2577 h 2892"/>
                <a:gd name="T14" fmla="*/ 11615 w 14298"/>
                <a:gd name="T15" fmla="*/ 2666 h 2892"/>
                <a:gd name="T16" fmla="*/ 11113 w 14298"/>
                <a:gd name="T17" fmla="*/ 2704 h 2892"/>
                <a:gd name="T18" fmla="*/ 10561 w 14298"/>
                <a:gd name="T19" fmla="*/ 2681 h 2892"/>
                <a:gd name="T20" fmla="*/ 9951 w 14298"/>
                <a:gd name="T21" fmla="*/ 2594 h 2892"/>
                <a:gd name="T22" fmla="*/ 9283 w 14298"/>
                <a:gd name="T23" fmla="*/ 2435 h 2892"/>
                <a:gd name="T24" fmla="*/ 8550 w 14298"/>
                <a:gd name="T25" fmla="*/ 2198 h 2892"/>
                <a:gd name="T26" fmla="*/ 7751 w 14298"/>
                <a:gd name="T27" fmla="*/ 1879 h 2892"/>
                <a:gd name="T28" fmla="*/ 6879 w 14298"/>
                <a:gd name="T29" fmla="*/ 1470 h 2892"/>
                <a:gd name="T30" fmla="*/ 6175 w 14298"/>
                <a:gd name="T31" fmla="*/ 1100 h 2892"/>
                <a:gd name="T32" fmla="*/ 5531 w 14298"/>
                <a:gd name="T33" fmla="*/ 769 h 2892"/>
                <a:gd name="T34" fmla="*/ 4741 w 14298"/>
                <a:gd name="T35" fmla="*/ 432 h 2892"/>
                <a:gd name="T36" fmla="*/ 4021 w 14298"/>
                <a:gd name="T37" fmla="*/ 200 h 2892"/>
                <a:gd name="T38" fmla="*/ 3371 w 14298"/>
                <a:gd name="T39" fmla="*/ 60 h 2892"/>
                <a:gd name="T40" fmla="*/ 2788 w 14298"/>
                <a:gd name="T41" fmla="*/ 1 h 2892"/>
                <a:gd name="T42" fmla="*/ 2268 w 14298"/>
                <a:gd name="T43" fmla="*/ 13 h 2892"/>
                <a:gd name="T44" fmla="*/ 1809 w 14298"/>
                <a:gd name="T45" fmla="*/ 80 h 2892"/>
                <a:gd name="T46" fmla="*/ 1409 w 14298"/>
                <a:gd name="T47" fmla="*/ 193 h 2892"/>
                <a:gd name="T48" fmla="*/ 1065 w 14298"/>
                <a:gd name="T49" fmla="*/ 339 h 2892"/>
                <a:gd name="T50" fmla="*/ 774 w 14298"/>
                <a:gd name="T51" fmla="*/ 506 h 2892"/>
                <a:gd name="T52" fmla="*/ 535 w 14298"/>
                <a:gd name="T53" fmla="*/ 684 h 2892"/>
                <a:gd name="T54" fmla="*/ 227 w 14298"/>
                <a:gd name="T55" fmla="*/ 980 h 2892"/>
                <a:gd name="T56" fmla="*/ 12 w 14298"/>
                <a:gd name="T57" fmla="*/ 1271 h 2892"/>
                <a:gd name="T58" fmla="*/ 0 w 14298"/>
                <a:gd name="T59" fmla="*/ 1808 h 2892"/>
                <a:gd name="T60" fmla="*/ 113 w 14298"/>
                <a:gd name="T61" fmla="*/ 1608 h 2892"/>
                <a:gd name="T62" fmla="*/ 385 w 14298"/>
                <a:gd name="T63" fmla="*/ 1244 h 2892"/>
                <a:gd name="T64" fmla="*/ 648 w 14298"/>
                <a:gd name="T65" fmla="*/ 977 h 2892"/>
                <a:gd name="T66" fmla="*/ 913 w 14298"/>
                <a:gd name="T67" fmla="*/ 763 h 2892"/>
                <a:gd name="T68" fmla="*/ 1230 w 14298"/>
                <a:gd name="T69" fmla="*/ 563 h 2892"/>
                <a:gd name="T70" fmla="*/ 1602 w 14298"/>
                <a:gd name="T71" fmla="*/ 390 h 2892"/>
                <a:gd name="T72" fmla="*/ 2031 w 14298"/>
                <a:gd name="T73" fmla="*/ 257 h 2892"/>
                <a:gd name="T74" fmla="*/ 2520 w 14298"/>
                <a:gd name="T75" fmla="*/ 178 h 2892"/>
                <a:gd name="T76" fmla="*/ 3072 w 14298"/>
                <a:gd name="T77" fmla="*/ 165 h 2892"/>
                <a:gd name="T78" fmla="*/ 3688 w 14298"/>
                <a:gd name="T79" fmla="*/ 233 h 2892"/>
                <a:gd name="T80" fmla="*/ 4372 w 14298"/>
                <a:gd name="T81" fmla="*/ 393 h 2892"/>
                <a:gd name="T82" fmla="*/ 5126 w 14298"/>
                <a:gd name="T83" fmla="*/ 661 h 2892"/>
                <a:gd name="T84" fmla="*/ 5954 w 14298"/>
                <a:gd name="T85" fmla="*/ 1046 h 2892"/>
                <a:gd name="T86" fmla="*/ 6414 w 14298"/>
                <a:gd name="T87" fmla="*/ 1296 h 2892"/>
                <a:gd name="T88" fmla="*/ 7324 w 14298"/>
                <a:gd name="T89" fmla="*/ 1756 h 2892"/>
                <a:gd name="T90" fmla="*/ 8165 w 14298"/>
                <a:gd name="T91" fmla="*/ 2129 h 2892"/>
                <a:gd name="T92" fmla="*/ 8936 w 14298"/>
                <a:gd name="T93" fmla="*/ 2423 h 2892"/>
                <a:gd name="T94" fmla="*/ 9646 w 14298"/>
                <a:gd name="T95" fmla="*/ 2640 h 2892"/>
                <a:gd name="T96" fmla="*/ 10294 w 14298"/>
                <a:gd name="T97" fmla="*/ 2787 h 2892"/>
                <a:gd name="T98" fmla="*/ 10884 w 14298"/>
                <a:gd name="T99" fmla="*/ 2869 h 2892"/>
                <a:gd name="T100" fmla="*/ 11422 w 14298"/>
                <a:gd name="T101" fmla="*/ 2892 h 2892"/>
                <a:gd name="T102" fmla="*/ 11907 w 14298"/>
                <a:gd name="T103" fmla="*/ 2861 h 2892"/>
                <a:gd name="T104" fmla="*/ 12346 w 14298"/>
                <a:gd name="T105" fmla="*/ 2782 h 2892"/>
                <a:gd name="T106" fmla="*/ 12739 w 14298"/>
                <a:gd name="T107" fmla="*/ 2659 h 2892"/>
                <a:gd name="T108" fmla="*/ 13090 w 14298"/>
                <a:gd name="T109" fmla="*/ 2498 h 2892"/>
                <a:gd name="T110" fmla="*/ 13406 w 14298"/>
                <a:gd name="T111" fmla="*/ 2305 h 2892"/>
                <a:gd name="T112" fmla="*/ 13685 w 14298"/>
                <a:gd name="T113" fmla="*/ 2086 h 2892"/>
                <a:gd name="T114" fmla="*/ 13931 w 14298"/>
                <a:gd name="T115" fmla="*/ 1846 h 2892"/>
                <a:gd name="T116" fmla="*/ 14202 w 14298"/>
                <a:gd name="T117" fmla="*/ 1522 h 2892"/>
                <a:gd name="T118" fmla="*/ 14298 w 14298"/>
                <a:gd name="T119" fmla="*/ 921 h 2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98" h="2892">
                  <a:moveTo>
                    <a:pt x="14298" y="921"/>
                  </a:moveTo>
                  <a:lnTo>
                    <a:pt x="14188" y="1065"/>
                  </a:lnTo>
                  <a:lnTo>
                    <a:pt x="13951" y="1349"/>
                  </a:lnTo>
                  <a:lnTo>
                    <a:pt x="13760" y="1555"/>
                  </a:lnTo>
                  <a:lnTo>
                    <a:pt x="13626" y="1687"/>
                  </a:lnTo>
                  <a:lnTo>
                    <a:pt x="13485" y="1815"/>
                  </a:lnTo>
                  <a:lnTo>
                    <a:pt x="13337" y="1938"/>
                  </a:lnTo>
                  <a:lnTo>
                    <a:pt x="13183" y="2054"/>
                  </a:lnTo>
                  <a:lnTo>
                    <a:pt x="13018" y="2164"/>
                  </a:lnTo>
                  <a:lnTo>
                    <a:pt x="12847" y="2265"/>
                  </a:lnTo>
                  <a:lnTo>
                    <a:pt x="12667" y="2358"/>
                  </a:lnTo>
                  <a:lnTo>
                    <a:pt x="12477" y="2442"/>
                  </a:lnTo>
                  <a:lnTo>
                    <a:pt x="12278" y="2515"/>
                  </a:lnTo>
                  <a:lnTo>
                    <a:pt x="12068" y="2577"/>
                  </a:lnTo>
                  <a:lnTo>
                    <a:pt x="11846" y="2629"/>
                  </a:lnTo>
                  <a:lnTo>
                    <a:pt x="11615" y="2666"/>
                  </a:lnTo>
                  <a:lnTo>
                    <a:pt x="11370" y="2692"/>
                  </a:lnTo>
                  <a:lnTo>
                    <a:pt x="11113" y="2704"/>
                  </a:lnTo>
                  <a:lnTo>
                    <a:pt x="10844" y="2700"/>
                  </a:lnTo>
                  <a:lnTo>
                    <a:pt x="10561" y="2681"/>
                  </a:lnTo>
                  <a:lnTo>
                    <a:pt x="10264" y="2646"/>
                  </a:lnTo>
                  <a:lnTo>
                    <a:pt x="9951" y="2594"/>
                  </a:lnTo>
                  <a:lnTo>
                    <a:pt x="9626" y="2524"/>
                  </a:lnTo>
                  <a:lnTo>
                    <a:pt x="9283" y="2435"/>
                  </a:lnTo>
                  <a:lnTo>
                    <a:pt x="8925" y="2327"/>
                  </a:lnTo>
                  <a:lnTo>
                    <a:pt x="8550" y="2198"/>
                  </a:lnTo>
                  <a:lnTo>
                    <a:pt x="8160" y="2050"/>
                  </a:lnTo>
                  <a:lnTo>
                    <a:pt x="7751" y="1879"/>
                  </a:lnTo>
                  <a:lnTo>
                    <a:pt x="7324" y="1686"/>
                  </a:lnTo>
                  <a:lnTo>
                    <a:pt x="6879" y="1470"/>
                  </a:lnTo>
                  <a:lnTo>
                    <a:pt x="6414" y="1229"/>
                  </a:lnTo>
                  <a:lnTo>
                    <a:pt x="6175" y="1100"/>
                  </a:lnTo>
                  <a:lnTo>
                    <a:pt x="5954" y="980"/>
                  </a:lnTo>
                  <a:lnTo>
                    <a:pt x="5531" y="769"/>
                  </a:lnTo>
                  <a:lnTo>
                    <a:pt x="5126" y="587"/>
                  </a:lnTo>
                  <a:lnTo>
                    <a:pt x="4741" y="432"/>
                  </a:lnTo>
                  <a:lnTo>
                    <a:pt x="4372" y="303"/>
                  </a:lnTo>
                  <a:lnTo>
                    <a:pt x="4021" y="200"/>
                  </a:lnTo>
                  <a:lnTo>
                    <a:pt x="3688" y="119"/>
                  </a:lnTo>
                  <a:lnTo>
                    <a:pt x="3371" y="60"/>
                  </a:lnTo>
                  <a:lnTo>
                    <a:pt x="3072" y="21"/>
                  </a:lnTo>
                  <a:lnTo>
                    <a:pt x="2788" y="1"/>
                  </a:lnTo>
                  <a:lnTo>
                    <a:pt x="2520" y="0"/>
                  </a:lnTo>
                  <a:lnTo>
                    <a:pt x="2268" y="13"/>
                  </a:lnTo>
                  <a:lnTo>
                    <a:pt x="2031" y="40"/>
                  </a:lnTo>
                  <a:lnTo>
                    <a:pt x="1809" y="80"/>
                  </a:lnTo>
                  <a:lnTo>
                    <a:pt x="1602" y="132"/>
                  </a:lnTo>
                  <a:lnTo>
                    <a:pt x="1409" y="193"/>
                  </a:lnTo>
                  <a:lnTo>
                    <a:pt x="1230" y="263"/>
                  </a:lnTo>
                  <a:lnTo>
                    <a:pt x="1065" y="339"/>
                  </a:lnTo>
                  <a:lnTo>
                    <a:pt x="913" y="422"/>
                  </a:lnTo>
                  <a:lnTo>
                    <a:pt x="774" y="506"/>
                  </a:lnTo>
                  <a:lnTo>
                    <a:pt x="648" y="594"/>
                  </a:lnTo>
                  <a:lnTo>
                    <a:pt x="535" y="684"/>
                  </a:lnTo>
                  <a:lnTo>
                    <a:pt x="385" y="816"/>
                  </a:lnTo>
                  <a:lnTo>
                    <a:pt x="227" y="980"/>
                  </a:lnTo>
                  <a:lnTo>
                    <a:pt x="113" y="1123"/>
                  </a:lnTo>
                  <a:lnTo>
                    <a:pt x="12" y="1271"/>
                  </a:lnTo>
                  <a:lnTo>
                    <a:pt x="0" y="1294"/>
                  </a:lnTo>
                  <a:lnTo>
                    <a:pt x="0" y="1808"/>
                  </a:lnTo>
                  <a:lnTo>
                    <a:pt x="12" y="1782"/>
                  </a:lnTo>
                  <a:lnTo>
                    <a:pt x="113" y="1608"/>
                  </a:lnTo>
                  <a:lnTo>
                    <a:pt x="227" y="1441"/>
                  </a:lnTo>
                  <a:lnTo>
                    <a:pt x="385" y="1244"/>
                  </a:lnTo>
                  <a:lnTo>
                    <a:pt x="535" y="1085"/>
                  </a:lnTo>
                  <a:lnTo>
                    <a:pt x="648" y="977"/>
                  </a:lnTo>
                  <a:lnTo>
                    <a:pt x="774" y="869"/>
                  </a:lnTo>
                  <a:lnTo>
                    <a:pt x="913" y="763"/>
                  </a:lnTo>
                  <a:lnTo>
                    <a:pt x="1065" y="661"/>
                  </a:lnTo>
                  <a:lnTo>
                    <a:pt x="1230" y="563"/>
                  </a:lnTo>
                  <a:lnTo>
                    <a:pt x="1409" y="472"/>
                  </a:lnTo>
                  <a:lnTo>
                    <a:pt x="1602" y="390"/>
                  </a:lnTo>
                  <a:lnTo>
                    <a:pt x="1809" y="318"/>
                  </a:lnTo>
                  <a:lnTo>
                    <a:pt x="2031" y="257"/>
                  </a:lnTo>
                  <a:lnTo>
                    <a:pt x="2268" y="210"/>
                  </a:lnTo>
                  <a:lnTo>
                    <a:pt x="2520" y="178"/>
                  </a:lnTo>
                  <a:lnTo>
                    <a:pt x="2788" y="162"/>
                  </a:lnTo>
                  <a:lnTo>
                    <a:pt x="3072" y="165"/>
                  </a:lnTo>
                  <a:lnTo>
                    <a:pt x="3371" y="188"/>
                  </a:lnTo>
                  <a:lnTo>
                    <a:pt x="3688" y="233"/>
                  </a:lnTo>
                  <a:lnTo>
                    <a:pt x="4021" y="301"/>
                  </a:lnTo>
                  <a:lnTo>
                    <a:pt x="4372" y="393"/>
                  </a:lnTo>
                  <a:lnTo>
                    <a:pt x="4741" y="512"/>
                  </a:lnTo>
                  <a:lnTo>
                    <a:pt x="5126" y="661"/>
                  </a:lnTo>
                  <a:lnTo>
                    <a:pt x="5531" y="838"/>
                  </a:lnTo>
                  <a:lnTo>
                    <a:pt x="5954" y="1046"/>
                  </a:lnTo>
                  <a:lnTo>
                    <a:pt x="6175" y="1165"/>
                  </a:lnTo>
                  <a:lnTo>
                    <a:pt x="6414" y="1296"/>
                  </a:lnTo>
                  <a:lnTo>
                    <a:pt x="6877" y="1536"/>
                  </a:lnTo>
                  <a:lnTo>
                    <a:pt x="7324" y="1756"/>
                  </a:lnTo>
                  <a:lnTo>
                    <a:pt x="7753" y="1954"/>
                  </a:lnTo>
                  <a:lnTo>
                    <a:pt x="8165" y="2129"/>
                  </a:lnTo>
                  <a:lnTo>
                    <a:pt x="8559" y="2286"/>
                  </a:lnTo>
                  <a:lnTo>
                    <a:pt x="8936" y="2423"/>
                  </a:lnTo>
                  <a:lnTo>
                    <a:pt x="9299" y="2540"/>
                  </a:lnTo>
                  <a:lnTo>
                    <a:pt x="9646" y="2640"/>
                  </a:lnTo>
                  <a:lnTo>
                    <a:pt x="9977" y="2723"/>
                  </a:lnTo>
                  <a:lnTo>
                    <a:pt x="10294" y="2787"/>
                  </a:lnTo>
                  <a:lnTo>
                    <a:pt x="10597" y="2836"/>
                  </a:lnTo>
                  <a:lnTo>
                    <a:pt x="10884" y="2869"/>
                  </a:lnTo>
                  <a:lnTo>
                    <a:pt x="11160" y="2888"/>
                  </a:lnTo>
                  <a:lnTo>
                    <a:pt x="11422" y="2892"/>
                  </a:lnTo>
                  <a:lnTo>
                    <a:pt x="11671" y="2882"/>
                  </a:lnTo>
                  <a:lnTo>
                    <a:pt x="11907" y="2861"/>
                  </a:lnTo>
                  <a:lnTo>
                    <a:pt x="12133" y="2826"/>
                  </a:lnTo>
                  <a:lnTo>
                    <a:pt x="12346" y="2782"/>
                  </a:lnTo>
                  <a:lnTo>
                    <a:pt x="12548" y="2725"/>
                  </a:lnTo>
                  <a:lnTo>
                    <a:pt x="12739" y="2659"/>
                  </a:lnTo>
                  <a:lnTo>
                    <a:pt x="12920" y="2583"/>
                  </a:lnTo>
                  <a:lnTo>
                    <a:pt x="13090" y="2498"/>
                  </a:lnTo>
                  <a:lnTo>
                    <a:pt x="13253" y="2406"/>
                  </a:lnTo>
                  <a:lnTo>
                    <a:pt x="13406" y="2305"/>
                  </a:lnTo>
                  <a:lnTo>
                    <a:pt x="13548" y="2198"/>
                  </a:lnTo>
                  <a:lnTo>
                    <a:pt x="13685" y="2086"/>
                  </a:lnTo>
                  <a:lnTo>
                    <a:pt x="13812" y="1968"/>
                  </a:lnTo>
                  <a:lnTo>
                    <a:pt x="13931" y="1846"/>
                  </a:lnTo>
                  <a:lnTo>
                    <a:pt x="14045" y="1719"/>
                  </a:lnTo>
                  <a:lnTo>
                    <a:pt x="14202" y="1522"/>
                  </a:lnTo>
                  <a:lnTo>
                    <a:pt x="14298" y="1388"/>
                  </a:lnTo>
                  <a:lnTo>
                    <a:pt x="14298" y="921"/>
                  </a:lnTo>
                  <a:close/>
                </a:path>
              </a:pathLst>
            </a:custGeom>
            <a:solidFill>
              <a:srgbClr val="B2DB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1727"/>
            <p:cNvSpPr>
              <a:spLocks/>
            </p:cNvSpPr>
            <p:nvPr/>
          </p:nvSpPr>
          <p:spPr bwMode="auto">
            <a:xfrm>
              <a:off x="788988" y="3014663"/>
              <a:ext cx="3432175" cy="808038"/>
            </a:xfrm>
            <a:custGeom>
              <a:avLst/>
              <a:gdLst>
                <a:gd name="T0" fmla="*/ 6455 w 6484"/>
                <a:gd name="T1" fmla="*/ 1352 h 1528"/>
                <a:gd name="T2" fmla="*/ 6306 w 6484"/>
                <a:gd name="T3" fmla="*/ 1266 h 1528"/>
                <a:gd name="T4" fmla="*/ 6152 w 6484"/>
                <a:gd name="T5" fmla="*/ 1177 h 1528"/>
                <a:gd name="T6" fmla="*/ 5957 w 6484"/>
                <a:gd name="T7" fmla="*/ 1066 h 1528"/>
                <a:gd name="T8" fmla="*/ 5579 w 6484"/>
                <a:gd name="T9" fmla="*/ 866 h 1528"/>
                <a:gd name="T10" fmla="*/ 5216 w 6484"/>
                <a:gd name="T11" fmla="*/ 690 h 1528"/>
                <a:gd name="T12" fmla="*/ 4866 w 6484"/>
                <a:gd name="T13" fmla="*/ 537 h 1528"/>
                <a:gd name="T14" fmla="*/ 4529 w 6484"/>
                <a:gd name="T15" fmla="*/ 405 h 1528"/>
                <a:gd name="T16" fmla="*/ 4206 w 6484"/>
                <a:gd name="T17" fmla="*/ 294 h 1528"/>
                <a:gd name="T18" fmla="*/ 3897 w 6484"/>
                <a:gd name="T19" fmla="*/ 203 h 1528"/>
                <a:gd name="T20" fmla="*/ 3600 w 6484"/>
                <a:gd name="T21" fmla="*/ 130 h 1528"/>
                <a:gd name="T22" fmla="*/ 3316 w 6484"/>
                <a:gd name="T23" fmla="*/ 75 h 1528"/>
                <a:gd name="T24" fmla="*/ 3044 w 6484"/>
                <a:gd name="T25" fmla="*/ 35 h 1528"/>
                <a:gd name="T26" fmla="*/ 2787 w 6484"/>
                <a:gd name="T27" fmla="*/ 10 h 1528"/>
                <a:gd name="T28" fmla="*/ 2540 w 6484"/>
                <a:gd name="T29" fmla="*/ 0 h 1528"/>
                <a:gd name="T30" fmla="*/ 2307 w 6484"/>
                <a:gd name="T31" fmla="*/ 2 h 1528"/>
                <a:gd name="T32" fmla="*/ 2087 w 6484"/>
                <a:gd name="T33" fmla="*/ 16 h 1528"/>
                <a:gd name="T34" fmla="*/ 1877 w 6484"/>
                <a:gd name="T35" fmla="*/ 42 h 1528"/>
                <a:gd name="T36" fmla="*/ 1679 w 6484"/>
                <a:gd name="T37" fmla="*/ 75 h 1528"/>
                <a:gd name="T38" fmla="*/ 1494 w 6484"/>
                <a:gd name="T39" fmla="*/ 118 h 1528"/>
                <a:gd name="T40" fmla="*/ 1321 w 6484"/>
                <a:gd name="T41" fmla="*/ 169 h 1528"/>
                <a:gd name="T42" fmla="*/ 1158 w 6484"/>
                <a:gd name="T43" fmla="*/ 225 h 1528"/>
                <a:gd name="T44" fmla="*/ 1005 w 6484"/>
                <a:gd name="T45" fmla="*/ 287 h 1528"/>
                <a:gd name="T46" fmla="*/ 866 w 6484"/>
                <a:gd name="T47" fmla="*/ 353 h 1528"/>
                <a:gd name="T48" fmla="*/ 736 w 6484"/>
                <a:gd name="T49" fmla="*/ 422 h 1528"/>
                <a:gd name="T50" fmla="*/ 562 w 6484"/>
                <a:gd name="T51" fmla="*/ 527 h 1528"/>
                <a:gd name="T52" fmla="*/ 366 w 6484"/>
                <a:gd name="T53" fmla="*/ 670 h 1528"/>
                <a:gd name="T54" fmla="*/ 212 w 6484"/>
                <a:gd name="T55" fmla="*/ 804 h 1528"/>
                <a:gd name="T56" fmla="*/ 98 w 6484"/>
                <a:gd name="T57" fmla="*/ 921 h 1528"/>
                <a:gd name="T58" fmla="*/ 22 w 6484"/>
                <a:gd name="T59" fmla="*/ 1011 h 1528"/>
                <a:gd name="T60" fmla="*/ 0 w 6484"/>
                <a:gd name="T61" fmla="*/ 1043 h 1528"/>
                <a:gd name="T62" fmla="*/ 0 w 6484"/>
                <a:gd name="T63" fmla="*/ 1528 h 1528"/>
                <a:gd name="T64" fmla="*/ 12 w 6484"/>
                <a:gd name="T65" fmla="*/ 1507 h 1528"/>
                <a:gd name="T66" fmla="*/ 113 w 6484"/>
                <a:gd name="T67" fmla="*/ 1357 h 1528"/>
                <a:gd name="T68" fmla="*/ 227 w 6484"/>
                <a:gd name="T69" fmla="*/ 1213 h 1528"/>
                <a:gd name="T70" fmla="*/ 385 w 6484"/>
                <a:gd name="T71" fmla="*/ 1046 h 1528"/>
                <a:gd name="T72" fmla="*/ 535 w 6484"/>
                <a:gd name="T73" fmla="*/ 913 h 1528"/>
                <a:gd name="T74" fmla="*/ 648 w 6484"/>
                <a:gd name="T75" fmla="*/ 823 h 1528"/>
                <a:gd name="T76" fmla="*/ 774 w 6484"/>
                <a:gd name="T77" fmla="*/ 733 h 1528"/>
                <a:gd name="T78" fmla="*/ 913 w 6484"/>
                <a:gd name="T79" fmla="*/ 647 h 1528"/>
                <a:gd name="T80" fmla="*/ 1065 w 6484"/>
                <a:gd name="T81" fmla="*/ 565 h 1528"/>
                <a:gd name="T82" fmla="*/ 1230 w 6484"/>
                <a:gd name="T83" fmla="*/ 487 h 1528"/>
                <a:gd name="T84" fmla="*/ 1409 w 6484"/>
                <a:gd name="T85" fmla="*/ 415 h 1528"/>
                <a:gd name="T86" fmla="*/ 1602 w 6484"/>
                <a:gd name="T87" fmla="*/ 353 h 1528"/>
                <a:gd name="T88" fmla="*/ 1809 w 6484"/>
                <a:gd name="T89" fmla="*/ 301 h 1528"/>
                <a:gd name="T90" fmla="*/ 2031 w 6484"/>
                <a:gd name="T91" fmla="*/ 260 h 1528"/>
                <a:gd name="T92" fmla="*/ 2268 w 6484"/>
                <a:gd name="T93" fmla="*/ 231 h 1528"/>
                <a:gd name="T94" fmla="*/ 2520 w 6484"/>
                <a:gd name="T95" fmla="*/ 216 h 1528"/>
                <a:gd name="T96" fmla="*/ 2788 w 6484"/>
                <a:gd name="T97" fmla="*/ 218 h 1528"/>
                <a:gd name="T98" fmla="*/ 3072 w 6484"/>
                <a:gd name="T99" fmla="*/ 237 h 1528"/>
                <a:gd name="T100" fmla="*/ 3371 w 6484"/>
                <a:gd name="T101" fmla="*/ 275 h 1528"/>
                <a:gd name="T102" fmla="*/ 3688 w 6484"/>
                <a:gd name="T103" fmla="*/ 333 h 1528"/>
                <a:gd name="T104" fmla="*/ 4021 w 6484"/>
                <a:gd name="T105" fmla="*/ 412 h 1528"/>
                <a:gd name="T106" fmla="*/ 4372 w 6484"/>
                <a:gd name="T107" fmla="*/ 516 h 1528"/>
                <a:gd name="T108" fmla="*/ 4741 w 6484"/>
                <a:gd name="T109" fmla="*/ 644 h 1528"/>
                <a:gd name="T110" fmla="*/ 5126 w 6484"/>
                <a:gd name="T111" fmla="*/ 798 h 1528"/>
                <a:gd name="T112" fmla="*/ 5531 w 6484"/>
                <a:gd name="T113" fmla="*/ 981 h 1528"/>
                <a:gd name="T114" fmla="*/ 5954 w 6484"/>
                <a:gd name="T115" fmla="*/ 1193 h 1528"/>
                <a:gd name="T116" fmla="*/ 6175 w 6484"/>
                <a:gd name="T117" fmla="*/ 1311 h 1528"/>
                <a:gd name="T118" fmla="*/ 6330 w 6484"/>
                <a:gd name="T119" fmla="*/ 1396 h 1528"/>
                <a:gd name="T120" fmla="*/ 6484 w 6484"/>
                <a:gd name="T121" fmla="*/ 1478 h 1528"/>
                <a:gd name="T122" fmla="*/ 6455 w 6484"/>
                <a:gd name="T123" fmla="*/ 1352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484" h="1528">
                  <a:moveTo>
                    <a:pt x="6455" y="1352"/>
                  </a:moveTo>
                  <a:lnTo>
                    <a:pt x="6306" y="1266"/>
                  </a:lnTo>
                  <a:lnTo>
                    <a:pt x="6152" y="1177"/>
                  </a:lnTo>
                  <a:lnTo>
                    <a:pt x="5957" y="1066"/>
                  </a:lnTo>
                  <a:lnTo>
                    <a:pt x="5579" y="866"/>
                  </a:lnTo>
                  <a:lnTo>
                    <a:pt x="5216" y="690"/>
                  </a:lnTo>
                  <a:lnTo>
                    <a:pt x="4866" y="537"/>
                  </a:lnTo>
                  <a:lnTo>
                    <a:pt x="4529" y="405"/>
                  </a:lnTo>
                  <a:lnTo>
                    <a:pt x="4206" y="294"/>
                  </a:lnTo>
                  <a:lnTo>
                    <a:pt x="3897" y="203"/>
                  </a:lnTo>
                  <a:lnTo>
                    <a:pt x="3600" y="130"/>
                  </a:lnTo>
                  <a:lnTo>
                    <a:pt x="3316" y="75"/>
                  </a:lnTo>
                  <a:lnTo>
                    <a:pt x="3044" y="35"/>
                  </a:lnTo>
                  <a:lnTo>
                    <a:pt x="2787" y="10"/>
                  </a:lnTo>
                  <a:lnTo>
                    <a:pt x="2540" y="0"/>
                  </a:lnTo>
                  <a:lnTo>
                    <a:pt x="2307" y="2"/>
                  </a:lnTo>
                  <a:lnTo>
                    <a:pt x="2087" y="16"/>
                  </a:lnTo>
                  <a:lnTo>
                    <a:pt x="1877" y="42"/>
                  </a:lnTo>
                  <a:lnTo>
                    <a:pt x="1679" y="75"/>
                  </a:lnTo>
                  <a:lnTo>
                    <a:pt x="1494" y="118"/>
                  </a:lnTo>
                  <a:lnTo>
                    <a:pt x="1321" y="169"/>
                  </a:lnTo>
                  <a:lnTo>
                    <a:pt x="1158" y="225"/>
                  </a:lnTo>
                  <a:lnTo>
                    <a:pt x="1005" y="287"/>
                  </a:lnTo>
                  <a:lnTo>
                    <a:pt x="866" y="353"/>
                  </a:lnTo>
                  <a:lnTo>
                    <a:pt x="736" y="422"/>
                  </a:lnTo>
                  <a:lnTo>
                    <a:pt x="562" y="527"/>
                  </a:lnTo>
                  <a:lnTo>
                    <a:pt x="366" y="670"/>
                  </a:lnTo>
                  <a:lnTo>
                    <a:pt x="212" y="804"/>
                  </a:lnTo>
                  <a:lnTo>
                    <a:pt x="98" y="921"/>
                  </a:lnTo>
                  <a:lnTo>
                    <a:pt x="22" y="1011"/>
                  </a:lnTo>
                  <a:lnTo>
                    <a:pt x="0" y="1043"/>
                  </a:lnTo>
                  <a:lnTo>
                    <a:pt x="0" y="1528"/>
                  </a:lnTo>
                  <a:lnTo>
                    <a:pt x="12" y="1507"/>
                  </a:lnTo>
                  <a:lnTo>
                    <a:pt x="113" y="1357"/>
                  </a:lnTo>
                  <a:lnTo>
                    <a:pt x="227" y="1213"/>
                  </a:lnTo>
                  <a:lnTo>
                    <a:pt x="385" y="1046"/>
                  </a:lnTo>
                  <a:lnTo>
                    <a:pt x="535" y="913"/>
                  </a:lnTo>
                  <a:lnTo>
                    <a:pt x="648" y="823"/>
                  </a:lnTo>
                  <a:lnTo>
                    <a:pt x="774" y="733"/>
                  </a:lnTo>
                  <a:lnTo>
                    <a:pt x="913" y="647"/>
                  </a:lnTo>
                  <a:lnTo>
                    <a:pt x="1065" y="565"/>
                  </a:lnTo>
                  <a:lnTo>
                    <a:pt x="1230" y="487"/>
                  </a:lnTo>
                  <a:lnTo>
                    <a:pt x="1409" y="415"/>
                  </a:lnTo>
                  <a:lnTo>
                    <a:pt x="1602" y="353"/>
                  </a:lnTo>
                  <a:lnTo>
                    <a:pt x="1809" y="301"/>
                  </a:lnTo>
                  <a:lnTo>
                    <a:pt x="2031" y="260"/>
                  </a:lnTo>
                  <a:lnTo>
                    <a:pt x="2268" y="231"/>
                  </a:lnTo>
                  <a:lnTo>
                    <a:pt x="2520" y="216"/>
                  </a:lnTo>
                  <a:lnTo>
                    <a:pt x="2788" y="218"/>
                  </a:lnTo>
                  <a:lnTo>
                    <a:pt x="3072" y="237"/>
                  </a:lnTo>
                  <a:lnTo>
                    <a:pt x="3371" y="275"/>
                  </a:lnTo>
                  <a:lnTo>
                    <a:pt x="3688" y="333"/>
                  </a:lnTo>
                  <a:lnTo>
                    <a:pt x="4021" y="412"/>
                  </a:lnTo>
                  <a:lnTo>
                    <a:pt x="4372" y="516"/>
                  </a:lnTo>
                  <a:lnTo>
                    <a:pt x="4741" y="644"/>
                  </a:lnTo>
                  <a:lnTo>
                    <a:pt x="5126" y="798"/>
                  </a:lnTo>
                  <a:lnTo>
                    <a:pt x="5531" y="981"/>
                  </a:lnTo>
                  <a:lnTo>
                    <a:pt x="5954" y="1193"/>
                  </a:lnTo>
                  <a:lnTo>
                    <a:pt x="6175" y="1311"/>
                  </a:lnTo>
                  <a:lnTo>
                    <a:pt x="6330" y="1396"/>
                  </a:lnTo>
                  <a:lnTo>
                    <a:pt x="6484" y="1478"/>
                  </a:lnTo>
                  <a:lnTo>
                    <a:pt x="6455" y="1352"/>
                  </a:lnTo>
                  <a:close/>
                </a:path>
              </a:pathLst>
            </a:custGeom>
            <a:solidFill>
              <a:srgbClr val="C44D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1728"/>
            <p:cNvSpPr>
              <a:spLocks/>
            </p:cNvSpPr>
            <p:nvPr/>
          </p:nvSpPr>
          <p:spPr bwMode="auto">
            <a:xfrm>
              <a:off x="4216401" y="3924300"/>
              <a:ext cx="4138613" cy="996950"/>
            </a:xfrm>
            <a:custGeom>
              <a:avLst/>
              <a:gdLst>
                <a:gd name="T0" fmla="*/ 7822 w 7822"/>
                <a:gd name="T1" fmla="*/ 126 h 1883"/>
                <a:gd name="T2" fmla="*/ 7788 w 7822"/>
                <a:gd name="T3" fmla="*/ 180 h 1883"/>
                <a:gd name="T4" fmla="*/ 7687 w 7822"/>
                <a:gd name="T5" fmla="*/ 319 h 1883"/>
                <a:gd name="T6" fmla="*/ 7545 w 7822"/>
                <a:gd name="T7" fmla="*/ 489 h 1883"/>
                <a:gd name="T8" fmla="*/ 7356 w 7822"/>
                <a:gd name="T9" fmla="*/ 678 h 1883"/>
                <a:gd name="T10" fmla="*/ 7182 w 7822"/>
                <a:gd name="T11" fmla="*/ 823 h 1883"/>
                <a:gd name="T12" fmla="*/ 7051 w 7822"/>
                <a:gd name="T13" fmla="*/ 921 h 1883"/>
                <a:gd name="T14" fmla="*/ 6907 w 7822"/>
                <a:gd name="T15" fmla="*/ 1016 h 1883"/>
                <a:gd name="T16" fmla="*/ 6750 w 7822"/>
                <a:gd name="T17" fmla="*/ 1110 h 1883"/>
                <a:gd name="T18" fmla="*/ 6580 w 7822"/>
                <a:gd name="T19" fmla="*/ 1198 h 1883"/>
                <a:gd name="T20" fmla="*/ 6394 w 7822"/>
                <a:gd name="T21" fmla="*/ 1280 h 1883"/>
                <a:gd name="T22" fmla="*/ 6195 w 7822"/>
                <a:gd name="T23" fmla="*/ 1355 h 1883"/>
                <a:gd name="T24" fmla="*/ 5982 w 7822"/>
                <a:gd name="T25" fmla="*/ 1421 h 1883"/>
                <a:gd name="T26" fmla="*/ 5753 w 7822"/>
                <a:gd name="T27" fmla="*/ 1477 h 1883"/>
                <a:gd name="T28" fmla="*/ 5509 w 7822"/>
                <a:gd name="T29" fmla="*/ 1522 h 1883"/>
                <a:gd name="T30" fmla="*/ 5248 w 7822"/>
                <a:gd name="T31" fmla="*/ 1553 h 1883"/>
                <a:gd name="T32" fmla="*/ 4971 w 7822"/>
                <a:gd name="T33" fmla="*/ 1571 h 1883"/>
                <a:gd name="T34" fmla="*/ 4679 w 7822"/>
                <a:gd name="T35" fmla="*/ 1572 h 1883"/>
                <a:gd name="T36" fmla="*/ 4368 w 7822"/>
                <a:gd name="T37" fmla="*/ 1556 h 1883"/>
                <a:gd name="T38" fmla="*/ 4041 w 7822"/>
                <a:gd name="T39" fmla="*/ 1522 h 1883"/>
                <a:gd name="T40" fmla="*/ 3697 w 7822"/>
                <a:gd name="T41" fmla="*/ 1467 h 1883"/>
                <a:gd name="T42" fmla="*/ 3334 w 7822"/>
                <a:gd name="T43" fmla="*/ 1392 h 1883"/>
                <a:gd name="T44" fmla="*/ 2953 w 7822"/>
                <a:gd name="T45" fmla="*/ 1293 h 1883"/>
                <a:gd name="T46" fmla="*/ 2552 w 7822"/>
                <a:gd name="T47" fmla="*/ 1170 h 1883"/>
                <a:gd name="T48" fmla="*/ 2133 w 7822"/>
                <a:gd name="T49" fmla="*/ 1022 h 1883"/>
                <a:gd name="T50" fmla="*/ 1694 w 7822"/>
                <a:gd name="T51" fmla="*/ 848 h 1883"/>
                <a:gd name="T52" fmla="*/ 1236 w 7822"/>
                <a:gd name="T53" fmla="*/ 643 h 1883"/>
                <a:gd name="T54" fmla="*/ 757 w 7822"/>
                <a:gd name="T55" fmla="*/ 410 h 1883"/>
                <a:gd name="T56" fmla="*/ 259 w 7822"/>
                <a:gd name="T57" fmla="*/ 147 h 1883"/>
                <a:gd name="T58" fmla="*/ 0 w 7822"/>
                <a:gd name="T59" fmla="*/ 0 h 1883"/>
                <a:gd name="T60" fmla="*/ 34 w 7822"/>
                <a:gd name="T61" fmla="*/ 136 h 1883"/>
                <a:gd name="T62" fmla="*/ 299 w 7822"/>
                <a:gd name="T63" fmla="*/ 288 h 1883"/>
                <a:gd name="T64" fmla="*/ 807 w 7822"/>
                <a:gd name="T65" fmla="*/ 564 h 1883"/>
                <a:gd name="T66" fmla="*/ 1294 w 7822"/>
                <a:gd name="T67" fmla="*/ 809 h 1883"/>
                <a:gd name="T68" fmla="*/ 1761 w 7822"/>
                <a:gd name="T69" fmla="*/ 1026 h 1883"/>
                <a:gd name="T70" fmla="*/ 2204 w 7822"/>
                <a:gd name="T71" fmla="*/ 1215 h 1883"/>
                <a:gd name="T72" fmla="*/ 2629 w 7822"/>
                <a:gd name="T73" fmla="*/ 1378 h 1883"/>
                <a:gd name="T74" fmla="*/ 3032 w 7822"/>
                <a:gd name="T75" fmla="*/ 1514 h 1883"/>
                <a:gd name="T76" fmla="*/ 3415 w 7822"/>
                <a:gd name="T77" fmla="*/ 1627 h 1883"/>
                <a:gd name="T78" fmla="*/ 3779 w 7822"/>
                <a:gd name="T79" fmla="*/ 1718 h 1883"/>
                <a:gd name="T80" fmla="*/ 4125 w 7822"/>
                <a:gd name="T81" fmla="*/ 1788 h 1883"/>
                <a:gd name="T82" fmla="*/ 4452 w 7822"/>
                <a:gd name="T83" fmla="*/ 1837 h 1883"/>
                <a:gd name="T84" fmla="*/ 4760 w 7822"/>
                <a:gd name="T85" fmla="*/ 1869 h 1883"/>
                <a:gd name="T86" fmla="*/ 5052 w 7822"/>
                <a:gd name="T87" fmla="*/ 1883 h 1883"/>
                <a:gd name="T88" fmla="*/ 5326 w 7822"/>
                <a:gd name="T89" fmla="*/ 1882 h 1883"/>
                <a:gd name="T90" fmla="*/ 5582 w 7822"/>
                <a:gd name="T91" fmla="*/ 1866 h 1883"/>
                <a:gd name="T92" fmla="*/ 5824 w 7822"/>
                <a:gd name="T93" fmla="*/ 1836 h 1883"/>
                <a:gd name="T94" fmla="*/ 6049 w 7822"/>
                <a:gd name="T95" fmla="*/ 1795 h 1883"/>
                <a:gd name="T96" fmla="*/ 6257 w 7822"/>
                <a:gd name="T97" fmla="*/ 1743 h 1883"/>
                <a:gd name="T98" fmla="*/ 6452 w 7822"/>
                <a:gd name="T99" fmla="*/ 1683 h 1883"/>
                <a:gd name="T100" fmla="*/ 6632 w 7822"/>
                <a:gd name="T101" fmla="*/ 1615 h 1883"/>
                <a:gd name="T102" fmla="*/ 6797 w 7822"/>
                <a:gd name="T103" fmla="*/ 1540 h 1883"/>
                <a:gd name="T104" fmla="*/ 6948 w 7822"/>
                <a:gd name="T105" fmla="*/ 1460 h 1883"/>
                <a:gd name="T106" fmla="*/ 7088 w 7822"/>
                <a:gd name="T107" fmla="*/ 1376 h 1883"/>
                <a:gd name="T108" fmla="*/ 7213 w 7822"/>
                <a:gd name="T109" fmla="*/ 1291 h 1883"/>
                <a:gd name="T110" fmla="*/ 7326 w 7822"/>
                <a:gd name="T111" fmla="*/ 1203 h 1883"/>
                <a:gd name="T112" fmla="*/ 7428 w 7822"/>
                <a:gd name="T113" fmla="*/ 1117 h 1883"/>
                <a:gd name="T114" fmla="*/ 7559 w 7822"/>
                <a:gd name="T115" fmla="*/ 990 h 1883"/>
                <a:gd name="T116" fmla="*/ 7694 w 7822"/>
                <a:gd name="T117" fmla="*/ 833 h 1883"/>
                <a:gd name="T118" fmla="*/ 7791 w 7822"/>
                <a:gd name="T119" fmla="*/ 704 h 1883"/>
                <a:gd name="T120" fmla="*/ 7822 w 7822"/>
                <a:gd name="T121" fmla="*/ 652 h 1883"/>
                <a:gd name="T122" fmla="*/ 7822 w 7822"/>
                <a:gd name="T123" fmla="*/ 126 h 1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822" h="1883">
                  <a:moveTo>
                    <a:pt x="7822" y="126"/>
                  </a:moveTo>
                  <a:lnTo>
                    <a:pt x="7788" y="180"/>
                  </a:lnTo>
                  <a:lnTo>
                    <a:pt x="7687" y="319"/>
                  </a:lnTo>
                  <a:lnTo>
                    <a:pt x="7545" y="489"/>
                  </a:lnTo>
                  <a:lnTo>
                    <a:pt x="7356" y="678"/>
                  </a:lnTo>
                  <a:lnTo>
                    <a:pt x="7182" y="823"/>
                  </a:lnTo>
                  <a:lnTo>
                    <a:pt x="7051" y="921"/>
                  </a:lnTo>
                  <a:lnTo>
                    <a:pt x="6907" y="1016"/>
                  </a:lnTo>
                  <a:lnTo>
                    <a:pt x="6750" y="1110"/>
                  </a:lnTo>
                  <a:lnTo>
                    <a:pt x="6580" y="1198"/>
                  </a:lnTo>
                  <a:lnTo>
                    <a:pt x="6394" y="1280"/>
                  </a:lnTo>
                  <a:lnTo>
                    <a:pt x="6195" y="1355"/>
                  </a:lnTo>
                  <a:lnTo>
                    <a:pt x="5982" y="1421"/>
                  </a:lnTo>
                  <a:lnTo>
                    <a:pt x="5753" y="1477"/>
                  </a:lnTo>
                  <a:lnTo>
                    <a:pt x="5509" y="1522"/>
                  </a:lnTo>
                  <a:lnTo>
                    <a:pt x="5248" y="1553"/>
                  </a:lnTo>
                  <a:lnTo>
                    <a:pt x="4971" y="1571"/>
                  </a:lnTo>
                  <a:lnTo>
                    <a:pt x="4679" y="1572"/>
                  </a:lnTo>
                  <a:lnTo>
                    <a:pt x="4368" y="1556"/>
                  </a:lnTo>
                  <a:lnTo>
                    <a:pt x="4041" y="1522"/>
                  </a:lnTo>
                  <a:lnTo>
                    <a:pt x="3697" y="1467"/>
                  </a:lnTo>
                  <a:lnTo>
                    <a:pt x="3334" y="1392"/>
                  </a:lnTo>
                  <a:lnTo>
                    <a:pt x="2953" y="1293"/>
                  </a:lnTo>
                  <a:lnTo>
                    <a:pt x="2552" y="1170"/>
                  </a:lnTo>
                  <a:lnTo>
                    <a:pt x="2133" y="1022"/>
                  </a:lnTo>
                  <a:lnTo>
                    <a:pt x="1694" y="848"/>
                  </a:lnTo>
                  <a:lnTo>
                    <a:pt x="1236" y="643"/>
                  </a:lnTo>
                  <a:lnTo>
                    <a:pt x="757" y="410"/>
                  </a:lnTo>
                  <a:lnTo>
                    <a:pt x="259" y="147"/>
                  </a:lnTo>
                  <a:lnTo>
                    <a:pt x="0" y="0"/>
                  </a:lnTo>
                  <a:lnTo>
                    <a:pt x="34" y="136"/>
                  </a:lnTo>
                  <a:lnTo>
                    <a:pt x="299" y="288"/>
                  </a:lnTo>
                  <a:lnTo>
                    <a:pt x="807" y="564"/>
                  </a:lnTo>
                  <a:lnTo>
                    <a:pt x="1294" y="809"/>
                  </a:lnTo>
                  <a:lnTo>
                    <a:pt x="1761" y="1026"/>
                  </a:lnTo>
                  <a:lnTo>
                    <a:pt x="2204" y="1215"/>
                  </a:lnTo>
                  <a:lnTo>
                    <a:pt x="2629" y="1378"/>
                  </a:lnTo>
                  <a:lnTo>
                    <a:pt x="3032" y="1514"/>
                  </a:lnTo>
                  <a:lnTo>
                    <a:pt x="3415" y="1627"/>
                  </a:lnTo>
                  <a:lnTo>
                    <a:pt x="3779" y="1718"/>
                  </a:lnTo>
                  <a:lnTo>
                    <a:pt x="4125" y="1788"/>
                  </a:lnTo>
                  <a:lnTo>
                    <a:pt x="4452" y="1837"/>
                  </a:lnTo>
                  <a:lnTo>
                    <a:pt x="4760" y="1869"/>
                  </a:lnTo>
                  <a:lnTo>
                    <a:pt x="5052" y="1883"/>
                  </a:lnTo>
                  <a:lnTo>
                    <a:pt x="5326" y="1882"/>
                  </a:lnTo>
                  <a:lnTo>
                    <a:pt x="5582" y="1866"/>
                  </a:lnTo>
                  <a:lnTo>
                    <a:pt x="5824" y="1836"/>
                  </a:lnTo>
                  <a:lnTo>
                    <a:pt x="6049" y="1795"/>
                  </a:lnTo>
                  <a:lnTo>
                    <a:pt x="6257" y="1743"/>
                  </a:lnTo>
                  <a:lnTo>
                    <a:pt x="6452" y="1683"/>
                  </a:lnTo>
                  <a:lnTo>
                    <a:pt x="6632" y="1615"/>
                  </a:lnTo>
                  <a:lnTo>
                    <a:pt x="6797" y="1540"/>
                  </a:lnTo>
                  <a:lnTo>
                    <a:pt x="6948" y="1460"/>
                  </a:lnTo>
                  <a:lnTo>
                    <a:pt x="7088" y="1376"/>
                  </a:lnTo>
                  <a:lnTo>
                    <a:pt x="7213" y="1291"/>
                  </a:lnTo>
                  <a:lnTo>
                    <a:pt x="7326" y="1203"/>
                  </a:lnTo>
                  <a:lnTo>
                    <a:pt x="7428" y="1117"/>
                  </a:lnTo>
                  <a:lnTo>
                    <a:pt x="7559" y="990"/>
                  </a:lnTo>
                  <a:lnTo>
                    <a:pt x="7694" y="833"/>
                  </a:lnTo>
                  <a:lnTo>
                    <a:pt x="7791" y="704"/>
                  </a:lnTo>
                  <a:lnTo>
                    <a:pt x="7822" y="652"/>
                  </a:lnTo>
                  <a:lnTo>
                    <a:pt x="7822" y="126"/>
                  </a:lnTo>
                  <a:close/>
                </a:path>
              </a:pathLst>
            </a:custGeom>
            <a:solidFill>
              <a:srgbClr val="FF6B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1524000" y="78431"/>
            <a:ext cx="9144000" cy="2387600"/>
          </a:xfrm>
        </p:spPr>
        <p:txBody>
          <a:bodyPr anchor="b"/>
          <a:lstStyle>
            <a:lvl1pPr algn="ctr">
              <a:defRPr sz="60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524000" y="2558106"/>
            <a:ext cx="9144000" cy="1655762"/>
          </a:xfrm>
        </p:spPr>
        <p:txBody>
          <a:bodyPr>
            <a:normAutofit/>
          </a:bodyPr>
          <a:lstStyle>
            <a:lvl1pPr marL="0" indent="0" algn="ctr">
              <a:buNone/>
              <a:defRPr sz="2800">
                <a:solidFill>
                  <a:srgbClr val="B2DB5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1"/>
            <a:ext cx="2743200" cy="365125"/>
          </a:xfrm>
          <a:prstGeom prst="rect">
            <a:avLst/>
          </a:prstGeom>
        </p:spPr>
        <p:txBody>
          <a:bodyPr/>
          <a:lstStyle/>
          <a:p>
            <a:fld id="{6FE26181-3578-43B4-BE5A-547546E670F2}" type="datetimeFigureOut">
              <a:rPr lang="en-US" smtClean="0">
                <a:solidFill>
                  <a:prstClr val="black">
                    <a:tint val="75000"/>
                  </a:prstClr>
                </a:solidFill>
              </a:rPr>
              <a:pPr/>
              <a:t>11/26/2019</a:t>
            </a:fld>
            <a:endParaRPr lang="en-US">
              <a:solidFill>
                <a:prstClr val="black">
                  <a:tint val="75000"/>
                </a:prstClr>
              </a:solidFill>
            </a:endParaRPr>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8610600" y="6356351"/>
            <a:ext cx="2743200" cy="365125"/>
          </a:xfrm>
          <a:prstGeom prst="rect">
            <a:avLst/>
          </a:prstGeom>
        </p:spPr>
        <p:txBody>
          <a:bodyPr/>
          <a:lstStyle/>
          <a:p>
            <a:fld id="{8E751F95-7516-4469-9E22-62F45408A7F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37263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23A45"/>
            </a:gs>
            <a:gs pos="35000">
              <a:srgbClr val="323A45"/>
            </a:gs>
            <a:gs pos="100000">
              <a:srgbClr val="1C2026"/>
            </a:gs>
          </a:gsLst>
          <a:path path="circle">
            <a:fillToRect l="50000" t="50000" r="50000" b="50000"/>
          </a:path>
          <a:tileRect/>
        </a:gradFill>
        <a:effectLst/>
      </p:bgPr>
    </p:bg>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163482"/>
            <a:ext cx="10515600" cy="739056"/>
          </a:xfrm>
          <a:prstGeom prst="rect">
            <a:avLst/>
          </a:prstGeom>
          <a:noFill/>
          <a:ln>
            <a:noFill/>
          </a:ln>
        </p:spPr>
        <p:txBody>
          <a:bodyPr spcFirstLastPara="1" wrap="square" lIns="91425" tIns="45700" rIns="0" bIns="45700" anchor="t" anchorCtr="0">
            <a:noAutofit/>
          </a:bodyPr>
          <a:lstStyle>
            <a:lvl1pPr marR="0" lvl="0" algn="l" rtl="0">
              <a:lnSpc>
                <a:spcPct val="90000"/>
              </a:lnSpc>
              <a:spcBef>
                <a:spcPts val="0"/>
              </a:spcBef>
              <a:spcAft>
                <a:spcPts val="0"/>
              </a:spcAft>
              <a:buClr>
                <a:schemeClr val="lt1"/>
              </a:buClr>
              <a:buSzPts val="3600"/>
              <a:buFont typeface="Helvetica Neue"/>
              <a:buNone/>
              <a:defRPr sz="3600" b="1" i="0" u="none" strike="noStrike" cap="none">
                <a:solidFill>
                  <a:schemeClr val="lt1"/>
                </a:solidFill>
                <a:latin typeface="Helvetica Neue"/>
                <a:ea typeface="Helvetica Neue"/>
                <a:cs typeface="Helvetica Neue"/>
                <a:sym typeface="Helvetica Neu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838200" y="1219200"/>
            <a:ext cx="10515600" cy="4957763"/>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p:nvPr/>
        </p:nvSpPr>
        <p:spPr>
          <a:xfrm>
            <a:off x="0" y="6305911"/>
            <a:ext cx="12192000" cy="552091"/>
          </a:xfrm>
          <a:prstGeom prst="rect">
            <a:avLst/>
          </a:prstGeom>
          <a:solidFill>
            <a:schemeClr val="lt1"/>
          </a:solidFill>
          <a:ln>
            <a:noFill/>
          </a:ln>
        </p:spPr>
        <p:txBody>
          <a:bodyPr spcFirstLastPara="1" wrap="square" lIns="91425" tIns="45700" rIns="91425" bIns="91425" anchor="ctr" anchorCtr="0">
            <a:noAutofit/>
          </a:bodyPr>
          <a:lstStyle/>
          <a:p>
            <a:pPr marL="0" marR="0" lvl="0" indent="0" algn="ctr" rtl="0">
              <a:lnSpc>
                <a:spcPct val="100000"/>
              </a:lnSpc>
              <a:spcBef>
                <a:spcPts val="0"/>
              </a:spcBef>
              <a:spcAft>
                <a:spcPts val="0"/>
              </a:spcAft>
              <a:buClr>
                <a:srgbClr val="BFBFBF"/>
              </a:buClr>
              <a:buSzPts val="3200"/>
              <a:buFont typeface="Calibri"/>
              <a:buNone/>
            </a:pPr>
            <a:r>
              <a:rPr lang="en-US" sz="3200" b="0" i="0" u="none" strike="noStrike" cap="none">
                <a:solidFill>
                  <a:srgbClr val="BFBFBF"/>
                </a:solidFill>
                <a:latin typeface="Calibri"/>
                <a:ea typeface="Calibri"/>
                <a:cs typeface="Calibri"/>
                <a:sym typeface="Calibri"/>
              </a:rPr>
              <a:t>www.</a:t>
            </a:r>
            <a:r>
              <a:rPr lang="en-US" sz="3200" b="0" i="0" u="none" strike="noStrike" cap="none">
                <a:solidFill>
                  <a:srgbClr val="262626"/>
                </a:solidFill>
                <a:latin typeface="Calibri"/>
                <a:ea typeface="Calibri"/>
                <a:cs typeface="Calibri"/>
                <a:sym typeface="Calibri"/>
              </a:rPr>
              <a:t>presentationgo</a:t>
            </a:r>
            <a:r>
              <a:rPr lang="en-US" sz="3200" b="0" i="0" u="none" strike="noStrike" cap="none">
                <a:solidFill>
                  <a:srgbClr val="BFBFBF"/>
                </a:solidFill>
                <a:latin typeface="Calibri"/>
                <a:ea typeface="Calibri"/>
                <a:cs typeface="Calibri"/>
                <a:sym typeface="Calibri"/>
              </a:rPr>
              <a:t>.com</a:t>
            </a:r>
            <a:endParaRPr/>
          </a:p>
        </p:txBody>
      </p:sp>
      <p:sp>
        <p:nvSpPr>
          <p:cNvPr id="25" name="Google Shape;25;p3"/>
          <p:cNvSpPr/>
          <p:nvPr/>
        </p:nvSpPr>
        <p:spPr>
          <a:xfrm rot="5400000">
            <a:off x="91178" y="173588"/>
            <a:ext cx="369496" cy="570902"/>
          </a:xfrm>
          <a:custGeom>
            <a:avLst/>
            <a:gdLst/>
            <a:ahLst/>
            <a:cxnLst/>
            <a:rect l="l" t="t" r="r" b="b"/>
            <a:pathLst>
              <a:path w="1034764" h="1598797" extrusionOk="0">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lt1">
              <a:alpha val="20000"/>
            </a:schemeClr>
          </a:solidFill>
          <a:ln>
            <a:noFill/>
          </a:ln>
          <a:effectLst>
            <a:outerShdw blurRad="12700" dist="12700" dir="2700000" algn="tl" rotWithShape="0">
              <a:srgbClr val="7F7F7F">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26" name="Google Shape;26;p3"/>
          <p:cNvGrpSpPr/>
          <p:nvPr/>
        </p:nvGrpSpPr>
        <p:grpSpPr>
          <a:xfrm>
            <a:off x="-1654908" y="-16654"/>
            <a:ext cx="1569183" cy="612144"/>
            <a:chOff x="-2096383" y="21447"/>
            <a:chExt cx="1569183" cy="612144"/>
          </a:xfrm>
        </p:grpSpPr>
        <p:sp>
          <p:nvSpPr>
            <p:cNvPr id="27" name="Google Shape;27;p3"/>
            <p:cNvSpPr txBox="1"/>
            <p:nvPr/>
          </p:nvSpPr>
          <p:spPr>
            <a:xfrm>
              <a:off x="-2096383" y="21447"/>
              <a:ext cx="365806"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chemeClr val="dk1"/>
                  </a:solidFill>
                  <a:latin typeface="Open Sans"/>
                  <a:ea typeface="Open Sans"/>
                  <a:cs typeface="Open Sans"/>
                  <a:sym typeface="Open Sans"/>
                </a:rPr>
                <a:t>By:</a:t>
              </a:r>
              <a:endParaRPr/>
            </a:p>
          </p:txBody>
        </p:sp>
        <p:sp>
          <p:nvSpPr>
            <p:cNvPr id="28" name="Google Shape;28;p3"/>
            <p:cNvSpPr txBox="1"/>
            <p:nvPr/>
          </p:nvSpPr>
          <p:spPr>
            <a:xfrm>
              <a:off x="-1002010" y="387370"/>
              <a:ext cx="474810"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chemeClr val="dk1"/>
                  </a:solidFill>
                  <a:latin typeface="Open Sans"/>
                  <a:ea typeface="Open Sans"/>
                  <a:cs typeface="Open Sans"/>
                  <a:sym typeface="Open Sans"/>
                </a:rPr>
                <a:t>.com</a:t>
              </a:r>
              <a:endParaRPr/>
            </a:p>
          </p:txBody>
        </p:sp>
        <p:pic>
          <p:nvPicPr>
            <p:cNvPr id="29" name="Google Shape;29;p3"/>
            <p:cNvPicPr preferRelativeResize="0"/>
            <p:nvPr/>
          </p:nvPicPr>
          <p:blipFill rotWithShape="1">
            <a:blip r:embed="rId4">
              <a:alphaModFix/>
            </a:blip>
            <a:srcRect/>
            <a:stretch/>
          </p:blipFill>
          <p:spPr>
            <a:xfrm>
              <a:off x="-2018604" y="234547"/>
              <a:ext cx="1405251" cy="185944"/>
            </a:xfrm>
            <a:prstGeom prst="rect">
              <a:avLst/>
            </a:prstGeom>
            <a:noFill/>
            <a:ln>
              <a:noFill/>
            </a:ln>
          </p:spPr>
        </p:pic>
      </p:grpSp>
      <p:sp>
        <p:nvSpPr>
          <p:cNvPr id="30" name="Google Shape;30;p3"/>
          <p:cNvSpPr/>
          <p:nvPr/>
        </p:nvSpPr>
        <p:spPr>
          <a:xfrm>
            <a:off x="-12701" y="6959601"/>
            <a:ext cx="1661032"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a:solidFill>
                  <a:srgbClr val="555555"/>
                </a:solidFill>
                <a:latin typeface="Open Sans"/>
                <a:ea typeface="Open Sans"/>
                <a:cs typeface="Open Sans"/>
                <a:sym typeface="Open Sans"/>
              </a:rPr>
              <a:t>© </a:t>
            </a:r>
            <a:r>
              <a:rPr lang="en-US" sz="1100" b="0" i="0" u="sng" strike="noStrike">
                <a:solidFill>
                  <a:schemeClr val="hlink"/>
                </a:solidFill>
                <a:latin typeface="Open Sans"/>
                <a:ea typeface="Open Sans"/>
                <a:cs typeface="Open Sans"/>
                <a:sym typeface="Open Sans"/>
                <a:hlinkClick r:id="rId5"/>
              </a:rPr>
              <a:t>presentationgo.com</a:t>
            </a:r>
            <a:endParaRPr sz="11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8431"/>
            <a:ext cx="9144000" cy="309725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sz="6700" dirty="0" smtClean="0"/>
              <a:t>MIXED ECONOMY</a:t>
            </a:r>
            <a:endParaRPr lang="en-US" sz="6700" dirty="0"/>
          </a:p>
        </p:txBody>
      </p:sp>
    </p:spTree>
    <p:extLst>
      <p:ext uri="{BB962C8B-B14F-4D97-AF65-F5344CB8AC3E}">
        <p14:creationId xmlns:p14="http://schemas.microsoft.com/office/powerpoint/2010/main" val="3629062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3" name="Google Shape;103;p8"/>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EVOLUTION OF MIXED ECONOMY IN INDIA</a:t>
            </a:r>
            <a:endParaRPr dirty="0"/>
          </a:p>
        </p:txBody>
      </p:sp>
      <p:sp>
        <p:nvSpPr>
          <p:cNvPr id="2" name="Rectangle 1"/>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p:cNvSpPr txBox="1"/>
          <p:nvPr/>
        </p:nvSpPr>
        <p:spPr>
          <a:xfrm>
            <a:off x="399011" y="1263535"/>
            <a:ext cx="11022675" cy="3046988"/>
          </a:xfrm>
          <a:prstGeom prst="rect">
            <a:avLst/>
          </a:prstGeom>
          <a:noFill/>
        </p:spPr>
        <p:txBody>
          <a:bodyPr wrap="square" rtlCol="0">
            <a:spAutoFit/>
          </a:bodyPr>
          <a:lstStyle/>
          <a:p>
            <a:r>
              <a:rPr lang="en-IN" sz="2400" dirty="0">
                <a:solidFill>
                  <a:schemeClr val="bg1"/>
                </a:solidFill>
              </a:rPr>
              <a:t>Schedule C : </a:t>
            </a:r>
            <a:endParaRPr lang="en-IN" sz="2400" dirty="0" smtClean="0">
              <a:solidFill>
                <a:schemeClr val="bg1"/>
              </a:solidFill>
            </a:endParaRPr>
          </a:p>
          <a:p>
            <a:endParaRPr lang="en-IN" sz="2400" dirty="0">
              <a:solidFill>
                <a:schemeClr val="bg1"/>
              </a:solidFill>
            </a:endParaRPr>
          </a:p>
          <a:p>
            <a:r>
              <a:rPr lang="en-IN" sz="2400" dirty="0" smtClean="0">
                <a:solidFill>
                  <a:schemeClr val="bg1"/>
                </a:solidFill>
              </a:rPr>
              <a:t>Industries </a:t>
            </a:r>
            <a:r>
              <a:rPr lang="en-IN" sz="2400" dirty="0">
                <a:solidFill>
                  <a:schemeClr val="bg1"/>
                </a:solidFill>
              </a:rPr>
              <a:t>in this Schedule consisting of the rest of the industries, </a:t>
            </a:r>
            <a:r>
              <a:rPr lang="en-IN" sz="2400" dirty="0" smtClean="0">
                <a:solidFill>
                  <a:schemeClr val="bg1"/>
                </a:solidFill>
              </a:rPr>
              <a:t>not included </a:t>
            </a:r>
            <a:r>
              <a:rPr lang="en-IN" sz="2400" dirty="0">
                <a:solidFill>
                  <a:schemeClr val="bg1"/>
                </a:solidFill>
              </a:rPr>
              <a:t>in Schedules A and B, would be in the private sector and would be </a:t>
            </a:r>
            <a:r>
              <a:rPr lang="en-IN" sz="2400" dirty="0" smtClean="0">
                <a:solidFill>
                  <a:schemeClr val="bg1"/>
                </a:solidFill>
              </a:rPr>
              <a:t>subject to </a:t>
            </a:r>
            <a:r>
              <a:rPr lang="en-IN" sz="2400" dirty="0">
                <a:solidFill>
                  <a:schemeClr val="bg1"/>
                </a:solidFill>
              </a:rPr>
              <a:t>the social and economic policy of the government. </a:t>
            </a:r>
            <a:endParaRPr lang="en-IN" sz="2400" dirty="0" smtClean="0">
              <a:solidFill>
                <a:schemeClr val="bg1"/>
              </a:solidFill>
            </a:endParaRPr>
          </a:p>
          <a:p>
            <a:endParaRPr lang="en-IN" sz="2400" dirty="0">
              <a:solidFill>
                <a:schemeClr val="bg1"/>
              </a:solidFill>
            </a:endParaRPr>
          </a:p>
          <a:p>
            <a:endParaRPr lang="en-IN" sz="2400" dirty="0">
              <a:solidFill>
                <a:schemeClr val="bg1"/>
              </a:solidFill>
            </a:endParaRPr>
          </a:p>
          <a:p>
            <a:endParaRPr lang="en-IN" sz="2400" dirty="0">
              <a:solidFill>
                <a:schemeClr val="bg1"/>
              </a:solidFill>
            </a:endParaRPr>
          </a:p>
        </p:txBody>
      </p:sp>
    </p:spTree>
    <p:extLst>
      <p:ext uri="{BB962C8B-B14F-4D97-AF65-F5344CB8AC3E}">
        <p14:creationId xmlns:p14="http://schemas.microsoft.com/office/powerpoint/2010/main" val="734539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3" name="Google Shape;103;p8"/>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EVOLUTION OF MIXED ECONOMY IN INDIA</a:t>
            </a:r>
            <a:endParaRPr dirty="0"/>
          </a:p>
        </p:txBody>
      </p:sp>
      <p:sp>
        <p:nvSpPr>
          <p:cNvPr id="2" name="Rectangle 1"/>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p:cNvSpPr txBox="1"/>
          <p:nvPr/>
        </p:nvSpPr>
        <p:spPr>
          <a:xfrm>
            <a:off x="399011" y="1263535"/>
            <a:ext cx="11022675" cy="5016758"/>
          </a:xfrm>
          <a:prstGeom prst="rect">
            <a:avLst/>
          </a:prstGeom>
          <a:noFill/>
        </p:spPr>
        <p:txBody>
          <a:bodyPr wrap="square" rtlCol="0">
            <a:spAutoFit/>
          </a:bodyPr>
          <a:lstStyle/>
          <a:p>
            <a:r>
              <a:rPr lang="en-IN" sz="3200" b="1" dirty="0" smtClean="0">
                <a:solidFill>
                  <a:schemeClr val="bg1"/>
                </a:solidFill>
              </a:rPr>
              <a:t>Industrial </a:t>
            </a:r>
            <a:r>
              <a:rPr lang="en-IN" sz="3200" b="1" dirty="0">
                <a:solidFill>
                  <a:schemeClr val="bg1"/>
                </a:solidFill>
              </a:rPr>
              <a:t>Policy of 1977 </a:t>
            </a:r>
            <a:endParaRPr lang="en-IN" sz="3200" b="1" dirty="0" smtClean="0">
              <a:solidFill>
                <a:schemeClr val="bg1"/>
              </a:solidFill>
            </a:endParaRPr>
          </a:p>
          <a:p>
            <a:r>
              <a:rPr lang="en-IN" sz="2400" dirty="0" smtClean="0">
                <a:solidFill>
                  <a:schemeClr val="bg1"/>
                </a:solidFill>
              </a:rPr>
              <a:t>was </a:t>
            </a:r>
            <a:r>
              <a:rPr lang="en-IN" sz="2400" dirty="0">
                <a:solidFill>
                  <a:schemeClr val="bg1"/>
                </a:solidFill>
              </a:rPr>
              <a:t>very critical of the 1956 Resolution on </a:t>
            </a:r>
            <a:r>
              <a:rPr lang="en-IN" sz="2400" dirty="0" smtClean="0">
                <a:solidFill>
                  <a:schemeClr val="bg1"/>
                </a:solidFill>
              </a:rPr>
              <a:t>the ground </a:t>
            </a:r>
            <a:r>
              <a:rPr lang="en-IN" sz="2400" dirty="0">
                <a:solidFill>
                  <a:schemeClr val="bg1"/>
                </a:solidFill>
              </a:rPr>
              <a:t>that "Unemployment has increased, rural-urban disparities have widened </a:t>
            </a:r>
            <a:r>
              <a:rPr lang="en-IN" sz="2400" dirty="0" smtClean="0">
                <a:solidFill>
                  <a:schemeClr val="bg1"/>
                </a:solidFill>
              </a:rPr>
              <a:t>and the </a:t>
            </a:r>
            <a:r>
              <a:rPr lang="en-IN" sz="2400" dirty="0">
                <a:solidFill>
                  <a:schemeClr val="bg1"/>
                </a:solidFill>
              </a:rPr>
              <a:t>rate of real investment has </a:t>
            </a:r>
            <a:r>
              <a:rPr lang="en-IN" sz="2400" dirty="0" smtClean="0">
                <a:solidFill>
                  <a:schemeClr val="bg1"/>
                </a:solidFill>
              </a:rPr>
              <a:t>stagnated.</a:t>
            </a:r>
          </a:p>
          <a:p>
            <a:endParaRPr lang="en-IN" sz="2400" dirty="0" smtClean="0">
              <a:solidFill>
                <a:schemeClr val="bg1"/>
              </a:solidFill>
            </a:endParaRPr>
          </a:p>
          <a:p>
            <a:r>
              <a:rPr lang="en-IN" sz="2400" dirty="0">
                <a:solidFill>
                  <a:schemeClr val="bg1"/>
                </a:solidFill>
              </a:rPr>
              <a:t>The incidence </a:t>
            </a:r>
            <a:r>
              <a:rPr lang="en-IN" sz="2400" dirty="0" smtClean="0">
                <a:solidFill>
                  <a:schemeClr val="bg1"/>
                </a:solidFill>
              </a:rPr>
              <a:t>of industrial </a:t>
            </a:r>
            <a:r>
              <a:rPr lang="en-IN" sz="2400" dirty="0">
                <a:solidFill>
                  <a:schemeClr val="bg1"/>
                </a:solidFill>
              </a:rPr>
              <a:t>sickness has become widespread and some of the major industries are </a:t>
            </a:r>
            <a:r>
              <a:rPr lang="en-IN" sz="2400" dirty="0" smtClean="0">
                <a:solidFill>
                  <a:schemeClr val="bg1"/>
                </a:solidFill>
              </a:rPr>
              <a:t>worst affected.</a:t>
            </a:r>
          </a:p>
          <a:p>
            <a:endParaRPr lang="en-IN" sz="2400" dirty="0" smtClean="0">
              <a:solidFill>
                <a:schemeClr val="bg1"/>
              </a:solidFill>
            </a:endParaRPr>
          </a:p>
          <a:p>
            <a:r>
              <a:rPr lang="en-IN" sz="2400" dirty="0">
                <a:solidFill>
                  <a:schemeClr val="bg1"/>
                </a:solidFill>
              </a:rPr>
              <a:t>The new policy focused on the development of small </a:t>
            </a:r>
            <a:r>
              <a:rPr lang="en-IN" sz="2400" dirty="0" smtClean="0">
                <a:solidFill>
                  <a:schemeClr val="bg1"/>
                </a:solidFill>
              </a:rPr>
              <a:t>scale sector</a:t>
            </a:r>
            <a:r>
              <a:rPr lang="en-IN" sz="2400" dirty="0">
                <a:solidFill>
                  <a:schemeClr val="bg1"/>
                </a:solidFill>
              </a:rPr>
              <a:t>, cottage and household industries and the tiny sector. </a:t>
            </a:r>
            <a:endParaRPr lang="en-IN" sz="2400" dirty="0" smtClean="0">
              <a:solidFill>
                <a:schemeClr val="bg1"/>
              </a:solidFill>
            </a:endParaRPr>
          </a:p>
          <a:p>
            <a:endParaRPr lang="en-IN" sz="2400" dirty="0" smtClean="0">
              <a:solidFill>
                <a:schemeClr val="bg1"/>
              </a:solidFill>
            </a:endParaRPr>
          </a:p>
          <a:p>
            <a:r>
              <a:rPr lang="en-IN" sz="2400" dirty="0" smtClean="0">
                <a:solidFill>
                  <a:schemeClr val="bg1"/>
                </a:solidFill>
              </a:rPr>
              <a:t>It </a:t>
            </a:r>
            <a:r>
              <a:rPr lang="en-IN" sz="2400" dirty="0">
                <a:solidFill>
                  <a:schemeClr val="bg1"/>
                </a:solidFill>
              </a:rPr>
              <a:t>further provided </a:t>
            </a:r>
            <a:r>
              <a:rPr lang="en-IN" sz="2400" dirty="0" smtClean="0">
                <a:solidFill>
                  <a:schemeClr val="bg1"/>
                </a:solidFill>
              </a:rPr>
              <a:t>for using </a:t>
            </a:r>
            <a:r>
              <a:rPr lang="en-IN" sz="2400" dirty="0">
                <a:solidFill>
                  <a:schemeClr val="bg1"/>
                </a:solidFill>
              </a:rPr>
              <a:t>provisions of the Monopolies and Restrictive Trade Practices Act </a:t>
            </a:r>
            <a:r>
              <a:rPr lang="en-IN" sz="2400" dirty="0" smtClean="0">
                <a:solidFill>
                  <a:schemeClr val="bg1"/>
                </a:solidFill>
              </a:rPr>
              <a:t>against expansion </a:t>
            </a:r>
            <a:r>
              <a:rPr lang="en-IN" sz="2400" dirty="0">
                <a:solidFill>
                  <a:schemeClr val="bg1"/>
                </a:solidFill>
              </a:rPr>
              <a:t>of larger industrial houses. </a:t>
            </a:r>
            <a:endParaRPr lang="en-IN" sz="2400" dirty="0" smtClean="0">
              <a:solidFill>
                <a:schemeClr val="bg1"/>
              </a:solidFill>
            </a:endParaRPr>
          </a:p>
        </p:txBody>
      </p:sp>
    </p:spTree>
    <p:extLst>
      <p:ext uri="{BB962C8B-B14F-4D97-AF65-F5344CB8AC3E}">
        <p14:creationId xmlns:p14="http://schemas.microsoft.com/office/powerpoint/2010/main" val="53385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3" name="Google Shape;103;p8"/>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EVOLUTION OF MIXED ECONOMY IN INDIA</a:t>
            </a:r>
            <a:endParaRPr dirty="0"/>
          </a:p>
        </p:txBody>
      </p:sp>
      <p:sp>
        <p:nvSpPr>
          <p:cNvPr id="2" name="Rectangle 1"/>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p:cNvSpPr txBox="1"/>
          <p:nvPr/>
        </p:nvSpPr>
        <p:spPr>
          <a:xfrm>
            <a:off x="399011" y="1263535"/>
            <a:ext cx="11022675" cy="3046988"/>
          </a:xfrm>
          <a:prstGeom prst="rect">
            <a:avLst/>
          </a:prstGeom>
          <a:noFill/>
        </p:spPr>
        <p:txBody>
          <a:bodyPr wrap="square" rtlCol="0">
            <a:spAutoFit/>
          </a:bodyPr>
          <a:lstStyle/>
          <a:p>
            <a:r>
              <a:rPr lang="en-IN" sz="2400" dirty="0">
                <a:solidFill>
                  <a:schemeClr val="bg1"/>
                </a:solidFill>
              </a:rPr>
              <a:t>The public sector was to be used for providing strategic goods of basic nature and also for maintaining supplies of essential goods</a:t>
            </a:r>
            <a:r>
              <a:rPr lang="en-IN" sz="2400" dirty="0" smtClean="0">
                <a:solidFill>
                  <a:schemeClr val="bg1"/>
                </a:solidFill>
              </a:rPr>
              <a:t>.</a:t>
            </a:r>
          </a:p>
          <a:p>
            <a:endParaRPr lang="en-IN" sz="2400" dirty="0">
              <a:solidFill>
                <a:schemeClr val="bg1"/>
              </a:solidFill>
            </a:endParaRPr>
          </a:p>
          <a:p>
            <a:r>
              <a:rPr lang="en-IN" sz="2400" dirty="0">
                <a:solidFill>
                  <a:schemeClr val="bg1"/>
                </a:solidFill>
              </a:rPr>
              <a:t>In areas where foreign collaboration was not required because of the availability of indigenous technical know-how, such collaboration agreements were not be renewed</a:t>
            </a:r>
          </a:p>
          <a:p>
            <a:endParaRPr lang="en-IN" sz="2400" dirty="0">
              <a:solidFill>
                <a:schemeClr val="bg1"/>
              </a:solidFill>
            </a:endParaRPr>
          </a:p>
          <a:p>
            <a:endParaRPr lang="en-IN" sz="2400" dirty="0">
              <a:solidFill>
                <a:schemeClr val="bg1"/>
              </a:solidFill>
            </a:endParaRPr>
          </a:p>
        </p:txBody>
      </p:sp>
    </p:spTree>
    <p:extLst>
      <p:ext uri="{BB962C8B-B14F-4D97-AF65-F5344CB8AC3E}">
        <p14:creationId xmlns:p14="http://schemas.microsoft.com/office/powerpoint/2010/main" val="3910507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3" name="Google Shape;103;p8"/>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EVOLUTION OF MIXED ECONOMY IN INDIA</a:t>
            </a:r>
            <a:endParaRPr dirty="0"/>
          </a:p>
        </p:txBody>
      </p:sp>
      <p:sp>
        <p:nvSpPr>
          <p:cNvPr id="2" name="Rectangle 1"/>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p:cNvSpPr txBox="1"/>
          <p:nvPr/>
        </p:nvSpPr>
        <p:spPr>
          <a:xfrm>
            <a:off x="399011" y="1263535"/>
            <a:ext cx="11022675" cy="4708981"/>
          </a:xfrm>
          <a:prstGeom prst="rect">
            <a:avLst/>
          </a:prstGeom>
          <a:noFill/>
        </p:spPr>
        <p:txBody>
          <a:bodyPr wrap="square" rtlCol="0">
            <a:spAutoFit/>
          </a:bodyPr>
          <a:lstStyle/>
          <a:p>
            <a:r>
              <a:rPr lang="en-IN" sz="2400" b="1" dirty="0" smtClean="0">
                <a:solidFill>
                  <a:schemeClr val="bg1"/>
                </a:solidFill>
              </a:rPr>
              <a:t>Industrial Policy 1980</a:t>
            </a:r>
          </a:p>
          <a:p>
            <a:endParaRPr lang="en-IN" sz="2400" b="1" dirty="0">
              <a:solidFill>
                <a:schemeClr val="bg1"/>
              </a:solidFill>
            </a:endParaRPr>
          </a:p>
          <a:p>
            <a:pPr algn="just">
              <a:lnSpc>
                <a:spcPct val="150000"/>
              </a:lnSpc>
            </a:pPr>
            <a:r>
              <a:rPr lang="en-IN" sz="2400" dirty="0" smtClean="0">
                <a:solidFill>
                  <a:schemeClr val="bg1"/>
                </a:solidFill>
              </a:rPr>
              <a:t>Policy accorded </a:t>
            </a:r>
            <a:r>
              <a:rPr lang="en-IN" sz="2400" dirty="0">
                <a:solidFill>
                  <a:schemeClr val="bg1"/>
                </a:solidFill>
              </a:rPr>
              <a:t>priority to optimum utilisation of installed capacity, </a:t>
            </a:r>
            <a:endParaRPr lang="en-IN" sz="2400" dirty="0" smtClean="0">
              <a:solidFill>
                <a:schemeClr val="bg1"/>
              </a:solidFill>
            </a:endParaRPr>
          </a:p>
          <a:p>
            <a:pPr algn="just">
              <a:lnSpc>
                <a:spcPct val="150000"/>
              </a:lnSpc>
            </a:pPr>
            <a:r>
              <a:rPr lang="en-IN" sz="2400" dirty="0" smtClean="0">
                <a:solidFill>
                  <a:schemeClr val="bg1"/>
                </a:solidFill>
              </a:rPr>
              <a:t>balanced regional development</a:t>
            </a:r>
            <a:r>
              <a:rPr lang="en-IN" sz="2400" dirty="0">
                <a:solidFill>
                  <a:schemeClr val="bg1"/>
                </a:solidFill>
              </a:rPr>
              <a:t>, </a:t>
            </a:r>
            <a:r>
              <a:rPr lang="en-IN" sz="2400" dirty="0" smtClean="0">
                <a:solidFill>
                  <a:schemeClr val="bg1"/>
                </a:solidFill>
              </a:rPr>
              <a:t>agro-based industries, export-oriented </a:t>
            </a:r>
            <a:r>
              <a:rPr lang="en-IN" sz="2400" dirty="0">
                <a:solidFill>
                  <a:schemeClr val="bg1"/>
                </a:solidFill>
              </a:rPr>
              <a:t>industries and </a:t>
            </a:r>
            <a:r>
              <a:rPr lang="en-IN" sz="2400" dirty="0" smtClean="0">
                <a:solidFill>
                  <a:schemeClr val="bg1"/>
                </a:solidFill>
              </a:rPr>
              <a:t>promoting "</a:t>
            </a:r>
            <a:r>
              <a:rPr lang="en-IN" sz="2400" dirty="0">
                <a:solidFill>
                  <a:schemeClr val="bg1"/>
                </a:solidFill>
              </a:rPr>
              <a:t>economic federalism" by equitable spreading of investment over small but </a:t>
            </a:r>
            <a:r>
              <a:rPr lang="en-IN" sz="2400" dirty="0" smtClean="0">
                <a:solidFill>
                  <a:schemeClr val="bg1"/>
                </a:solidFill>
              </a:rPr>
              <a:t>growing industrial </a:t>
            </a:r>
            <a:r>
              <a:rPr lang="en-IN" sz="2400" dirty="0">
                <a:solidFill>
                  <a:schemeClr val="bg1"/>
                </a:solidFill>
              </a:rPr>
              <a:t>units in urban as well as rural </a:t>
            </a:r>
            <a:r>
              <a:rPr lang="en-IN" sz="2400" dirty="0" smtClean="0">
                <a:solidFill>
                  <a:schemeClr val="bg1"/>
                </a:solidFill>
              </a:rPr>
              <a:t>areas. </a:t>
            </a:r>
            <a:endParaRPr lang="en-IN" sz="2400" dirty="0">
              <a:solidFill>
                <a:schemeClr val="bg1"/>
              </a:solidFill>
            </a:endParaRPr>
          </a:p>
          <a:p>
            <a:endParaRPr lang="en-IN" sz="2400" dirty="0">
              <a:solidFill>
                <a:schemeClr val="bg1"/>
              </a:solidFill>
            </a:endParaRPr>
          </a:p>
          <a:p>
            <a:endParaRPr lang="en-IN" sz="2400" dirty="0">
              <a:solidFill>
                <a:schemeClr val="bg1"/>
              </a:solidFill>
            </a:endParaRPr>
          </a:p>
          <a:p>
            <a:endParaRPr lang="en-IN" sz="2400" dirty="0">
              <a:solidFill>
                <a:schemeClr val="bg1"/>
              </a:solidFill>
            </a:endParaRPr>
          </a:p>
        </p:txBody>
      </p:sp>
    </p:spTree>
    <p:extLst>
      <p:ext uri="{BB962C8B-B14F-4D97-AF65-F5344CB8AC3E}">
        <p14:creationId xmlns:p14="http://schemas.microsoft.com/office/powerpoint/2010/main" val="2896319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91" name="Google Shape;91;p8"/>
          <p:cNvSpPr/>
          <p:nvPr/>
        </p:nvSpPr>
        <p:spPr>
          <a:xfrm>
            <a:off x="1246909" y="1643189"/>
            <a:ext cx="9310255" cy="3494076"/>
          </a:xfrm>
          <a:prstGeom prst="roundRect">
            <a:avLst>
              <a:gd name="adj" fmla="val 16667"/>
            </a:avLst>
          </a:prstGeom>
          <a:solidFill>
            <a:schemeClr val="lt2"/>
          </a:solidFill>
          <a:ln>
            <a:noFill/>
          </a:ln>
        </p:spPr>
        <p:txBody>
          <a:bodyPr spcFirstLastPara="1" wrap="square" lIns="1828800" tIns="45700" rIns="914400" bIns="45700" anchor="ctr" anchorCtr="0">
            <a:noAutofit/>
          </a:bodyPr>
          <a:lstStyle/>
          <a:p>
            <a:pPr algn="just">
              <a:buClr>
                <a:srgbClr val="000000"/>
              </a:buClr>
              <a:buFont typeface="Arial"/>
              <a:buNone/>
            </a:pPr>
            <a:endParaRPr lang="en-US" sz="1600" b="1" kern="0" dirty="0">
              <a:solidFill>
                <a:srgbClr val="7030A0"/>
              </a:solidFill>
              <a:latin typeface="Calibri"/>
              <a:ea typeface="Calibri"/>
              <a:cs typeface="Calibri"/>
              <a:sym typeface="Calibri"/>
            </a:endParaRPr>
          </a:p>
        </p:txBody>
      </p:sp>
      <p:sp>
        <p:nvSpPr>
          <p:cNvPr id="99" name="Google Shape;99;p8"/>
          <p:cNvSpPr txBox="1">
            <a:spLocks noGrp="1"/>
          </p:cNvSpPr>
          <p:nvPr>
            <p:ph type="title"/>
          </p:nvPr>
        </p:nvSpPr>
        <p:spPr>
          <a:xfrm>
            <a:off x="861416" y="503888"/>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India as a Mixed Economy</a:t>
            </a:r>
            <a:endParaRPr dirty="0"/>
          </a:p>
        </p:txBody>
      </p:sp>
      <p:sp>
        <p:nvSpPr>
          <p:cNvPr id="2" name="TextBox 1"/>
          <p:cNvSpPr txBox="1"/>
          <p:nvPr/>
        </p:nvSpPr>
        <p:spPr>
          <a:xfrm>
            <a:off x="1612669" y="1854363"/>
            <a:ext cx="8661861" cy="3785652"/>
          </a:xfrm>
          <a:prstGeom prst="rect">
            <a:avLst/>
          </a:prstGeom>
          <a:noFill/>
        </p:spPr>
        <p:txBody>
          <a:bodyPr wrap="square" rtlCol="0">
            <a:spAutoFit/>
          </a:bodyPr>
          <a:lstStyle/>
          <a:p>
            <a:pPr algn="just"/>
            <a:r>
              <a:rPr lang="en-US" sz="2400" b="1" dirty="0"/>
              <a:t>Under the Directive Principles of the Indian Constitution, it has been laid down that the State should strive "to promote the welfare of the people by securing and protecting as effectively as it may a social order in which justice, social, economic and political, shall inform all the institutions of national life</a:t>
            </a:r>
            <a:r>
              <a:rPr lang="en-US" sz="2400" b="1" dirty="0" smtClean="0"/>
              <a:t>.“</a:t>
            </a:r>
          </a:p>
          <a:p>
            <a:pPr algn="just"/>
            <a:endParaRPr lang="en-US" sz="2400" b="1" dirty="0"/>
          </a:p>
          <a:p>
            <a:pPr algn="just"/>
            <a:endParaRPr lang="en-US" sz="2400" b="1" dirty="0" smtClean="0"/>
          </a:p>
          <a:p>
            <a:pPr algn="just"/>
            <a:endParaRPr lang="en-US" sz="2400" b="1" dirty="0"/>
          </a:p>
          <a:p>
            <a:pPr algn="just"/>
            <a:endParaRPr lang="en-IN" sz="2400" b="1" dirty="0"/>
          </a:p>
        </p:txBody>
      </p:sp>
      <p:sp>
        <p:nvSpPr>
          <p:cNvPr id="5" name="Rectangle 4"/>
          <p:cNvSpPr/>
          <p:nvPr/>
        </p:nvSpPr>
        <p:spPr>
          <a:xfrm>
            <a:off x="0" y="6334298"/>
            <a:ext cx="12192000" cy="52370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Tree>
    <p:extLst>
      <p:ext uri="{BB962C8B-B14F-4D97-AF65-F5344CB8AC3E}">
        <p14:creationId xmlns:p14="http://schemas.microsoft.com/office/powerpoint/2010/main" val="4169105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8"/>
          <p:cNvSpPr/>
          <p:nvPr/>
        </p:nvSpPr>
        <p:spPr>
          <a:xfrm>
            <a:off x="2990246" y="4648305"/>
            <a:ext cx="6257945" cy="934431"/>
          </a:xfrm>
          <a:prstGeom prst="roundRect">
            <a:avLst>
              <a:gd name="adj" fmla="val 16667"/>
            </a:avLst>
          </a:prstGeom>
          <a:solidFill>
            <a:schemeClr val="lt2"/>
          </a:solidFill>
          <a:ln>
            <a:noFill/>
          </a:ln>
        </p:spPr>
        <p:txBody>
          <a:bodyPr spcFirstLastPara="1" wrap="square" lIns="1828800" tIns="45700" rIns="914400" bIns="45700" anchor="ctr" anchorCtr="0">
            <a:noAutofit/>
          </a:bodyPr>
          <a:lstStyle/>
          <a:p>
            <a:pPr algn="just">
              <a:buClr>
                <a:srgbClr val="000000"/>
              </a:buClr>
              <a:buFont typeface="Arial"/>
              <a:buNone/>
            </a:pPr>
            <a:endParaRPr sz="1400" kern="0" dirty="0">
              <a:solidFill>
                <a:srgbClr val="000000"/>
              </a:solidFill>
              <a:cs typeface="Arial"/>
              <a:sym typeface="Arial"/>
            </a:endParaRPr>
          </a:p>
        </p:txBody>
      </p:sp>
      <p:sp>
        <p:nvSpPr>
          <p:cNvPr id="84" name="Google Shape;84;p8"/>
          <p:cNvSpPr/>
          <p:nvPr/>
        </p:nvSpPr>
        <p:spPr>
          <a:xfrm>
            <a:off x="2199330" y="4774430"/>
            <a:ext cx="2461303" cy="682181"/>
          </a:xfrm>
          <a:custGeom>
            <a:avLst/>
            <a:gdLst/>
            <a:ahLst/>
            <a:cxnLst/>
            <a:rect l="l" t="t" r="r" b="b"/>
            <a:pathLst>
              <a:path w="21600" h="21600" extrusionOk="0">
                <a:moveTo>
                  <a:pt x="21600" y="21600"/>
                </a:moveTo>
                <a:lnTo>
                  <a:pt x="2993" y="21600"/>
                </a:lnTo>
                <a:cubicBezTo>
                  <a:pt x="1340" y="21600"/>
                  <a:pt x="0" y="16765"/>
                  <a:pt x="0" y="10800"/>
                </a:cubicBezTo>
                <a:lnTo>
                  <a:pt x="0" y="10800"/>
                </a:lnTo>
                <a:cubicBezTo>
                  <a:pt x="0" y="4835"/>
                  <a:pt x="1340" y="0"/>
                  <a:pt x="2993" y="0"/>
                </a:cubicBezTo>
                <a:lnTo>
                  <a:pt x="21600" y="0"/>
                </a:lnTo>
                <a:lnTo>
                  <a:pt x="21600" y="21600"/>
                </a:lnTo>
                <a:close/>
              </a:path>
            </a:pathLst>
          </a:custGeom>
          <a:solidFill>
            <a:schemeClr val="accent5"/>
          </a:solidFill>
          <a:ln>
            <a:noFill/>
          </a:ln>
        </p:spPr>
        <p:txBody>
          <a:bodyPr spcFirstLastPara="1" wrap="square" lIns="91425" tIns="45700" rIns="182875" bIns="45700" anchor="ctr" anchorCtr="0">
            <a:noAutofit/>
          </a:bodyPr>
          <a:lstStyle/>
          <a:p>
            <a:pPr lvl="0" algn="r">
              <a:buClr>
                <a:srgbClr val="000000"/>
              </a:buClr>
            </a:pPr>
            <a:r>
              <a:rPr lang="en-US" b="1" kern="0" dirty="0">
                <a:solidFill>
                  <a:srgbClr val="343434"/>
                </a:solidFill>
                <a:latin typeface="Calibri"/>
                <a:ea typeface="Calibri"/>
                <a:cs typeface="Calibri"/>
                <a:sym typeface="Calibri"/>
              </a:rPr>
              <a:t>Mixed Economy</a:t>
            </a:r>
            <a:endParaRPr lang="en-US" sz="1200" kern="0" dirty="0">
              <a:solidFill>
                <a:srgbClr val="000000"/>
              </a:solidFill>
              <a:cs typeface="Arial"/>
              <a:sym typeface="Arial"/>
            </a:endParaRPr>
          </a:p>
        </p:txBody>
      </p:sp>
      <p:sp>
        <p:nvSpPr>
          <p:cNvPr id="85" name="Google Shape;85;p8"/>
          <p:cNvSpPr/>
          <p:nvPr/>
        </p:nvSpPr>
        <p:spPr>
          <a:xfrm>
            <a:off x="8237839" y="4768843"/>
            <a:ext cx="847845" cy="693346"/>
          </a:xfrm>
          <a:custGeom>
            <a:avLst/>
            <a:gdLst/>
            <a:ahLst/>
            <a:cxnLst/>
            <a:rect l="l" t="t" r="r" b="b"/>
            <a:pathLst>
              <a:path w="21600" h="21600" extrusionOk="0">
                <a:moveTo>
                  <a:pt x="3964" y="21600"/>
                </a:moveTo>
                <a:lnTo>
                  <a:pt x="17636" y="21600"/>
                </a:lnTo>
                <a:cubicBezTo>
                  <a:pt x="19820" y="21600"/>
                  <a:pt x="21600" y="19820"/>
                  <a:pt x="21600" y="17636"/>
                </a:cubicBezTo>
                <a:lnTo>
                  <a:pt x="21600" y="3964"/>
                </a:lnTo>
                <a:cubicBezTo>
                  <a:pt x="21600" y="1780"/>
                  <a:pt x="19820" y="0"/>
                  <a:pt x="17636" y="0"/>
                </a:cubicBezTo>
                <a:lnTo>
                  <a:pt x="3964" y="0"/>
                </a:lnTo>
                <a:cubicBezTo>
                  <a:pt x="1780" y="0"/>
                  <a:pt x="0" y="1780"/>
                  <a:pt x="0" y="3964"/>
                </a:cubicBezTo>
                <a:lnTo>
                  <a:pt x="0" y="17636"/>
                </a:lnTo>
                <a:cubicBezTo>
                  <a:pt x="0" y="19820"/>
                  <a:pt x="1780" y="21600"/>
                  <a:pt x="3964" y="21600"/>
                </a:cubicBezTo>
                <a:close/>
              </a:path>
            </a:pathLst>
          </a:custGeom>
          <a:solidFill>
            <a:schemeClr val="accent5"/>
          </a:solidFill>
          <a:ln w="5715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r>
              <a:rPr lang="en-US" sz="3000" b="1" kern="0" dirty="0">
                <a:solidFill>
                  <a:srgbClr val="FFFFFF"/>
                </a:solidFill>
                <a:latin typeface="Calibri"/>
                <a:ea typeface="Calibri"/>
                <a:cs typeface="Calibri"/>
                <a:sym typeface="Calibri"/>
              </a:rPr>
              <a:t>03</a:t>
            </a:r>
            <a:endParaRPr sz="1400" kern="0" dirty="0">
              <a:solidFill>
                <a:srgbClr val="000000"/>
              </a:solidFill>
              <a:cs typeface="Arial"/>
              <a:sym typeface="Arial"/>
            </a:endParaRPr>
          </a:p>
        </p:txBody>
      </p:sp>
      <p:cxnSp>
        <p:nvCxnSpPr>
          <p:cNvPr id="86" name="Google Shape;86;p8"/>
          <p:cNvCxnSpPr/>
          <p:nvPr/>
        </p:nvCxnSpPr>
        <p:spPr>
          <a:xfrm>
            <a:off x="4660633" y="4715269"/>
            <a:ext cx="0" cy="800495"/>
          </a:xfrm>
          <a:prstGeom prst="straightConnector1">
            <a:avLst/>
          </a:prstGeom>
          <a:noFill/>
          <a:ln w="9525" cap="flat" cmpd="sng">
            <a:solidFill>
              <a:srgbClr val="696969"/>
            </a:solidFill>
            <a:prstDash val="solid"/>
            <a:miter lim="800000"/>
            <a:headEnd type="none" w="sm" len="sm"/>
            <a:tailEnd type="none" w="sm" len="sm"/>
          </a:ln>
        </p:spPr>
      </p:cxnSp>
      <p:sp>
        <p:nvSpPr>
          <p:cNvPr id="91" name="Google Shape;91;p8"/>
          <p:cNvSpPr/>
          <p:nvPr/>
        </p:nvSpPr>
        <p:spPr>
          <a:xfrm>
            <a:off x="2990246" y="1643189"/>
            <a:ext cx="6257945" cy="934431"/>
          </a:xfrm>
          <a:prstGeom prst="roundRect">
            <a:avLst>
              <a:gd name="adj" fmla="val 16667"/>
            </a:avLst>
          </a:prstGeom>
          <a:solidFill>
            <a:schemeClr val="lt2"/>
          </a:solidFill>
          <a:ln>
            <a:noFill/>
          </a:ln>
        </p:spPr>
        <p:txBody>
          <a:bodyPr spcFirstLastPara="1" wrap="square" lIns="1828800" tIns="45700" rIns="914400" bIns="45700" anchor="ctr" anchorCtr="0">
            <a:noAutofit/>
          </a:bodyPr>
          <a:lstStyle/>
          <a:p>
            <a:pPr algn="just">
              <a:buClr>
                <a:srgbClr val="000000"/>
              </a:buClr>
              <a:buFont typeface="Arial"/>
              <a:buNone/>
            </a:pPr>
            <a:endParaRPr lang="en-US" sz="1600" b="1" kern="0" dirty="0">
              <a:solidFill>
                <a:srgbClr val="7030A0"/>
              </a:solidFill>
              <a:latin typeface="Calibri"/>
              <a:ea typeface="Calibri"/>
              <a:cs typeface="Calibri"/>
              <a:sym typeface="Calibri"/>
            </a:endParaRPr>
          </a:p>
        </p:txBody>
      </p:sp>
      <p:sp>
        <p:nvSpPr>
          <p:cNvPr id="92" name="Google Shape;92;p8"/>
          <p:cNvSpPr/>
          <p:nvPr/>
        </p:nvSpPr>
        <p:spPr>
          <a:xfrm>
            <a:off x="2199330" y="1769314"/>
            <a:ext cx="2461303" cy="682181"/>
          </a:xfrm>
          <a:custGeom>
            <a:avLst/>
            <a:gdLst/>
            <a:ahLst/>
            <a:cxnLst/>
            <a:rect l="l" t="t" r="r" b="b"/>
            <a:pathLst>
              <a:path w="21600" h="21600" extrusionOk="0">
                <a:moveTo>
                  <a:pt x="21600" y="21600"/>
                </a:moveTo>
                <a:lnTo>
                  <a:pt x="2993" y="21600"/>
                </a:lnTo>
                <a:cubicBezTo>
                  <a:pt x="1340" y="21600"/>
                  <a:pt x="0" y="16765"/>
                  <a:pt x="0" y="10800"/>
                </a:cubicBezTo>
                <a:lnTo>
                  <a:pt x="0" y="10800"/>
                </a:lnTo>
                <a:cubicBezTo>
                  <a:pt x="0" y="4835"/>
                  <a:pt x="1340" y="0"/>
                  <a:pt x="2993" y="0"/>
                </a:cubicBezTo>
                <a:lnTo>
                  <a:pt x="21600" y="0"/>
                </a:lnTo>
                <a:lnTo>
                  <a:pt x="21600" y="21600"/>
                </a:lnTo>
                <a:close/>
              </a:path>
            </a:pathLst>
          </a:custGeom>
          <a:solidFill>
            <a:schemeClr val="accent2"/>
          </a:solidFill>
          <a:ln>
            <a:noFill/>
          </a:ln>
        </p:spPr>
        <p:txBody>
          <a:bodyPr spcFirstLastPara="1" wrap="square" lIns="91425" tIns="45700" rIns="182875" bIns="45700" anchor="ctr" anchorCtr="0">
            <a:noAutofit/>
          </a:bodyPr>
          <a:lstStyle/>
          <a:p>
            <a:pPr algn="r">
              <a:buClr>
                <a:srgbClr val="000000"/>
              </a:buClr>
              <a:buFont typeface="Arial"/>
              <a:buNone/>
            </a:pPr>
            <a:r>
              <a:rPr lang="en-US" b="1" kern="0" dirty="0" smtClean="0">
                <a:solidFill>
                  <a:srgbClr val="343434"/>
                </a:solidFill>
                <a:latin typeface="Calibri"/>
                <a:ea typeface="Calibri"/>
                <a:cs typeface="Calibri"/>
                <a:sym typeface="Calibri"/>
              </a:rPr>
              <a:t> Mixed Economy</a:t>
            </a:r>
            <a:endParaRPr sz="1200" kern="0" dirty="0">
              <a:solidFill>
                <a:srgbClr val="000000"/>
              </a:solidFill>
              <a:cs typeface="Arial"/>
              <a:sym typeface="Arial"/>
            </a:endParaRPr>
          </a:p>
        </p:txBody>
      </p:sp>
      <p:sp>
        <p:nvSpPr>
          <p:cNvPr id="93" name="Google Shape;93;p8"/>
          <p:cNvSpPr/>
          <p:nvPr/>
        </p:nvSpPr>
        <p:spPr>
          <a:xfrm>
            <a:off x="8237838" y="1763727"/>
            <a:ext cx="847847" cy="693346"/>
          </a:xfrm>
          <a:custGeom>
            <a:avLst/>
            <a:gdLst/>
            <a:ahLst/>
            <a:cxnLst/>
            <a:rect l="l" t="t" r="r" b="b"/>
            <a:pathLst>
              <a:path w="21600" h="21600" extrusionOk="0">
                <a:moveTo>
                  <a:pt x="3964" y="21600"/>
                </a:moveTo>
                <a:lnTo>
                  <a:pt x="17636" y="21600"/>
                </a:lnTo>
                <a:cubicBezTo>
                  <a:pt x="19820" y="21600"/>
                  <a:pt x="21600" y="19820"/>
                  <a:pt x="21600" y="17636"/>
                </a:cubicBezTo>
                <a:lnTo>
                  <a:pt x="21600" y="3964"/>
                </a:lnTo>
                <a:cubicBezTo>
                  <a:pt x="21600" y="1780"/>
                  <a:pt x="19820" y="0"/>
                  <a:pt x="17636" y="0"/>
                </a:cubicBezTo>
                <a:lnTo>
                  <a:pt x="3964" y="0"/>
                </a:lnTo>
                <a:cubicBezTo>
                  <a:pt x="1780" y="0"/>
                  <a:pt x="0" y="1780"/>
                  <a:pt x="0" y="3964"/>
                </a:cubicBezTo>
                <a:lnTo>
                  <a:pt x="0" y="17636"/>
                </a:lnTo>
                <a:cubicBezTo>
                  <a:pt x="0" y="19820"/>
                  <a:pt x="1780" y="21600"/>
                  <a:pt x="3964" y="21600"/>
                </a:cubicBezTo>
                <a:close/>
              </a:path>
            </a:pathLst>
          </a:custGeom>
          <a:solidFill>
            <a:schemeClr val="accent2"/>
          </a:solidFill>
          <a:ln w="5715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r>
              <a:rPr lang="en-US" sz="3000" b="1" kern="0" dirty="0">
                <a:solidFill>
                  <a:srgbClr val="343434"/>
                </a:solidFill>
                <a:latin typeface="Calibri"/>
                <a:ea typeface="Calibri"/>
                <a:cs typeface="Calibri"/>
                <a:sym typeface="Calibri"/>
              </a:rPr>
              <a:t>01</a:t>
            </a:r>
            <a:endParaRPr sz="1400" kern="0" dirty="0">
              <a:solidFill>
                <a:srgbClr val="000000"/>
              </a:solidFill>
              <a:cs typeface="Arial"/>
              <a:sym typeface="Arial"/>
            </a:endParaRPr>
          </a:p>
        </p:txBody>
      </p:sp>
      <p:cxnSp>
        <p:nvCxnSpPr>
          <p:cNvPr id="94" name="Google Shape;94;p8"/>
          <p:cNvCxnSpPr/>
          <p:nvPr/>
        </p:nvCxnSpPr>
        <p:spPr>
          <a:xfrm>
            <a:off x="4660631" y="1710153"/>
            <a:ext cx="0" cy="800495"/>
          </a:xfrm>
          <a:prstGeom prst="straightConnector1">
            <a:avLst/>
          </a:prstGeom>
          <a:noFill/>
          <a:ln w="9525" cap="flat" cmpd="sng">
            <a:solidFill>
              <a:srgbClr val="696969"/>
            </a:solidFill>
            <a:prstDash val="solid"/>
            <a:miter lim="800000"/>
            <a:headEnd type="none" w="sm" len="sm"/>
            <a:tailEnd type="none" w="sm" len="sm"/>
          </a:ln>
        </p:spPr>
      </p:cxnSp>
      <p:sp>
        <p:nvSpPr>
          <p:cNvPr id="95" name="Google Shape;95;p8"/>
          <p:cNvSpPr/>
          <p:nvPr/>
        </p:nvSpPr>
        <p:spPr>
          <a:xfrm>
            <a:off x="2990245" y="3132777"/>
            <a:ext cx="6257945" cy="934431"/>
          </a:xfrm>
          <a:prstGeom prst="roundRect">
            <a:avLst>
              <a:gd name="adj" fmla="val 16667"/>
            </a:avLst>
          </a:prstGeom>
          <a:solidFill>
            <a:srgbClr val="BFBFBF"/>
          </a:solidFill>
          <a:ln>
            <a:noFill/>
          </a:ln>
        </p:spPr>
        <p:txBody>
          <a:bodyPr spcFirstLastPara="1" wrap="square" lIns="1005825" tIns="45700" rIns="1828800" bIns="45700" anchor="ctr" anchorCtr="0">
            <a:noAutofit/>
          </a:bodyPr>
          <a:lstStyle/>
          <a:p>
            <a:pPr algn="just">
              <a:buClr>
                <a:srgbClr val="000000"/>
              </a:buClr>
              <a:buFont typeface="Arial"/>
              <a:buNone/>
            </a:pPr>
            <a:endParaRPr b="1" kern="0" dirty="0">
              <a:solidFill>
                <a:srgbClr val="B32931"/>
              </a:solidFill>
              <a:cs typeface="Arial"/>
              <a:sym typeface="Arial"/>
            </a:endParaRPr>
          </a:p>
        </p:txBody>
      </p:sp>
      <p:sp>
        <p:nvSpPr>
          <p:cNvPr id="96" name="Google Shape;96;p8"/>
          <p:cNvSpPr/>
          <p:nvPr/>
        </p:nvSpPr>
        <p:spPr>
          <a:xfrm>
            <a:off x="7544073" y="3258907"/>
            <a:ext cx="2461303" cy="682181"/>
          </a:xfrm>
          <a:custGeom>
            <a:avLst/>
            <a:gdLst/>
            <a:ahLst/>
            <a:cxnLst/>
            <a:rect l="l" t="t" r="r" b="b"/>
            <a:pathLst>
              <a:path w="21600" h="21600" extrusionOk="0">
                <a:moveTo>
                  <a:pt x="0" y="21600"/>
                </a:moveTo>
                <a:lnTo>
                  <a:pt x="18607" y="21600"/>
                </a:lnTo>
                <a:cubicBezTo>
                  <a:pt x="20260" y="21600"/>
                  <a:pt x="21600" y="16765"/>
                  <a:pt x="21600" y="10800"/>
                </a:cubicBezTo>
                <a:lnTo>
                  <a:pt x="21600" y="10800"/>
                </a:lnTo>
                <a:cubicBezTo>
                  <a:pt x="21600" y="4835"/>
                  <a:pt x="20260" y="0"/>
                  <a:pt x="18607" y="0"/>
                </a:cubicBezTo>
                <a:lnTo>
                  <a:pt x="0" y="0"/>
                </a:lnTo>
                <a:lnTo>
                  <a:pt x="0" y="21600"/>
                </a:lnTo>
                <a:close/>
              </a:path>
            </a:pathLst>
          </a:custGeom>
          <a:solidFill>
            <a:schemeClr val="accent3"/>
          </a:solidFill>
          <a:ln>
            <a:noFill/>
          </a:ln>
        </p:spPr>
        <p:txBody>
          <a:bodyPr spcFirstLastPara="1" wrap="square" lIns="182875" tIns="45700" rIns="91425" bIns="45700" anchor="ctr" anchorCtr="0">
            <a:noAutofit/>
          </a:bodyPr>
          <a:lstStyle/>
          <a:p>
            <a:pPr lvl="0" algn="r">
              <a:buClr>
                <a:srgbClr val="000000"/>
              </a:buClr>
            </a:pPr>
            <a:r>
              <a:rPr lang="en-US" b="1" kern="0" dirty="0">
                <a:solidFill>
                  <a:srgbClr val="343434"/>
                </a:solidFill>
                <a:latin typeface="Calibri"/>
                <a:ea typeface="Calibri"/>
                <a:cs typeface="Calibri"/>
                <a:sym typeface="Calibri"/>
              </a:rPr>
              <a:t>Mixed Economy</a:t>
            </a:r>
            <a:endParaRPr lang="en-US" sz="1200" kern="0" dirty="0">
              <a:solidFill>
                <a:srgbClr val="000000"/>
              </a:solidFill>
              <a:cs typeface="Arial"/>
              <a:sym typeface="Arial"/>
            </a:endParaRPr>
          </a:p>
        </p:txBody>
      </p:sp>
      <p:sp>
        <p:nvSpPr>
          <p:cNvPr id="97" name="Google Shape;97;p8"/>
          <p:cNvSpPr/>
          <p:nvPr/>
        </p:nvSpPr>
        <p:spPr>
          <a:xfrm>
            <a:off x="3124181" y="3253320"/>
            <a:ext cx="813505" cy="693346"/>
          </a:xfrm>
          <a:custGeom>
            <a:avLst/>
            <a:gdLst/>
            <a:ahLst/>
            <a:cxnLst/>
            <a:rect l="l" t="t" r="r" b="b"/>
            <a:pathLst>
              <a:path w="21600" h="21600" extrusionOk="0">
                <a:moveTo>
                  <a:pt x="3964" y="21600"/>
                </a:moveTo>
                <a:lnTo>
                  <a:pt x="17636" y="21600"/>
                </a:lnTo>
                <a:cubicBezTo>
                  <a:pt x="19820" y="21600"/>
                  <a:pt x="21600" y="19820"/>
                  <a:pt x="21600" y="17636"/>
                </a:cubicBezTo>
                <a:lnTo>
                  <a:pt x="21600" y="3964"/>
                </a:lnTo>
                <a:cubicBezTo>
                  <a:pt x="21600" y="1780"/>
                  <a:pt x="19820" y="0"/>
                  <a:pt x="17636" y="0"/>
                </a:cubicBezTo>
                <a:lnTo>
                  <a:pt x="3964" y="0"/>
                </a:lnTo>
                <a:cubicBezTo>
                  <a:pt x="1780" y="0"/>
                  <a:pt x="0" y="1780"/>
                  <a:pt x="0" y="3964"/>
                </a:cubicBezTo>
                <a:lnTo>
                  <a:pt x="0" y="17636"/>
                </a:lnTo>
                <a:cubicBezTo>
                  <a:pt x="0" y="19834"/>
                  <a:pt x="1780" y="21600"/>
                  <a:pt x="3964" y="21600"/>
                </a:cubicBezTo>
                <a:close/>
              </a:path>
            </a:pathLst>
          </a:custGeom>
          <a:solidFill>
            <a:schemeClr val="accent3"/>
          </a:solidFill>
          <a:ln w="57150" cap="flat" cmpd="sng">
            <a:solidFill>
              <a:srgbClr val="D8D8D8"/>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r>
              <a:rPr lang="en-US" sz="3000" b="1" kern="0" dirty="0">
                <a:solidFill>
                  <a:srgbClr val="343434"/>
                </a:solidFill>
                <a:latin typeface="Calibri"/>
                <a:ea typeface="Calibri"/>
                <a:cs typeface="Calibri"/>
                <a:sym typeface="Calibri"/>
              </a:rPr>
              <a:t>02</a:t>
            </a:r>
            <a:endParaRPr sz="1400" kern="0" dirty="0">
              <a:solidFill>
                <a:srgbClr val="000000"/>
              </a:solidFill>
              <a:cs typeface="Arial"/>
              <a:sym typeface="Arial"/>
            </a:endParaRPr>
          </a:p>
        </p:txBody>
      </p:sp>
      <p:cxnSp>
        <p:nvCxnSpPr>
          <p:cNvPr id="98" name="Google Shape;98;p8"/>
          <p:cNvCxnSpPr/>
          <p:nvPr/>
        </p:nvCxnSpPr>
        <p:spPr>
          <a:xfrm>
            <a:off x="7544069" y="3199749"/>
            <a:ext cx="0" cy="800495"/>
          </a:xfrm>
          <a:prstGeom prst="straightConnector1">
            <a:avLst/>
          </a:prstGeom>
          <a:noFill/>
          <a:ln w="9525" cap="flat" cmpd="sng">
            <a:solidFill>
              <a:srgbClr val="696969"/>
            </a:solidFill>
            <a:prstDash val="solid"/>
            <a:miter lim="800000"/>
            <a:headEnd type="none" w="sm" len="sm"/>
            <a:tailEnd type="none" w="sm" len="sm"/>
          </a:ln>
        </p:spPr>
      </p:cxnSp>
      <p:sp>
        <p:nvSpPr>
          <p:cNvPr id="99" name="Google Shape;99;p8"/>
          <p:cNvSpPr txBox="1">
            <a:spLocks noGrp="1"/>
          </p:cNvSpPr>
          <p:nvPr>
            <p:ph type="title"/>
          </p:nvPr>
        </p:nvSpPr>
        <p:spPr>
          <a:xfrm>
            <a:off x="861416" y="503888"/>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India as a Mixed Economy</a:t>
            </a:r>
            <a:endParaRPr dirty="0"/>
          </a:p>
        </p:txBody>
      </p:sp>
      <p:sp>
        <p:nvSpPr>
          <p:cNvPr id="2" name="TextBox 1"/>
          <p:cNvSpPr txBox="1"/>
          <p:nvPr/>
        </p:nvSpPr>
        <p:spPr>
          <a:xfrm>
            <a:off x="4794421" y="1854363"/>
            <a:ext cx="3278660" cy="584775"/>
          </a:xfrm>
          <a:prstGeom prst="rect">
            <a:avLst/>
          </a:prstGeom>
          <a:noFill/>
        </p:spPr>
        <p:txBody>
          <a:bodyPr wrap="square" rtlCol="0">
            <a:spAutoFit/>
          </a:bodyPr>
          <a:lstStyle/>
          <a:p>
            <a:r>
              <a:rPr lang="en-US" sz="1600" b="1" dirty="0" smtClean="0"/>
              <a:t>Positive Economic Role of the State</a:t>
            </a:r>
            <a:endParaRPr lang="en-IN" sz="1600" b="1" dirty="0"/>
          </a:p>
        </p:txBody>
      </p:sp>
      <p:sp>
        <p:nvSpPr>
          <p:cNvPr id="3" name="TextBox 2"/>
          <p:cNvSpPr txBox="1"/>
          <p:nvPr/>
        </p:nvSpPr>
        <p:spPr>
          <a:xfrm>
            <a:off x="4135395" y="3258907"/>
            <a:ext cx="3262184" cy="584775"/>
          </a:xfrm>
          <a:prstGeom prst="rect">
            <a:avLst/>
          </a:prstGeom>
          <a:noFill/>
        </p:spPr>
        <p:txBody>
          <a:bodyPr wrap="square" rtlCol="0">
            <a:spAutoFit/>
          </a:bodyPr>
          <a:lstStyle/>
          <a:p>
            <a:r>
              <a:rPr lang="en-US" sz="1600" b="1" dirty="0" smtClean="0"/>
              <a:t>Co-existence of Public and Private Sectors</a:t>
            </a:r>
            <a:endParaRPr lang="en-IN" sz="1600" b="1" dirty="0"/>
          </a:p>
        </p:txBody>
      </p:sp>
      <p:sp>
        <p:nvSpPr>
          <p:cNvPr id="4" name="TextBox 3"/>
          <p:cNvSpPr txBox="1"/>
          <p:nvPr/>
        </p:nvSpPr>
        <p:spPr>
          <a:xfrm>
            <a:off x="4660634" y="4774430"/>
            <a:ext cx="3577205" cy="584775"/>
          </a:xfrm>
          <a:prstGeom prst="rect">
            <a:avLst/>
          </a:prstGeom>
          <a:noFill/>
        </p:spPr>
        <p:txBody>
          <a:bodyPr wrap="square" rtlCol="0">
            <a:spAutoFit/>
          </a:bodyPr>
          <a:lstStyle/>
          <a:p>
            <a:r>
              <a:rPr lang="en-US" sz="1600" b="1" dirty="0" smtClean="0"/>
              <a:t>Combined features of Capitalism and Socialism</a:t>
            </a:r>
            <a:endParaRPr lang="en-IN" sz="1600" b="1" dirty="0"/>
          </a:p>
        </p:txBody>
      </p:sp>
      <p:sp>
        <p:nvSpPr>
          <p:cNvPr id="5" name="Rectangle 4"/>
          <p:cNvSpPr/>
          <p:nvPr/>
        </p:nvSpPr>
        <p:spPr>
          <a:xfrm>
            <a:off x="0" y="6334298"/>
            <a:ext cx="12192000" cy="52370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Tree>
    <p:extLst>
      <p:ext uri="{BB962C8B-B14F-4D97-AF65-F5344CB8AC3E}">
        <p14:creationId xmlns:p14="http://schemas.microsoft.com/office/powerpoint/2010/main" val="1016594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8"/>
          <p:cNvSpPr/>
          <p:nvPr/>
        </p:nvSpPr>
        <p:spPr>
          <a:xfrm>
            <a:off x="1098329" y="1221728"/>
            <a:ext cx="10147739" cy="2648607"/>
          </a:xfrm>
          <a:prstGeom prst="rect">
            <a:avLst/>
          </a:prstGeom>
          <a:solidFill>
            <a:srgbClr val="151515"/>
          </a:solidFill>
          <a:ln>
            <a:noFill/>
          </a:ln>
        </p:spPr>
        <p:txBody>
          <a:bodyPr spcFirstLastPara="1" wrap="square" lIns="91425" tIns="274300" rIns="91425" bIns="45700" anchor="t" anchorCtr="0">
            <a:noAutofit/>
          </a:bodyPr>
          <a:lstStyle/>
          <a:p>
            <a:pPr algn="ctr">
              <a:buClr>
                <a:srgbClr val="000000"/>
              </a:buClr>
              <a:buFont typeface="Arial"/>
              <a:buNone/>
            </a:pPr>
            <a:r>
              <a:rPr lang="en-US" sz="5400" b="1" kern="0">
                <a:solidFill>
                  <a:srgbClr val="FFFFFF"/>
                </a:solidFill>
                <a:latin typeface="Calibri"/>
                <a:ea typeface="Calibri"/>
                <a:cs typeface="Calibri"/>
                <a:sym typeface="Calibri"/>
              </a:rPr>
              <a:t>LOREM IPSUM</a:t>
            </a:r>
            <a:endParaRPr sz="1400" kern="0">
              <a:solidFill>
                <a:srgbClr val="000000"/>
              </a:solidFill>
              <a:cs typeface="Arial"/>
              <a:sym typeface="Arial"/>
            </a:endParaRPr>
          </a:p>
        </p:txBody>
      </p:sp>
      <p:sp>
        <p:nvSpPr>
          <p:cNvPr id="90" name="Google Shape;90;p8"/>
          <p:cNvSpPr/>
          <p:nvPr/>
        </p:nvSpPr>
        <p:spPr>
          <a:xfrm>
            <a:off x="1098343" y="4236903"/>
            <a:ext cx="2982311" cy="1881352"/>
          </a:xfrm>
          <a:prstGeom prst="rect">
            <a:avLst/>
          </a:prstGeom>
          <a:solidFill>
            <a:srgbClr val="151515"/>
          </a:solidFill>
          <a:ln>
            <a:noFill/>
          </a:ln>
        </p:spPr>
        <p:txBody>
          <a:bodyPr spcFirstLastPara="1" wrap="square" lIns="91425" tIns="274300" rIns="91425" bIns="45700" anchor="t" anchorCtr="0">
            <a:noAutofit/>
          </a:bodyPr>
          <a:lstStyle/>
          <a:p>
            <a:pPr algn="ctr">
              <a:buClr>
                <a:srgbClr val="000000"/>
              </a:buClr>
              <a:buFont typeface="Arial"/>
              <a:buNone/>
            </a:pPr>
            <a:endParaRPr sz="5400" b="1" kern="0">
              <a:solidFill>
                <a:srgbClr val="FFFFFF"/>
              </a:solidFill>
              <a:latin typeface="Calibri"/>
              <a:ea typeface="Calibri"/>
              <a:cs typeface="Calibri"/>
              <a:sym typeface="Calibri"/>
            </a:endParaRPr>
          </a:p>
        </p:txBody>
      </p:sp>
      <p:sp>
        <p:nvSpPr>
          <p:cNvPr id="92" name="Google Shape;92;p8"/>
          <p:cNvSpPr/>
          <p:nvPr/>
        </p:nvSpPr>
        <p:spPr>
          <a:xfrm>
            <a:off x="8263770" y="4236903"/>
            <a:ext cx="2982311" cy="1881352"/>
          </a:xfrm>
          <a:prstGeom prst="rect">
            <a:avLst/>
          </a:prstGeom>
          <a:solidFill>
            <a:srgbClr val="151515"/>
          </a:solidFill>
          <a:ln>
            <a:noFill/>
          </a:ln>
        </p:spPr>
        <p:txBody>
          <a:bodyPr spcFirstLastPara="1" wrap="square" lIns="91425" tIns="274300" rIns="91425" bIns="45700" anchor="t" anchorCtr="0">
            <a:noAutofit/>
          </a:bodyPr>
          <a:lstStyle/>
          <a:p>
            <a:pPr algn="ctr">
              <a:buClr>
                <a:srgbClr val="000000"/>
              </a:buClr>
              <a:buFont typeface="Arial"/>
              <a:buNone/>
            </a:pPr>
            <a:endParaRPr sz="5400" b="1" kern="0">
              <a:solidFill>
                <a:srgbClr val="FFFFFF"/>
              </a:solidFill>
              <a:latin typeface="Calibri"/>
              <a:ea typeface="Calibri"/>
              <a:cs typeface="Calibri"/>
              <a:sym typeface="Calibri"/>
            </a:endParaRPr>
          </a:p>
        </p:txBody>
      </p:sp>
      <p:sp>
        <p:nvSpPr>
          <p:cNvPr id="93" name="Google Shape;93;p8"/>
          <p:cNvSpPr txBox="1">
            <a:spLocks noGrp="1"/>
          </p:cNvSpPr>
          <p:nvPr>
            <p:ph type="title"/>
          </p:nvPr>
        </p:nvSpPr>
        <p:spPr/>
        <p:txBody>
          <a:bodyPr/>
          <a:lstStyle/>
          <a:p>
            <a:pPr lvl="0" algn="ctr"/>
            <a:r>
              <a:rPr lang="en-US" dirty="0" smtClean="0"/>
              <a:t>GOLDEN MIX OF</a:t>
            </a:r>
            <a:endParaRPr lang="en-US" dirty="0"/>
          </a:p>
        </p:txBody>
      </p:sp>
      <p:sp>
        <p:nvSpPr>
          <p:cNvPr id="94" name="Google Shape;94;p8"/>
          <p:cNvSpPr/>
          <p:nvPr/>
        </p:nvSpPr>
        <p:spPr>
          <a:xfrm>
            <a:off x="1022133" y="1140392"/>
            <a:ext cx="10147739" cy="2648607"/>
          </a:xfrm>
          <a:prstGeom prst="rect">
            <a:avLst/>
          </a:prstGeom>
          <a:solidFill>
            <a:schemeClr val="accent6"/>
          </a:solidFill>
          <a:ln>
            <a:noFill/>
          </a:ln>
        </p:spPr>
        <p:txBody>
          <a:bodyPr spcFirstLastPara="1" wrap="square" lIns="91425" tIns="274300" rIns="91425" bIns="45700" anchor="t" anchorCtr="0">
            <a:noAutofit/>
          </a:bodyPr>
          <a:lstStyle/>
          <a:p>
            <a:pPr algn="ctr">
              <a:buClr>
                <a:srgbClr val="000000"/>
              </a:buClr>
              <a:buFont typeface="Arial"/>
              <a:buNone/>
            </a:pPr>
            <a:endParaRPr sz="1400" kern="0" dirty="0">
              <a:solidFill>
                <a:srgbClr val="000000"/>
              </a:solidFill>
              <a:cs typeface="Arial"/>
              <a:sym typeface="Arial"/>
            </a:endParaRPr>
          </a:p>
        </p:txBody>
      </p:sp>
      <p:sp>
        <p:nvSpPr>
          <p:cNvPr id="95" name="Google Shape;95;p8"/>
          <p:cNvSpPr/>
          <p:nvPr/>
        </p:nvSpPr>
        <p:spPr>
          <a:xfrm>
            <a:off x="1022132" y="4146331"/>
            <a:ext cx="4052376" cy="1881352"/>
          </a:xfrm>
          <a:prstGeom prst="rect">
            <a:avLst/>
          </a:prstGeom>
          <a:solidFill>
            <a:schemeClr val="accent3"/>
          </a:solidFill>
          <a:ln>
            <a:noFill/>
          </a:ln>
        </p:spPr>
        <p:txBody>
          <a:bodyPr spcFirstLastPara="1" wrap="square" lIns="137150" tIns="45700" rIns="137150" bIns="182875" anchor="b" anchorCtr="0">
            <a:noAutofit/>
          </a:bodyPr>
          <a:lstStyle/>
          <a:p>
            <a:pPr algn="just">
              <a:buClr>
                <a:srgbClr val="000000"/>
              </a:buClr>
              <a:buFont typeface="Arial"/>
              <a:buNone/>
            </a:pPr>
            <a:r>
              <a:rPr lang="en-US" sz="1800" b="1" kern="0" dirty="0" smtClean="0">
                <a:solidFill>
                  <a:srgbClr val="002060"/>
                </a:solidFill>
                <a:latin typeface="Calibri"/>
                <a:cs typeface="Calibri"/>
                <a:sym typeface="Calibri"/>
              </a:rPr>
              <a:t>Free enterprise</a:t>
            </a:r>
          </a:p>
          <a:p>
            <a:pPr algn="just">
              <a:buClr>
                <a:srgbClr val="000000"/>
              </a:buClr>
              <a:buFont typeface="Arial"/>
              <a:buNone/>
            </a:pPr>
            <a:r>
              <a:rPr lang="en-US" sz="1800" b="1" kern="0" dirty="0" smtClean="0">
                <a:solidFill>
                  <a:srgbClr val="002060"/>
                </a:solidFill>
                <a:latin typeface="Calibri"/>
                <a:cs typeface="Calibri"/>
                <a:sym typeface="Calibri"/>
              </a:rPr>
              <a:t>Economic liberty</a:t>
            </a:r>
          </a:p>
          <a:p>
            <a:pPr algn="just">
              <a:buClr>
                <a:srgbClr val="000000"/>
              </a:buClr>
              <a:buFont typeface="Arial"/>
              <a:buNone/>
            </a:pPr>
            <a:r>
              <a:rPr lang="en-US" sz="1800" b="1" kern="0" dirty="0" smtClean="0">
                <a:solidFill>
                  <a:srgbClr val="002060"/>
                </a:solidFill>
                <a:latin typeface="Calibri"/>
                <a:cs typeface="Calibri"/>
                <a:sym typeface="Calibri"/>
              </a:rPr>
              <a:t>Non-interference of the state</a:t>
            </a:r>
          </a:p>
          <a:p>
            <a:pPr algn="just">
              <a:buClr>
                <a:srgbClr val="000000"/>
              </a:buClr>
              <a:buFont typeface="Arial"/>
              <a:buNone/>
            </a:pPr>
            <a:r>
              <a:rPr lang="en-US" sz="1800" b="1" kern="0" dirty="0" smtClean="0">
                <a:solidFill>
                  <a:srgbClr val="002060"/>
                </a:solidFill>
                <a:latin typeface="Calibri"/>
                <a:cs typeface="Calibri"/>
                <a:sym typeface="Calibri"/>
              </a:rPr>
              <a:t>Invisible hand</a:t>
            </a:r>
          </a:p>
          <a:p>
            <a:pPr algn="just">
              <a:buClr>
                <a:srgbClr val="000000"/>
              </a:buClr>
              <a:buFont typeface="Arial"/>
              <a:buNone/>
            </a:pPr>
            <a:r>
              <a:rPr lang="en-US" sz="1800" b="1" kern="0" dirty="0" smtClean="0">
                <a:solidFill>
                  <a:srgbClr val="002060"/>
                </a:solidFill>
                <a:latin typeface="Calibri"/>
                <a:cs typeface="Calibri"/>
                <a:sym typeface="Calibri"/>
              </a:rPr>
              <a:t>Forces of demand and supply</a:t>
            </a:r>
            <a:endParaRPr sz="1800" b="1" kern="0" dirty="0">
              <a:solidFill>
                <a:srgbClr val="002060"/>
              </a:solidFill>
              <a:sym typeface="Arial"/>
            </a:endParaRPr>
          </a:p>
        </p:txBody>
      </p:sp>
      <p:sp>
        <p:nvSpPr>
          <p:cNvPr id="96" name="Google Shape;96;p8"/>
          <p:cNvSpPr/>
          <p:nvPr/>
        </p:nvSpPr>
        <p:spPr>
          <a:xfrm>
            <a:off x="2077035" y="2680161"/>
            <a:ext cx="1681655" cy="1681655"/>
          </a:xfrm>
          <a:prstGeom prst="ellipse">
            <a:avLst/>
          </a:prstGeom>
          <a:solidFill>
            <a:schemeClr val="lt1"/>
          </a:solidFill>
          <a:ln>
            <a:noFill/>
          </a:ln>
          <a:effectLst>
            <a:outerShdw blurRad="101600" dist="63500" dir="2700000" algn="tl" rotWithShape="0">
              <a:srgbClr val="000000">
                <a:alpha val="49803"/>
              </a:srgbClr>
            </a:outerShdw>
          </a:effectLst>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99" name="Google Shape;99;p8"/>
          <p:cNvSpPr/>
          <p:nvPr/>
        </p:nvSpPr>
        <p:spPr>
          <a:xfrm>
            <a:off x="7166920" y="4146331"/>
            <a:ext cx="4002952" cy="1881352"/>
          </a:xfrm>
          <a:prstGeom prst="rect">
            <a:avLst/>
          </a:prstGeom>
          <a:solidFill>
            <a:schemeClr val="accent5"/>
          </a:solidFill>
          <a:ln>
            <a:noFill/>
          </a:ln>
        </p:spPr>
        <p:txBody>
          <a:bodyPr spcFirstLastPara="1" wrap="square" lIns="137150" tIns="45700" rIns="137150" bIns="182875" anchor="b" anchorCtr="0">
            <a:noAutofit/>
          </a:bodyPr>
          <a:lstStyle/>
          <a:p>
            <a:pPr algn="just">
              <a:buClr>
                <a:srgbClr val="000000"/>
              </a:buClr>
              <a:buFont typeface="Arial"/>
              <a:buNone/>
            </a:pPr>
            <a:endParaRPr lang="en-US" sz="1800" b="1" kern="0" dirty="0" smtClean="0">
              <a:solidFill>
                <a:srgbClr val="FFFFFF"/>
              </a:solidFill>
              <a:latin typeface="Calibri"/>
              <a:cs typeface="Calibri"/>
              <a:sym typeface="Calibri"/>
            </a:endParaRPr>
          </a:p>
          <a:p>
            <a:pPr algn="just">
              <a:buClr>
                <a:srgbClr val="000000"/>
              </a:buClr>
              <a:buFont typeface="Arial"/>
              <a:buNone/>
            </a:pPr>
            <a:endParaRPr lang="en-US" sz="1800" b="1" dirty="0">
              <a:solidFill>
                <a:srgbClr val="FFFFFF"/>
              </a:solidFill>
              <a:latin typeface="Calibri"/>
              <a:cs typeface="Calibri"/>
              <a:sym typeface="Calibri"/>
            </a:endParaRPr>
          </a:p>
          <a:p>
            <a:pPr algn="just">
              <a:buClr>
                <a:srgbClr val="000000"/>
              </a:buClr>
              <a:buFont typeface="Arial"/>
              <a:buNone/>
            </a:pPr>
            <a:endParaRPr lang="en-US" sz="1800" b="1" kern="0" dirty="0" smtClean="0">
              <a:solidFill>
                <a:srgbClr val="FFFFFF"/>
              </a:solidFill>
              <a:latin typeface="Calibri"/>
              <a:cs typeface="Calibri"/>
              <a:sym typeface="Calibri"/>
            </a:endParaRPr>
          </a:p>
          <a:p>
            <a:pPr algn="just">
              <a:buClr>
                <a:srgbClr val="000000"/>
              </a:buClr>
              <a:buFont typeface="Arial"/>
              <a:buNone/>
            </a:pPr>
            <a:endParaRPr lang="en-US" sz="1800" b="1" dirty="0">
              <a:solidFill>
                <a:srgbClr val="FFFFFF"/>
              </a:solidFill>
              <a:latin typeface="Calibri"/>
              <a:cs typeface="Calibri"/>
              <a:sym typeface="Calibri"/>
            </a:endParaRPr>
          </a:p>
          <a:p>
            <a:pPr algn="just">
              <a:buClr>
                <a:srgbClr val="000000"/>
              </a:buClr>
              <a:buFont typeface="Arial"/>
              <a:buNone/>
            </a:pPr>
            <a:endParaRPr lang="en-US" sz="1800" b="1" kern="0" dirty="0" smtClean="0">
              <a:solidFill>
                <a:srgbClr val="FFFFFF"/>
              </a:solidFill>
              <a:latin typeface="Calibri"/>
              <a:cs typeface="Calibri"/>
              <a:sym typeface="Calibri"/>
            </a:endParaRPr>
          </a:p>
          <a:p>
            <a:pPr algn="just">
              <a:buClr>
                <a:srgbClr val="000000"/>
              </a:buClr>
              <a:buFont typeface="Arial"/>
              <a:buNone/>
            </a:pPr>
            <a:r>
              <a:rPr lang="en-US" sz="1800" b="1" kern="0" dirty="0" err="1" smtClean="0">
                <a:solidFill>
                  <a:srgbClr val="FFFFFF"/>
                </a:solidFill>
                <a:latin typeface="Calibri"/>
                <a:cs typeface="Calibri"/>
                <a:sym typeface="Calibri"/>
              </a:rPr>
              <a:t>Socailisation</a:t>
            </a:r>
            <a:r>
              <a:rPr lang="en-US" sz="1800" b="1" kern="0" dirty="0" smtClean="0">
                <a:solidFill>
                  <a:srgbClr val="FFFFFF"/>
                </a:solidFill>
                <a:latin typeface="Calibri"/>
                <a:cs typeface="Calibri"/>
                <a:sym typeface="Calibri"/>
              </a:rPr>
              <a:t> </a:t>
            </a:r>
            <a:r>
              <a:rPr lang="en-US" sz="1800" b="1" kern="0" dirty="0" smtClean="0">
                <a:solidFill>
                  <a:srgbClr val="FFFFFF"/>
                </a:solidFill>
                <a:latin typeface="Calibri"/>
                <a:cs typeface="Calibri"/>
                <a:sym typeface="Calibri"/>
              </a:rPr>
              <a:t>of means of </a:t>
            </a:r>
            <a:r>
              <a:rPr lang="en-US" sz="1800" b="1" kern="0" dirty="0" smtClean="0">
                <a:solidFill>
                  <a:srgbClr val="FFFFFF"/>
                </a:solidFill>
                <a:latin typeface="Calibri"/>
                <a:cs typeface="Calibri"/>
                <a:sym typeface="Calibri"/>
              </a:rPr>
              <a:t>production</a:t>
            </a:r>
          </a:p>
          <a:p>
            <a:pPr algn="just">
              <a:buClr>
                <a:srgbClr val="000000"/>
              </a:buClr>
              <a:buFont typeface="Arial"/>
              <a:buNone/>
            </a:pPr>
            <a:r>
              <a:rPr lang="en-US" sz="1800" b="1" kern="0" dirty="0" smtClean="0">
                <a:solidFill>
                  <a:srgbClr val="FFFFFF"/>
                </a:solidFill>
                <a:latin typeface="Calibri"/>
                <a:cs typeface="Calibri"/>
                <a:sym typeface="Calibri"/>
              </a:rPr>
              <a:t>No </a:t>
            </a:r>
            <a:r>
              <a:rPr lang="en-US" sz="1800" b="1" kern="0" dirty="0" smtClean="0">
                <a:solidFill>
                  <a:srgbClr val="FFFFFF"/>
                </a:solidFill>
                <a:latin typeface="Calibri"/>
                <a:cs typeface="Calibri"/>
                <a:sym typeface="Calibri"/>
              </a:rPr>
              <a:t>private enterprise- based on self interest, private </a:t>
            </a:r>
            <a:r>
              <a:rPr lang="en-US" sz="1800" b="1" kern="0" dirty="0" smtClean="0">
                <a:solidFill>
                  <a:srgbClr val="FFFFFF"/>
                </a:solidFill>
                <a:latin typeface="Calibri"/>
                <a:cs typeface="Calibri"/>
                <a:sym typeface="Calibri"/>
              </a:rPr>
              <a:t>property</a:t>
            </a:r>
          </a:p>
          <a:p>
            <a:pPr algn="just">
              <a:buClr>
                <a:srgbClr val="000000"/>
              </a:buClr>
              <a:buFont typeface="Arial"/>
              <a:buNone/>
            </a:pPr>
            <a:r>
              <a:rPr lang="en-US" sz="1800" b="1" kern="0" dirty="0" smtClean="0">
                <a:solidFill>
                  <a:srgbClr val="FFFFFF"/>
                </a:solidFill>
                <a:latin typeface="Calibri"/>
                <a:cs typeface="Calibri"/>
                <a:sym typeface="Calibri"/>
              </a:rPr>
              <a:t>State </a:t>
            </a:r>
            <a:r>
              <a:rPr lang="en-US" sz="1800" b="1" kern="0" dirty="0" smtClean="0">
                <a:solidFill>
                  <a:srgbClr val="FFFFFF"/>
                </a:solidFill>
                <a:latin typeface="Calibri"/>
                <a:cs typeface="Calibri"/>
                <a:sym typeface="Calibri"/>
              </a:rPr>
              <a:t>control</a:t>
            </a:r>
            <a:endParaRPr sz="1800" b="1" kern="0" dirty="0">
              <a:solidFill>
                <a:srgbClr val="000000"/>
              </a:solidFill>
              <a:sym typeface="Arial"/>
            </a:endParaRPr>
          </a:p>
        </p:txBody>
      </p:sp>
      <p:sp>
        <p:nvSpPr>
          <p:cNvPr id="100" name="Google Shape;100;p8"/>
          <p:cNvSpPr/>
          <p:nvPr/>
        </p:nvSpPr>
        <p:spPr>
          <a:xfrm>
            <a:off x="8263770" y="2680160"/>
            <a:ext cx="1681655" cy="1681655"/>
          </a:xfrm>
          <a:prstGeom prst="ellipse">
            <a:avLst/>
          </a:prstGeom>
          <a:solidFill>
            <a:schemeClr val="lt1"/>
          </a:solidFill>
          <a:ln>
            <a:noFill/>
          </a:ln>
          <a:effectLst>
            <a:outerShdw blurRad="101600" dist="63500" dir="2700000" algn="tl" rotWithShape="0">
              <a:srgbClr val="000000">
                <a:alpha val="49803"/>
              </a:srgbClr>
            </a:outerShdw>
          </a:effectLst>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01" name="Google Shape;101;p8"/>
          <p:cNvSpPr/>
          <p:nvPr/>
        </p:nvSpPr>
        <p:spPr>
          <a:xfrm>
            <a:off x="1430959" y="1884846"/>
            <a:ext cx="2620484" cy="400110"/>
          </a:xfrm>
          <a:prstGeom prst="rect">
            <a:avLst/>
          </a:prstGeom>
          <a:noFill/>
          <a:ln>
            <a:noFill/>
          </a:ln>
        </p:spPr>
        <p:txBody>
          <a:bodyPr spcFirstLastPara="1" wrap="square" lIns="91425" tIns="45700" rIns="91425" bIns="45700" anchor="ctr" anchorCtr="0">
            <a:noAutofit/>
          </a:bodyPr>
          <a:lstStyle/>
          <a:p>
            <a:pPr algn="ctr">
              <a:buClr>
                <a:srgbClr val="000000"/>
              </a:buClr>
              <a:buFont typeface="Arial"/>
              <a:buNone/>
            </a:pPr>
            <a:r>
              <a:rPr lang="en-US" sz="3600" b="1" kern="0" dirty="0" smtClean="0">
                <a:solidFill>
                  <a:srgbClr val="000000"/>
                </a:solidFill>
                <a:latin typeface="Calibri"/>
                <a:cs typeface="Calibri"/>
                <a:sym typeface="Calibri"/>
              </a:rPr>
              <a:t>Capitalism</a:t>
            </a:r>
            <a:endParaRPr sz="3600" kern="0" dirty="0">
              <a:solidFill>
                <a:srgbClr val="000000"/>
              </a:solidFill>
              <a:sym typeface="Arial"/>
            </a:endParaRPr>
          </a:p>
        </p:txBody>
      </p:sp>
      <p:sp>
        <p:nvSpPr>
          <p:cNvPr id="103" name="Google Shape;103;p8"/>
          <p:cNvSpPr/>
          <p:nvPr/>
        </p:nvSpPr>
        <p:spPr>
          <a:xfrm>
            <a:off x="7911913" y="1880363"/>
            <a:ext cx="2276307" cy="400110"/>
          </a:xfrm>
          <a:prstGeom prst="rect">
            <a:avLst/>
          </a:prstGeom>
          <a:noFill/>
          <a:ln>
            <a:noFill/>
          </a:ln>
        </p:spPr>
        <p:txBody>
          <a:bodyPr spcFirstLastPara="1" wrap="square" lIns="91425" tIns="45700" rIns="91425" bIns="45700" anchor="ctr" anchorCtr="0">
            <a:noAutofit/>
          </a:bodyPr>
          <a:lstStyle/>
          <a:p>
            <a:pPr algn="ctr">
              <a:buClr>
                <a:srgbClr val="000000"/>
              </a:buClr>
              <a:buFont typeface="Arial"/>
              <a:buNone/>
            </a:pPr>
            <a:r>
              <a:rPr lang="en-US" sz="3600" b="1" kern="0" dirty="0" smtClean="0">
                <a:solidFill>
                  <a:srgbClr val="000000"/>
                </a:solidFill>
                <a:latin typeface="Calibri"/>
                <a:ea typeface="Calibri"/>
                <a:cs typeface="Calibri"/>
                <a:sym typeface="Calibri"/>
              </a:rPr>
              <a:t>Socialism</a:t>
            </a:r>
            <a:endParaRPr sz="1800" kern="0" dirty="0">
              <a:solidFill>
                <a:srgbClr val="000000"/>
              </a:solidFill>
              <a:cs typeface="Arial"/>
              <a:sym typeface="Arial"/>
            </a:endParaRPr>
          </a:p>
        </p:txBody>
      </p:sp>
      <p:grpSp>
        <p:nvGrpSpPr>
          <p:cNvPr id="104" name="Google Shape;104;p8" descr="Rocket"/>
          <p:cNvGrpSpPr/>
          <p:nvPr/>
        </p:nvGrpSpPr>
        <p:grpSpPr>
          <a:xfrm>
            <a:off x="2461189" y="3163927"/>
            <a:ext cx="767139" cy="764539"/>
            <a:chOff x="2129492" y="3506593"/>
            <a:chExt cx="767138" cy="764539"/>
          </a:xfrm>
        </p:grpSpPr>
        <p:sp>
          <p:nvSpPr>
            <p:cNvPr id="105" name="Google Shape;105;p8"/>
            <p:cNvSpPr/>
            <p:nvPr/>
          </p:nvSpPr>
          <p:spPr>
            <a:xfrm>
              <a:off x="2721883" y="3506593"/>
              <a:ext cx="174747" cy="167919"/>
            </a:xfrm>
            <a:custGeom>
              <a:avLst/>
              <a:gdLst/>
              <a:ahLst/>
              <a:cxnLst/>
              <a:rect l="l" t="t" r="r" b="b"/>
              <a:pathLst>
                <a:path w="174747" h="167919" extrusionOk="0">
                  <a:moveTo>
                    <a:pt x="170498" y="5042"/>
                  </a:moveTo>
                  <a:cubicBezTo>
                    <a:pt x="157163" y="-8293"/>
                    <a:pt x="71438" y="6947"/>
                    <a:pt x="0" y="25997"/>
                  </a:cubicBezTo>
                  <a:cubicBezTo>
                    <a:pt x="25717" y="41237"/>
                    <a:pt x="52388" y="62192"/>
                    <a:pt x="78105" y="87910"/>
                  </a:cubicBezTo>
                  <a:cubicBezTo>
                    <a:pt x="104775" y="114580"/>
                    <a:pt x="125730" y="141250"/>
                    <a:pt x="140970" y="167920"/>
                  </a:cubicBezTo>
                  <a:cubicBezTo>
                    <a:pt x="160020" y="94577"/>
                    <a:pt x="184785" y="18377"/>
                    <a:pt x="170498" y="5042"/>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06" name="Google Shape;106;p8"/>
            <p:cNvSpPr/>
            <p:nvPr/>
          </p:nvSpPr>
          <p:spPr>
            <a:xfrm>
              <a:off x="2129492" y="3768453"/>
              <a:ext cx="232345" cy="222232"/>
            </a:xfrm>
            <a:custGeom>
              <a:avLst/>
              <a:gdLst/>
              <a:ahLst/>
              <a:cxnLst/>
              <a:rect l="l" t="t" r="r" b="b"/>
              <a:pathLst>
                <a:path w="232345" h="222232" extrusionOk="0">
                  <a:moveTo>
                    <a:pt x="232346" y="14645"/>
                  </a:moveTo>
                  <a:lnTo>
                    <a:pt x="199961" y="2262"/>
                  </a:lnTo>
                  <a:cubicBezTo>
                    <a:pt x="186626" y="-2500"/>
                    <a:pt x="172338" y="357"/>
                    <a:pt x="161861" y="9882"/>
                  </a:cubicBezTo>
                  <a:lnTo>
                    <a:pt x="10413" y="161330"/>
                  </a:lnTo>
                  <a:cubicBezTo>
                    <a:pt x="-14352" y="186095"/>
                    <a:pt x="8508" y="228957"/>
                    <a:pt x="42798" y="221337"/>
                  </a:cubicBezTo>
                  <a:lnTo>
                    <a:pt x="169481" y="192762"/>
                  </a:lnTo>
                  <a:cubicBezTo>
                    <a:pt x="179958" y="145137"/>
                    <a:pt x="197103" y="81320"/>
                    <a:pt x="232346" y="1464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07" name="Google Shape;107;p8"/>
            <p:cNvSpPr/>
            <p:nvPr/>
          </p:nvSpPr>
          <p:spPr>
            <a:xfrm>
              <a:off x="2409504" y="4031701"/>
              <a:ext cx="222671" cy="239431"/>
            </a:xfrm>
            <a:custGeom>
              <a:avLst/>
              <a:gdLst/>
              <a:ahLst/>
              <a:cxnLst/>
              <a:rect l="l" t="t" r="r" b="b"/>
              <a:pathLst>
                <a:path w="222671" h="239431" extrusionOk="0">
                  <a:moveTo>
                    <a:pt x="204747" y="0"/>
                  </a:moveTo>
                  <a:cubicBezTo>
                    <a:pt x="140929" y="33338"/>
                    <a:pt x="79969" y="51435"/>
                    <a:pt x="30439" y="60960"/>
                  </a:cubicBezTo>
                  <a:lnTo>
                    <a:pt x="912" y="196215"/>
                  </a:lnTo>
                  <a:cubicBezTo>
                    <a:pt x="-6708" y="230505"/>
                    <a:pt x="35202" y="254317"/>
                    <a:pt x="60919" y="228600"/>
                  </a:cubicBezTo>
                  <a:lnTo>
                    <a:pt x="212367" y="77152"/>
                  </a:lnTo>
                  <a:cubicBezTo>
                    <a:pt x="221892" y="67627"/>
                    <a:pt x="225702" y="52388"/>
                    <a:pt x="219987" y="39052"/>
                  </a:cubicBezTo>
                  <a:lnTo>
                    <a:pt x="204747" y="0"/>
                  </a:ln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08" name="Google Shape;108;p8"/>
            <p:cNvSpPr/>
            <p:nvPr/>
          </p:nvSpPr>
          <p:spPr>
            <a:xfrm>
              <a:off x="2332311" y="3549735"/>
              <a:ext cx="512445" cy="511492"/>
            </a:xfrm>
            <a:custGeom>
              <a:avLst/>
              <a:gdLst/>
              <a:ahLst/>
              <a:cxnLst/>
              <a:rect l="l" t="t" r="r" b="b"/>
              <a:pathLst>
                <a:path w="512445" h="511492" extrusionOk="0">
                  <a:moveTo>
                    <a:pt x="338138" y="0"/>
                  </a:moveTo>
                  <a:cubicBezTo>
                    <a:pt x="281940" y="22860"/>
                    <a:pt x="218123" y="61913"/>
                    <a:pt x="156210" y="123825"/>
                  </a:cubicBezTo>
                  <a:cubicBezTo>
                    <a:pt x="42863" y="237173"/>
                    <a:pt x="9525" y="374333"/>
                    <a:pt x="0" y="452438"/>
                  </a:cubicBezTo>
                  <a:lnTo>
                    <a:pt x="59055" y="511493"/>
                  </a:lnTo>
                  <a:cubicBezTo>
                    <a:pt x="137160" y="501968"/>
                    <a:pt x="275273" y="469583"/>
                    <a:pt x="388620" y="356235"/>
                  </a:cubicBezTo>
                  <a:cubicBezTo>
                    <a:pt x="450533" y="294323"/>
                    <a:pt x="489585" y="231458"/>
                    <a:pt x="512445" y="175260"/>
                  </a:cubicBezTo>
                  <a:cubicBezTo>
                    <a:pt x="500063" y="143828"/>
                    <a:pt x="475298" y="106680"/>
                    <a:pt x="440055" y="70485"/>
                  </a:cubicBezTo>
                  <a:cubicBezTo>
                    <a:pt x="405765" y="37147"/>
                    <a:pt x="369570" y="12383"/>
                    <a:pt x="338138" y="0"/>
                  </a:cubicBezTo>
                  <a:close/>
                  <a:moveTo>
                    <a:pt x="386715" y="205740"/>
                  </a:moveTo>
                  <a:cubicBezTo>
                    <a:pt x="364808" y="227648"/>
                    <a:pt x="328613" y="227648"/>
                    <a:pt x="305753" y="205740"/>
                  </a:cubicBezTo>
                  <a:cubicBezTo>
                    <a:pt x="283845" y="183833"/>
                    <a:pt x="283845" y="147638"/>
                    <a:pt x="305753" y="124778"/>
                  </a:cubicBezTo>
                  <a:cubicBezTo>
                    <a:pt x="327660" y="102870"/>
                    <a:pt x="363855" y="102870"/>
                    <a:pt x="386715" y="124778"/>
                  </a:cubicBezTo>
                  <a:cubicBezTo>
                    <a:pt x="408623" y="147638"/>
                    <a:pt x="408623" y="183833"/>
                    <a:pt x="386715" y="205740"/>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09" name="Google Shape;109;p8"/>
            <p:cNvSpPr/>
            <p:nvPr/>
          </p:nvSpPr>
          <p:spPr>
            <a:xfrm>
              <a:off x="2220123" y="4037753"/>
              <a:ext cx="135662" cy="135943"/>
            </a:xfrm>
            <a:custGeom>
              <a:avLst/>
              <a:gdLst/>
              <a:ahLst/>
              <a:cxnLst/>
              <a:rect l="l" t="t" r="r" b="b"/>
              <a:pathLst>
                <a:path w="135662" h="135943" extrusionOk="0">
                  <a:moveTo>
                    <a:pt x="111235" y="24428"/>
                  </a:moveTo>
                  <a:cubicBezTo>
                    <a:pt x="95995" y="9188"/>
                    <a:pt x="97900" y="-16530"/>
                    <a:pt x="66467" y="14903"/>
                  </a:cubicBezTo>
                  <a:cubicBezTo>
                    <a:pt x="35035" y="46335"/>
                    <a:pt x="-11638" y="117773"/>
                    <a:pt x="2650" y="133013"/>
                  </a:cubicBezTo>
                  <a:cubicBezTo>
                    <a:pt x="17890" y="148253"/>
                    <a:pt x="89327" y="100628"/>
                    <a:pt x="120760" y="69195"/>
                  </a:cubicBezTo>
                  <a:cubicBezTo>
                    <a:pt x="152192" y="36810"/>
                    <a:pt x="126475" y="38715"/>
                    <a:pt x="111235" y="24428"/>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grpSp>
      <p:grpSp>
        <p:nvGrpSpPr>
          <p:cNvPr id="115" name="Google Shape;115;p8" descr="Users"/>
          <p:cNvGrpSpPr/>
          <p:nvPr/>
        </p:nvGrpSpPr>
        <p:grpSpPr>
          <a:xfrm>
            <a:off x="8735741" y="3341084"/>
            <a:ext cx="800099" cy="499109"/>
            <a:chOff x="9278664" y="3639271"/>
            <a:chExt cx="800099" cy="499109"/>
          </a:xfrm>
        </p:grpSpPr>
        <p:sp>
          <p:nvSpPr>
            <p:cNvPr id="116" name="Google Shape;116;p8"/>
            <p:cNvSpPr/>
            <p:nvPr/>
          </p:nvSpPr>
          <p:spPr>
            <a:xfrm>
              <a:off x="9364389" y="3639271"/>
              <a:ext cx="171450" cy="171449"/>
            </a:xfrm>
            <a:custGeom>
              <a:avLst/>
              <a:gdLst/>
              <a:ahLst/>
              <a:cxnLst/>
              <a:rect l="l" t="t" r="r" b="b"/>
              <a:pathLst>
                <a:path w="171450" h="171449" extrusionOk="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17" name="Google Shape;117;p8"/>
            <p:cNvSpPr/>
            <p:nvPr/>
          </p:nvSpPr>
          <p:spPr>
            <a:xfrm>
              <a:off x="9821589" y="3639271"/>
              <a:ext cx="171450" cy="171449"/>
            </a:xfrm>
            <a:custGeom>
              <a:avLst/>
              <a:gdLst/>
              <a:ahLst/>
              <a:cxnLst/>
              <a:rect l="l" t="t" r="r" b="b"/>
              <a:pathLst>
                <a:path w="171450" h="171449" extrusionOk="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18" name="Google Shape;118;p8"/>
            <p:cNvSpPr/>
            <p:nvPr/>
          </p:nvSpPr>
          <p:spPr>
            <a:xfrm>
              <a:off x="9507264" y="3966931"/>
              <a:ext cx="342900" cy="171449"/>
            </a:xfrm>
            <a:custGeom>
              <a:avLst/>
              <a:gdLst/>
              <a:ahLst/>
              <a:cxnLst/>
              <a:rect l="l" t="t" r="r" b="b"/>
              <a:pathLst>
                <a:path w="342900" h="171449" extrusionOk="0">
                  <a:moveTo>
                    <a:pt x="342900" y="171450"/>
                  </a:moveTo>
                  <a:lnTo>
                    <a:pt x="342900" y="85725"/>
                  </a:lnTo>
                  <a:cubicBezTo>
                    <a:pt x="342900" y="72390"/>
                    <a:pt x="337185" y="59055"/>
                    <a:pt x="325755" y="51435"/>
                  </a:cubicBezTo>
                  <a:cubicBezTo>
                    <a:pt x="302895" y="32385"/>
                    <a:pt x="272415" y="19050"/>
                    <a:pt x="241935" y="11430"/>
                  </a:cubicBezTo>
                  <a:cubicBezTo>
                    <a:pt x="220980" y="5715"/>
                    <a:pt x="196215" y="0"/>
                    <a:pt x="171450" y="0"/>
                  </a:cubicBezTo>
                  <a:cubicBezTo>
                    <a:pt x="148590" y="0"/>
                    <a:pt x="123825" y="3810"/>
                    <a:pt x="100965" y="11430"/>
                  </a:cubicBezTo>
                  <a:cubicBezTo>
                    <a:pt x="70485" y="19050"/>
                    <a:pt x="41910" y="34290"/>
                    <a:pt x="17145" y="51435"/>
                  </a:cubicBezTo>
                  <a:cubicBezTo>
                    <a:pt x="5715" y="60960"/>
                    <a:pt x="0" y="72390"/>
                    <a:pt x="0" y="85725"/>
                  </a:cubicBezTo>
                  <a:lnTo>
                    <a:pt x="0" y="171450"/>
                  </a:lnTo>
                  <a:lnTo>
                    <a:pt x="342900" y="171450"/>
                  </a:ln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19" name="Google Shape;119;p8"/>
            <p:cNvSpPr/>
            <p:nvPr/>
          </p:nvSpPr>
          <p:spPr>
            <a:xfrm>
              <a:off x="9592989" y="3772621"/>
              <a:ext cx="171450" cy="171450"/>
            </a:xfrm>
            <a:custGeom>
              <a:avLst/>
              <a:gdLst/>
              <a:ahLst/>
              <a:cxnLst/>
              <a:rect l="l" t="t" r="r" b="b"/>
              <a:pathLst>
                <a:path w="171450" h="171450" extrusionOk="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0" name="Google Shape;120;p8"/>
            <p:cNvSpPr/>
            <p:nvPr/>
          </p:nvSpPr>
          <p:spPr>
            <a:xfrm>
              <a:off x="9768249" y="3833581"/>
              <a:ext cx="310514" cy="171450"/>
            </a:xfrm>
            <a:custGeom>
              <a:avLst/>
              <a:gdLst/>
              <a:ahLst/>
              <a:cxnLst/>
              <a:rect l="l" t="t" r="r" b="b"/>
              <a:pathLst>
                <a:path w="310514" h="171450" extrusionOk="0">
                  <a:moveTo>
                    <a:pt x="293370" y="51435"/>
                  </a:moveTo>
                  <a:cubicBezTo>
                    <a:pt x="270510" y="32385"/>
                    <a:pt x="240030" y="19050"/>
                    <a:pt x="209550" y="11430"/>
                  </a:cubicBezTo>
                  <a:cubicBezTo>
                    <a:pt x="188595" y="5715"/>
                    <a:pt x="163830" y="0"/>
                    <a:pt x="139065" y="0"/>
                  </a:cubicBezTo>
                  <a:cubicBezTo>
                    <a:pt x="116205" y="0"/>
                    <a:pt x="91440" y="3810"/>
                    <a:pt x="68580" y="11430"/>
                  </a:cubicBezTo>
                  <a:cubicBezTo>
                    <a:pt x="57150" y="15240"/>
                    <a:pt x="45720" y="19050"/>
                    <a:pt x="34290" y="24765"/>
                  </a:cubicBezTo>
                  <a:lnTo>
                    <a:pt x="34290" y="26670"/>
                  </a:lnTo>
                  <a:cubicBezTo>
                    <a:pt x="34290" y="59055"/>
                    <a:pt x="20955" y="89535"/>
                    <a:pt x="0" y="110490"/>
                  </a:cubicBezTo>
                  <a:cubicBezTo>
                    <a:pt x="36195" y="121920"/>
                    <a:pt x="64770" y="137160"/>
                    <a:pt x="87630" y="154305"/>
                  </a:cubicBezTo>
                  <a:cubicBezTo>
                    <a:pt x="93345" y="160020"/>
                    <a:pt x="99060" y="163830"/>
                    <a:pt x="102870" y="171450"/>
                  </a:cubicBezTo>
                  <a:lnTo>
                    <a:pt x="310515" y="171450"/>
                  </a:lnTo>
                  <a:lnTo>
                    <a:pt x="310515" y="85725"/>
                  </a:lnTo>
                  <a:cubicBezTo>
                    <a:pt x="310515" y="72390"/>
                    <a:pt x="304800" y="59055"/>
                    <a:pt x="293370" y="5143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1" name="Google Shape;121;p8"/>
            <p:cNvSpPr/>
            <p:nvPr/>
          </p:nvSpPr>
          <p:spPr>
            <a:xfrm>
              <a:off x="9278664" y="3833581"/>
              <a:ext cx="310514" cy="171450"/>
            </a:xfrm>
            <a:custGeom>
              <a:avLst/>
              <a:gdLst/>
              <a:ahLst/>
              <a:cxnLst/>
              <a:rect l="l" t="t" r="r" b="b"/>
              <a:pathLst>
                <a:path w="310514" h="171450" extrusionOk="0">
                  <a:moveTo>
                    <a:pt x="222885" y="154305"/>
                  </a:moveTo>
                  <a:lnTo>
                    <a:pt x="222885" y="154305"/>
                  </a:lnTo>
                  <a:cubicBezTo>
                    <a:pt x="249555" y="135255"/>
                    <a:pt x="280035" y="120015"/>
                    <a:pt x="310515" y="110490"/>
                  </a:cubicBezTo>
                  <a:cubicBezTo>
                    <a:pt x="289560" y="87630"/>
                    <a:pt x="276225" y="59055"/>
                    <a:pt x="276225" y="26670"/>
                  </a:cubicBezTo>
                  <a:cubicBezTo>
                    <a:pt x="276225" y="24765"/>
                    <a:pt x="276225" y="24765"/>
                    <a:pt x="276225" y="22860"/>
                  </a:cubicBezTo>
                  <a:cubicBezTo>
                    <a:pt x="264795" y="19050"/>
                    <a:pt x="253365" y="13335"/>
                    <a:pt x="241935" y="11430"/>
                  </a:cubicBezTo>
                  <a:cubicBezTo>
                    <a:pt x="220980" y="5715"/>
                    <a:pt x="196215" y="0"/>
                    <a:pt x="171450" y="0"/>
                  </a:cubicBezTo>
                  <a:cubicBezTo>
                    <a:pt x="148590" y="0"/>
                    <a:pt x="123825" y="3810"/>
                    <a:pt x="100965" y="11430"/>
                  </a:cubicBezTo>
                  <a:cubicBezTo>
                    <a:pt x="70485" y="20955"/>
                    <a:pt x="41910" y="34290"/>
                    <a:pt x="17145" y="51435"/>
                  </a:cubicBezTo>
                  <a:cubicBezTo>
                    <a:pt x="5715" y="59055"/>
                    <a:pt x="0" y="72390"/>
                    <a:pt x="0" y="85725"/>
                  </a:cubicBezTo>
                  <a:lnTo>
                    <a:pt x="0" y="171450"/>
                  </a:lnTo>
                  <a:lnTo>
                    <a:pt x="205740" y="171450"/>
                  </a:lnTo>
                  <a:cubicBezTo>
                    <a:pt x="211455" y="163830"/>
                    <a:pt x="215265" y="160020"/>
                    <a:pt x="222885" y="15430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grpSp>
      <p:sp>
        <p:nvSpPr>
          <p:cNvPr id="26" name="Rectangle 25"/>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547431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8"/>
          <p:cNvSpPr/>
          <p:nvPr/>
        </p:nvSpPr>
        <p:spPr>
          <a:xfrm>
            <a:off x="1098329" y="1221728"/>
            <a:ext cx="10147739" cy="2648607"/>
          </a:xfrm>
          <a:prstGeom prst="rect">
            <a:avLst/>
          </a:prstGeom>
          <a:solidFill>
            <a:srgbClr val="151515"/>
          </a:solidFill>
          <a:ln>
            <a:noFill/>
          </a:ln>
        </p:spPr>
        <p:txBody>
          <a:bodyPr spcFirstLastPara="1" wrap="square" lIns="91425" tIns="274300" rIns="91425" bIns="45700" anchor="t" anchorCtr="0">
            <a:noAutofit/>
          </a:bodyPr>
          <a:lstStyle/>
          <a:p>
            <a:pPr algn="ctr">
              <a:buClr>
                <a:srgbClr val="000000"/>
              </a:buClr>
              <a:buFont typeface="Arial"/>
              <a:buNone/>
            </a:pPr>
            <a:r>
              <a:rPr lang="en-US" sz="5400" b="1" kern="0">
                <a:solidFill>
                  <a:srgbClr val="FFFFFF"/>
                </a:solidFill>
                <a:latin typeface="Calibri"/>
                <a:ea typeface="Calibri"/>
                <a:cs typeface="Calibri"/>
                <a:sym typeface="Calibri"/>
              </a:rPr>
              <a:t>LOREM IPSUM</a:t>
            </a:r>
            <a:endParaRPr sz="1400" kern="0">
              <a:solidFill>
                <a:srgbClr val="000000"/>
              </a:solidFill>
              <a:cs typeface="Arial"/>
              <a:sym typeface="Arial"/>
            </a:endParaRPr>
          </a:p>
        </p:txBody>
      </p:sp>
      <p:sp>
        <p:nvSpPr>
          <p:cNvPr id="93" name="Google Shape;93;p8"/>
          <p:cNvSpPr txBox="1">
            <a:spLocks noGrp="1"/>
          </p:cNvSpPr>
          <p:nvPr>
            <p:ph type="title"/>
          </p:nvPr>
        </p:nvSpPr>
        <p:spPr/>
        <p:txBody>
          <a:bodyPr/>
          <a:lstStyle/>
          <a:p>
            <a:pPr lvl="0" algn="ctr"/>
            <a:r>
              <a:rPr lang="en-US" dirty="0" smtClean="0"/>
              <a:t>Mixed Economy- Meaning</a:t>
            </a:r>
            <a:endParaRPr lang="en-US" dirty="0"/>
          </a:p>
        </p:txBody>
      </p:sp>
      <p:sp>
        <p:nvSpPr>
          <p:cNvPr id="94" name="Google Shape;94;p8"/>
          <p:cNvSpPr/>
          <p:nvPr/>
        </p:nvSpPr>
        <p:spPr>
          <a:xfrm>
            <a:off x="1022133" y="847898"/>
            <a:ext cx="10147739" cy="5170517"/>
          </a:xfrm>
          <a:prstGeom prst="rect">
            <a:avLst/>
          </a:prstGeom>
          <a:solidFill>
            <a:schemeClr val="accent6"/>
          </a:solidFill>
          <a:ln>
            <a:noFill/>
          </a:ln>
        </p:spPr>
        <p:txBody>
          <a:bodyPr spcFirstLastPara="1" wrap="square" lIns="91425" tIns="274300" rIns="91425" bIns="45700" anchor="t" anchorCtr="0">
            <a:noAutofit/>
          </a:bodyPr>
          <a:lstStyle/>
          <a:p>
            <a:pPr algn="ctr">
              <a:buClr>
                <a:srgbClr val="000000"/>
              </a:buClr>
              <a:buFont typeface="Arial"/>
              <a:buNone/>
            </a:pPr>
            <a:endParaRPr sz="1400" kern="0" dirty="0">
              <a:solidFill>
                <a:srgbClr val="000000"/>
              </a:solidFill>
              <a:cs typeface="Arial"/>
              <a:sym typeface="Arial"/>
            </a:endParaRPr>
          </a:p>
        </p:txBody>
      </p:sp>
      <p:sp>
        <p:nvSpPr>
          <p:cNvPr id="101" name="Google Shape;101;p8"/>
          <p:cNvSpPr/>
          <p:nvPr/>
        </p:nvSpPr>
        <p:spPr>
          <a:xfrm>
            <a:off x="1430960" y="1221728"/>
            <a:ext cx="9360609" cy="4363527"/>
          </a:xfrm>
          <a:prstGeom prst="rect">
            <a:avLst/>
          </a:prstGeom>
          <a:noFill/>
          <a:ln>
            <a:noFill/>
          </a:ln>
        </p:spPr>
        <p:txBody>
          <a:bodyPr spcFirstLastPara="1" wrap="square" lIns="91425" tIns="45700" rIns="91425" bIns="45700" anchor="ctr" anchorCtr="0">
            <a:noAutofit/>
          </a:bodyPr>
          <a:lstStyle/>
          <a:p>
            <a:r>
              <a:rPr lang="en-IN" sz="2400" b="1" dirty="0">
                <a:solidFill>
                  <a:schemeClr val="bg1"/>
                </a:solidFill>
              </a:rPr>
              <a:t>Mixed economy implies demarcation and harmonisation of the public and </a:t>
            </a:r>
            <a:r>
              <a:rPr lang="en-IN" sz="2400" b="1" dirty="0" smtClean="0">
                <a:solidFill>
                  <a:schemeClr val="bg1"/>
                </a:solidFill>
              </a:rPr>
              <a:t>private sectors</a:t>
            </a:r>
            <a:r>
              <a:rPr lang="en-IN" sz="2400" b="1" dirty="0">
                <a:solidFill>
                  <a:schemeClr val="bg1"/>
                </a:solidFill>
              </a:rPr>
              <a:t>. </a:t>
            </a:r>
            <a:endParaRPr lang="en-IN" sz="2400" b="1" dirty="0" smtClean="0">
              <a:solidFill>
                <a:schemeClr val="bg1"/>
              </a:solidFill>
            </a:endParaRPr>
          </a:p>
          <a:p>
            <a:endParaRPr lang="en-IN" sz="2400" b="1" dirty="0" smtClean="0">
              <a:solidFill>
                <a:schemeClr val="bg1"/>
              </a:solidFill>
            </a:endParaRPr>
          </a:p>
          <a:p>
            <a:r>
              <a:rPr lang="en-IN" sz="2400" b="1" dirty="0" smtClean="0">
                <a:solidFill>
                  <a:schemeClr val="bg1"/>
                </a:solidFill>
              </a:rPr>
              <a:t>market </a:t>
            </a:r>
            <a:r>
              <a:rPr lang="en-IN" sz="2400" b="1" dirty="0">
                <a:solidFill>
                  <a:schemeClr val="bg1"/>
                </a:solidFill>
              </a:rPr>
              <a:t>mechanism is not permitted and </a:t>
            </a:r>
            <a:r>
              <a:rPr lang="en-IN" sz="2400" b="1" dirty="0" smtClean="0">
                <a:solidFill>
                  <a:schemeClr val="bg1"/>
                </a:solidFill>
              </a:rPr>
              <a:t>the government </a:t>
            </a:r>
            <a:r>
              <a:rPr lang="en-IN" sz="2400" b="1" dirty="0">
                <a:solidFill>
                  <a:schemeClr val="bg1"/>
                </a:solidFill>
              </a:rPr>
              <a:t>intervenes or regulates the private sector in such a way that the </a:t>
            </a:r>
            <a:r>
              <a:rPr lang="en-IN" sz="2400" b="1" dirty="0" smtClean="0">
                <a:solidFill>
                  <a:schemeClr val="bg1"/>
                </a:solidFill>
              </a:rPr>
              <a:t>two sectors </a:t>
            </a:r>
            <a:r>
              <a:rPr lang="en-IN" sz="2400" b="1" dirty="0">
                <a:solidFill>
                  <a:schemeClr val="bg1"/>
                </a:solidFill>
              </a:rPr>
              <a:t>become mutually re-</a:t>
            </a:r>
            <a:r>
              <a:rPr lang="en-IN" sz="2400" b="1" dirty="0" err="1">
                <a:solidFill>
                  <a:schemeClr val="bg1"/>
                </a:solidFill>
              </a:rPr>
              <a:t>inforcing</a:t>
            </a:r>
            <a:r>
              <a:rPr lang="en-IN" sz="2400" b="1" dirty="0">
                <a:solidFill>
                  <a:schemeClr val="bg1"/>
                </a:solidFill>
              </a:rPr>
              <a:t>. </a:t>
            </a:r>
            <a:endParaRPr lang="en-IN" sz="2400" b="1" dirty="0" smtClean="0">
              <a:solidFill>
                <a:schemeClr val="bg1"/>
              </a:solidFill>
            </a:endParaRPr>
          </a:p>
          <a:p>
            <a:endParaRPr lang="en-IN" sz="2400" b="1" dirty="0" smtClean="0">
              <a:solidFill>
                <a:schemeClr val="bg1"/>
              </a:solidFill>
            </a:endParaRPr>
          </a:p>
          <a:p>
            <a:r>
              <a:rPr lang="en-IN" sz="2400" b="1" dirty="0" smtClean="0">
                <a:solidFill>
                  <a:schemeClr val="bg1"/>
                </a:solidFill>
              </a:rPr>
              <a:t>A </a:t>
            </a:r>
            <a:r>
              <a:rPr lang="en-IN" sz="2400" b="1" dirty="0">
                <a:solidFill>
                  <a:schemeClr val="bg1"/>
                </a:solidFill>
              </a:rPr>
              <a:t>mixed economy represents an </a:t>
            </a:r>
            <a:r>
              <a:rPr lang="en-IN" sz="2400" b="1" dirty="0" smtClean="0">
                <a:solidFill>
                  <a:schemeClr val="bg1"/>
                </a:solidFill>
              </a:rPr>
              <a:t>achievable balance </a:t>
            </a:r>
            <a:r>
              <a:rPr lang="en-IN" sz="2400" b="1" dirty="0">
                <a:solidFill>
                  <a:schemeClr val="bg1"/>
                </a:solidFill>
              </a:rPr>
              <a:t>between individual initiative and social goals. </a:t>
            </a:r>
            <a:endParaRPr lang="en-IN" sz="2400" b="1" dirty="0" smtClean="0">
              <a:solidFill>
                <a:schemeClr val="bg1"/>
              </a:solidFill>
            </a:endParaRPr>
          </a:p>
          <a:p>
            <a:endParaRPr lang="en-IN" sz="2400" b="1" dirty="0" smtClean="0">
              <a:solidFill>
                <a:schemeClr val="bg1"/>
              </a:solidFill>
            </a:endParaRPr>
          </a:p>
          <a:p>
            <a:endParaRPr lang="en-IN" sz="2400" b="1" dirty="0">
              <a:solidFill>
                <a:schemeClr val="bg1"/>
              </a:solidFill>
            </a:endParaRPr>
          </a:p>
          <a:p>
            <a:r>
              <a:rPr lang="en-IN" sz="2400" b="1" dirty="0" smtClean="0">
                <a:solidFill>
                  <a:schemeClr val="bg1"/>
                </a:solidFill>
              </a:rPr>
              <a:t>There </a:t>
            </a:r>
            <a:r>
              <a:rPr lang="en-IN" sz="2400" b="1" dirty="0">
                <a:solidFill>
                  <a:schemeClr val="bg1"/>
                </a:solidFill>
              </a:rPr>
              <a:t>is a commitment on the part of both </a:t>
            </a:r>
            <a:r>
              <a:rPr lang="en-IN" sz="2400" b="1" dirty="0" smtClean="0">
                <a:solidFill>
                  <a:schemeClr val="bg1"/>
                </a:solidFill>
              </a:rPr>
              <a:t>the sectors </a:t>
            </a:r>
            <a:r>
              <a:rPr lang="en-IN" sz="2400" b="1" dirty="0">
                <a:solidFill>
                  <a:schemeClr val="bg1"/>
                </a:solidFill>
              </a:rPr>
              <a:t>to national objectives and priorities.</a:t>
            </a:r>
            <a:endParaRPr sz="2400" b="1" kern="0" dirty="0">
              <a:solidFill>
                <a:schemeClr val="bg1"/>
              </a:solidFill>
              <a:sym typeface="Arial"/>
            </a:endParaRPr>
          </a:p>
        </p:txBody>
      </p:sp>
      <p:sp>
        <p:nvSpPr>
          <p:cNvPr id="103" name="Google Shape;103;p8"/>
          <p:cNvSpPr/>
          <p:nvPr/>
        </p:nvSpPr>
        <p:spPr>
          <a:xfrm>
            <a:off x="7911913" y="1880363"/>
            <a:ext cx="2276307" cy="400110"/>
          </a:xfrm>
          <a:prstGeom prst="rect">
            <a:avLst/>
          </a:prstGeom>
          <a:noFill/>
          <a:ln>
            <a:noFill/>
          </a:ln>
        </p:spPr>
        <p:txBody>
          <a:bodyPr spcFirstLastPara="1" wrap="square" lIns="91425" tIns="45700" rIns="91425" bIns="45700" anchor="ctr" anchorCtr="0">
            <a:noAutofit/>
          </a:bodyPr>
          <a:lstStyle/>
          <a:p>
            <a:pPr algn="ctr">
              <a:buClr>
                <a:srgbClr val="000000"/>
              </a:buClr>
              <a:buFont typeface="Arial"/>
              <a:buNone/>
            </a:pPr>
            <a:endParaRPr sz="1400" kern="0" dirty="0">
              <a:solidFill>
                <a:srgbClr val="000000"/>
              </a:solidFill>
              <a:cs typeface="Arial"/>
              <a:sym typeface="Arial"/>
            </a:endParaRPr>
          </a:p>
        </p:txBody>
      </p:sp>
      <p:sp>
        <p:nvSpPr>
          <p:cNvPr id="7" name="Rectangle 6"/>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816363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8"/>
          <p:cNvSpPr/>
          <p:nvPr/>
        </p:nvSpPr>
        <p:spPr>
          <a:xfrm>
            <a:off x="1431530" y="5643266"/>
            <a:ext cx="4657991" cy="703974"/>
          </a:xfrm>
          <a:custGeom>
            <a:avLst/>
            <a:gdLst/>
            <a:ahLst/>
            <a:cxnLst/>
            <a:rect l="l" t="t" r="r" b="b"/>
            <a:pathLst>
              <a:path w="1775" h="437" extrusionOk="0">
                <a:moveTo>
                  <a:pt x="111" y="287"/>
                </a:moveTo>
                <a:cubicBezTo>
                  <a:pt x="109" y="290"/>
                  <a:pt x="108" y="290"/>
                  <a:pt x="106" y="289"/>
                </a:cubicBezTo>
                <a:cubicBezTo>
                  <a:pt x="107" y="288"/>
                  <a:pt x="108" y="287"/>
                  <a:pt x="109" y="285"/>
                </a:cubicBezTo>
                <a:lnTo>
                  <a:pt x="109" y="284"/>
                </a:lnTo>
                <a:lnTo>
                  <a:pt x="111" y="287"/>
                </a:lnTo>
                <a:close/>
                <a:moveTo>
                  <a:pt x="44" y="286"/>
                </a:moveTo>
                <a:cubicBezTo>
                  <a:pt x="46" y="284"/>
                  <a:pt x="48" y="281"/>
                  <a:pt x="50" y="278"/>
                </a:cubicBezTo>
                <a:cubicBezTo>
                  <a:pt x="53" y="279"/>
                  <a:pt x="54" y="281"/>
                  <a:pt x="53" y="283"/>
                </a:cubicBezTo>
                <a:cubicBezTo>
                  <a:pt x="52" y="281"/>
                  <a:pt x="48" y="284"/>
                  <a:pt x="44" y="286"/>
                </a:cubicBezTo>
                <a:close/>
                <a:moveTo>
                  <a:pt x="58" y="269"/>
                </a:moveTo>
                <a:lnTo>
                  <a:pt x="58" y="268"/>
                </a:lnTo>
                <a:lnTo>
                  <a:pt x="61" y="264"/>
                </a:lnTo>
                <a:lnTo>
                  <a:pt x="58" y="269"/>
                </a:lnTo>
                <a:close/>
                <a:moveTo>
                  <a:pt x="237" y="99"/>
                </a:moveTo>
                <a:cubicBezTo>
                  <a:pt x="228" y="104"/>
                  <a:pt x="238" y="109"/>
                  <a:pt x="239" y="115"/>
                </a:cubicBezTo>
                <a:cubicBezTo>
                  <a:pt x="230" y="124"/>
                  <a:pt x="230" y="112"/>
                  <a:pt x="224" y="110"/>
                </a:cubicBezTo>
                <a:cubicBezTo>
                  <a:pt x="219" y="117"/>
                  <a:pt x="219" y="128"/>
                  <a:pt x="214" y="130"/>
                </a:cubicBezTo>
                <a:cubicBezTo>
                  <a:pt x="213" y="129"/>
                  <a:pt x="211" y="129"/>
                  <a:pt x="211" y="127"/>
                </a:cubicBezTo>
                <a:cubicBezTo>
                  <a:pt x="209" y="138"/>
                  <a:pt x="191" y="141"/>
                  <a:pt x="189" y="154"/>
                </a:cubicBezTo>
                <a:lnTo>
                  <a:pt x="187" y="153"/>
                </a:lnTo>
                <a:cubicBezTo>
                  <a:pt x="191" y="156"/>
                  <a:pt x="194" y="160"/>
                  <a:pt x="196" y="163"/>
                </a:cubicBezTo>
                <a:cubicBezTo>
                  <a:pt x="192" y="166"/>
                  <a:pt x="192" y="173"/>
                  <a:pt x="187" y="169"/>
                </a:cubicBezTo>
                <a:cubicBezTo>
                  <a:pt x="189" y="168"/>
                  <a:pt x="188" y="165"/>
                  <a:pt x="188" y="163"/>
                </a:cubicBezTo>
                <a:lnTo>
                  <a:pt x="186" y="168"/>
                </a:lnTo>
                <a:cubicBezTo>
                  <a:pt x="177" y="163"/>
                  <a:pt x="189" y="162"/>
                  <a:pt x="185" y="156"/>
                </a:cubicBezTo>
                <a:cubicBezTo>
                  <a:pt x="179" y="164"/>
                  <a:pt x="175" y="177"/>
                  <a:pt x="167" y="179"/>
                </a:cubicBezTo>
                <a:cubicBezTo>
                  <a:pt x="161" y="172"/>
                  <a:pt x="179" y="166"/>
                  <a:pt x="167" y="165"/>
                </a:cubicBezTo>
                <a:lnTo>
                  <a:pt x="178" y="162"/>
                </a:lnTo>
                <a:cubicBezTo>
                  <a:pt x="163" y="155"/>
                  <a:pt x="184" y="159"/>
                  <a:pt x="169" y="151"/>
                </a:cubicBezTo>
                <a:cubicBezTo>
                  <a:pt x="155" y="157"/>
                  <a:pt x="158" y="164"/>
                  <a:pt x="144" y="171"/>
                </a:cubicBezTo>
                <a:cubicBezTo>
                  <a:pt x="145" y="177"/>
                  <a:pt x="150" y="176"/>
                  <a:pt x="150" y="182"/>
                </a:cubicBezTo>
                <a:cubicBezTo>
                  <a:pt x="139" y="202"/>
                  <a:pt x="123" y="175"/>
                  <a:pt x="118" y="194"/>
                </a:cubicBezTo>
                <a:cubicBezTo>
                  <a:pt x="118" y="201"/>
                  <a:pt x="124" y="211"/>
                  <a:pt x="112" y="213"/>
                </a:cubicBezTo>
                <a:lnTo>
                  <a:pt x="108" y="203"/>
                </a:lnTo>
                <a:cubicBezTo>
                  <a:pt x="97" y="212"/>
                  <a:pt x="111" y="220"/>
                  <a:pt x="95" y="225"/>
                </a:cubicBezTo>
                <a:cubicBezTo>
                  <a:pt x="95" y="220"/>
                  <a:pt x="102" y="214"/>
                  <a:pt x="99" y="215"/>
                </a:cubicBezTo>
                <a:cubicBezTo>
                  <a:pt x="87" y="215"/>
                  <a:pt x="98" y="224"/>
                  <a:pt x="92" y="229"/>
                </a:cubicBezTo>
                <a:lnTo>
                  <a:pt x="85" y="223"/>
                </a:lnTo>
                <a:cubicBezTo>
                  <a:pt x="74" y="235"/>
                  <a:pt x="66" y="252"/>
                  <a:pt x="56" y="267"/>
                </a:cubicBezTo>
                <a:cubicBezTo>
                  <a:pt x="54" y="264"/>
                  <a:pt x="54" y="260"/>
                  <a:pt x="49" y="262"/>
                </a:cubicBezTo>
                <a:cubicBezTo>
                  <a:pt x="38" y="282"/>
                  <a:pt x="17" y="300"/>
                  <a:pt x="4" y="328"/>
                </a:cubicBezTo>
                <a:cubicBezTo>
                  <a:pt x="5" y="332"/>
                  <a:pt x="7" y="336"/>
                  <a:pt x="9" y="340"/>
                </a:cubicBezTo>
                <a:cubicBezTo>
                  <a:pt x="9" y="343"/>
                  <a:pt x="5" y="345"/>
                  <a:pt x="4" y="342"/>
                </a:cubicBezTo>
                <a:cubicBezTo>
                  <a:pt x="0" y="354"/>
                  <a:pt x="9" y="343"/>
                  <a:pt x="11" y="349"/>
                </a:cubicBezTo>
                <a:cubicBezTo>
                  <a:pt x="12" y="355"/>
                  <a:pt x="7" y="358"/>
                  <a:pt x="4" y="353"/>
                </a:cubicBezTo>
                <a:cubicBezTo>
                  <a:pt x="8" y="366"/>
                  <a:pt x="16" y="383"/>
                  <a:pt x="27" y="395"/>
                </a:cubicBezTo>
                <a:lnTo>
                  <a:pt x="25" y="393"/>
                </a:lnTo>
                <a:cubicBezTo>
                  <a:pt x="32" y="405"/>
                  <a:pt x="42" y="414"/>
                  <a:pt x="49" y="422"/>
                </a:cubicBezTo>
                <a:lnTo>
                  <a:pt x="44" y="422"/>
                </a:lnTo>
                <a:cubicBezTo>
                  <a:pt x="51" y="428"/>
                  <a:pt x="58" y="426"/>
                  <a:pt x="63" y="425"/>
                </a:cubicBezTo>
                <a:cubicBezTo>
                  <a:pt x="68" y="423"/>
                  <a:pt x="72" y="421"/>
                  <a:pt x="78" y="426"/>
                </a:cubicBezTo>
                <a:lnTo>
                  <a:pt x="75" y="427"/>
                </a:lnTo>
                <a:cubicBezTo>
                  <a:pt x="106" y="437"/>
                  <a:pt x="135" y="425"/>
                  <a:pt x="156" y="433"/>
                </a:cubicBezTo>
                <a:cubicBezTo>
                  <a:pt x="158" y="421"/>
                  <a:pt x="183" y="432"/>
                  <a:pt x="181" y="417"/>
                </a:cubicBezTo>
                <a:cubicBezTo>
                  <a:pt x="197" y="420"/>
                  <a:pt x="194" y="424"/>
                  <a:pt x="216" y="424"/>
                </a:cubicBezTo>
                <a:cubicBezTo>
                  <a:pt x="221" y="423"/>
                  <a:pt x="221" y="412"/>
                  <a:pt x="227" y="408"/>
                </a:cubicBezTo>
                <a:lnTo>
                  <a:pt x="229" y="416"/>
                </a:lnTo>
                <a:lnTo>
                  <a:pt x="235" y="405"/>
                </a:lnTo>
                <a:lnTo>
                  <a:pt x="243" y="413"/>
                </a:lnTo>
                <a:lnTo>
                  <a:pt x="248" y="409"/>
                </a:lnTo>
                <a:cubicBezTo>
                  <a:pt x="246" y="409"/>
                  <a:pt x="242" y="407"/>
                  <a:pt x="242" y="405"/>
                </a:cubicBezTo>
                <a:cubicBezTo>
                  <a:pt x="250" y="398"/>
                  <a:pt x="266" y="402"/>
                  <a:pt x="268" y="406"/>
                </a:cubicBezTo>
                <a:lnTo>
                  <a:pt x="288" y="392"/>
                </a:lnTo>
                <a:cubicBezTo>
                  <a:pt x="288" y="395"/>
                  <a:pt x="285" y="397"/>
                  <a:pt x="283" y="400"/>
                </a:cubicBezTo>
                <a:cubicBezTo>
                  <a:pt x="292" y="388"/>
                  <a:pt x="288" y="408"/>
                  <a:pt x="296" y="397"/>
                </a:cubicBezTo>
                <a:cubicBezTo>
                  <a:pt x="294" y="395"/>
                  <a:pt x="295" y="392"/>
                  <a:pt x="295" y="390"/>
                </a:cubicBezTo>
                <a:cubicBezTo>
                  <a:pt x="302" y="393"/>
                  <a:pt x="314" y="388"/>
                  <a:pt x="322" y="383"/>
                </a:cubicBezTo>
                <a:lnTo>
                  <a:pt x="322" y="389"/>
                </a:lnTo>
                <a:cubicBezTo>
                  <a:pt x="339" y="383"/>
                  <a:pt x="355" y="372"/>
                  <a:pt x="373" y="365"/>
                </a:cubicBezTo>
                <a:cubicBezTo>
                  <a:pt x="366" y="365"/>
                  <a:pt x="363" y="356"/>
                  <a:pt x="368" y="353"/>
                </a:cubicBezTo>
                <a:lnTo>
                  <a:pt x="374" y="360"/>
                </a:lnTo>
                <a:cubicBezTo>
                  <a:pt x="375" y="353"/>
                  <a:pt x="367" y="359"/>
                  <a:pt x="371" y="350"/>
                </a:cubicBezTo>
                <a:cubicBezTo>
                  <a:pt x="378" y="348"/>
                  <a:pt x="379" y="357"/>
                  <a:pt x="377" y="361"/>
                </a:cubicBezTo>
                <a:lnTo>
                  <a:pt x="384" y="355"/>
                </a:lnTo>
                <a:cubicBezTo>
                  <a:pt x="385" y="357"/>
                  <a:pt x="384" y="359"/>
                  <a:pt x="385" y="363"/>
                </a:cubicBezTo>
                <a:cubicBezTo>
                  <a:pt x="386" y="356"/>
                  <a:pt x="402" y="365"/>
                  <a:pt x="403" y="354"/>
                </a:cubicBezTo>
                <a:lnTo>
                  <a:pt x="404" y="356"/>
                </a:lnTo>
                <a:cubicBezTo>
                  <a:pt x="422" y="349"/>
                  <a:pt x="429" y="342"/>
                  <a:pt x="443" y="336"/>
                </a:cubicBezTo>
                <a:cubicBezTo>
                  <a:pt x="440" y="329"/>
                  <a:pt x="446" y="328"/>
                  <a:pt x="448" y="320"/>
                </a:cubicBezTo>
                <a:cubicBezTo>
                  <a:pt x="459" y="318"/>
                  <a:pt x="473" y="318"/>
                  <a:pt x="486" y="312"/>
                </a:cubicBezTo>
                <a:cubicBezTo>
                  <a:pt x="493" y="304"/>
                  <a:pt x="486" y="305"/>
                  <a:pt x="488" y="299"/>
                </a:cubicBezTo>
                <a:cubicBezTo>
                  <a:pt x="491" y="305"/>
                  <a:pt x="503" y="298"/>
                  <a:pt x="499" y="306"/>
                </a:cubicBezTo>
                <a:cubicBezTo>
                  <a:pt x="514" y="298"/>
                  <a:pt x="518" y="296"/>
                  <a:pt x="534" y="282"/>
                </a:cubicBezTo>
                <a:cubicBezTo>
                  <a:pt x="531" y="280"/>
                  <a:pt x="528" y="280"/>
                  <a:pt x="528" y="278"/>
                </a:cubicBezTo>
                <a:cubicBezTo>
                  <a:pt x="531" y="275"/>
                  <a:pt x="537" y="277"/>
                  <a:pt x="538" y="280"/>
                </a:cubicBezTo>
                <a:lnTo>
                  <a:pt x="538" y="281"/>
                </a:lnTo>
                <a:cubicBezTo>
                  <a:pt x="555" y="262"/>
                  <a:pt x="595" y="276"/>
                  <a:pt x="606" y="255"/>
                </a:cubicBezTo>
                <a:lnTo>
                  <a:pt x="605" y="256"/>
                </a:lnTo>
                <a:lnTo>
                  <a:pt x="620" y="242"/>
                </a:lnTo>
                <a:cubicBezTo>
                  <a:pt x="628" y="239"/>
                  <a:pt x="617" y="248"/>
                  <a:pt x="625" y="250"/>
                </a:cubicBezTo>
                <a:cubicBezTo>
                  <a:pt x="639" y="231"/>
                  <a:pt x="655" y="237"/>
                  <a:pt x="667" y="223"/>
                </a:cubicBezTo>
                <a:cubicBezTo>
                  <a:pt x="688" y="236"/>
                  <a:pt x="709" y="203"/>
                  <a:pt x="731" y="208"/>
                </a:cubicBezTo>
                <a:lnTo>
                  <a:pt x="728" y="204"/>
                </a:lnTo>
                <a:cubicBezTo>
                  <a:pt x="730" y="198"/>
                  <a:pt x="734" y="204"/>
                  <a:pt x="737" y="204"/>
                </a:cubicBezTo>
                <a:cubicBezTo>
                  <a:pt x="736" y="201"/>
                  <a:pt x="731" y="202"/>
                  <a:pt x="733" y="199"/>
                </a:cubicBezTo>
                <a:cubicBezTo>
                  <a:pt x="738" y="195"/>
                  <a:pt x="744" y="192"/>
                  <a:pt x="750" y="190"/>
                </a:cubicBezTo>
                <a:cubicBezTo>
                  <a:pt x="752" y="189"/>
                  <a:pt x="755" y="188"/>
                  <a:pt x="757" y="188"/>
                </a:cubicBezTo>
                <a:cubicBezTo>
                  <a:pt x="761" y="188"/>
                  <a:pt x="764" y="189"/>
                  <a:pt x="765" y="191"/>
                </a:cubicBezTo>
                <a:cubicBezTo>
                  <a:pt x="765" y="192"/>
                  <a:pt x="764" y="196"/>
                  <a:pt x="763" y="197"/>
                </a:cubicBezTo>
                <a:cubicBezTo>
                  <a:pt x="762" y="200"/>
                  <a:pt x="761" y="201"/>
                  <a:pt x="760" y="202"/>
                </a:cubicBezTo>
                <a:cubicBezTo>
                  <a:pt x="760" y="203"/>
                  <a:pt x="767" y="200"/>
                  <a:pt x="772" y="199"/>
                </a:cubicBezTo>
                <a:cubicBezTo>
                  <a:pt x="778" y="197"/>
                  <a:pt x="781" y="199"/>
                  <a:pt x="774" y="203"/>
                </a:cubicBezTo>
                <a:cubicBezTo>
                  <a:pt x="771" y="202"/>
                  <a:pt x="768" y="202"/>
                  <a:pt x="765" y="203"/>
                </a:cubicBezTo>
                <a:cubicBezTo>
                  <a:pt x="768" y="203"/>
                  <a:pt x="769" y="205"/>
                  <a:pt x="768" y="207"/>
                </a:cubicBezTo>
                <a:lnTo>
                  <a:pt x="768" y="209"/>
                </a:lnTo>
                <a:lnTo>
                  <a:pt x="766" y="213"/>
                </a:lnTo>
                <a:cubicBezTo>
                  <a:pt x="765" y="216"/>
                  <a:pt x="764" y="219"/>
                  <a:pt x="762" y="222"/>
                </a:cubicBezTo>
                <a:cubicBezTo>
                  <a:pt x="759" y="229"/>
                  <a:pt x="755" y="234"/>
                  <a:pt x="751" y="243"/>
                </a:cubicBezTo>
                <a:cubicBezTo>
                  <a:pt x="746" y="255"/>
                  <a:pt x="742" y="267"/>
                  <a:pt x="742" y="278"/>
                </a:cubicBezTo>
                <a:cubicBezTo>
                  <a:pt x="741" y="275"/>
                  <a:pt x="738" y="275"/>
                  <a:pt x="739" y="271"/>
                </a:cubicBezTo>
                <a:cubicBezTo>
                  <a:pt x="734" y="275"/>
                  <a:pt x="733" y="285"/>
                  <a:pt x="735" y="293"/>
                </a:cubicBezTo>
                <a:cubicBezTo>
                  <a:pt x="736" y="301"/>
                  <a:pt x="741" y="306"/>
                  <a:pt x="744" y="306"/>
                </a:cubicBezTo>
                <a:cubicBezTo>
                  <a:pt x="745" y="312"/>
                  <a:pt x="740" y="309"/>
                  <a:pt x="739" y="314"/>
                </a:cubicBezTo>
                <a:cubicBezTo>
                  <a:pt x="739" y="320"/>
                  <a:pt x="745" y="324"/>
                  <a:pt x="750" y="328"/>
                </a:cubicBezTo>
                <a:cubicBezTo>
                  <a:pt x="755" y="331"/>
                  <a:pt x="760" y="333"/>
                  <a:pt x="760" y="337"/>
                </a:cubicBezTo>
                <a:cubicBezTo>
                  <a:pt x="760" y="338"/>
                  <a:pt x="756" y="336"/>
                  <a:pt x="754" y="335"/>
                </a:cubicBezTo>
                <a:cubicBezTo>
                  <a:pt x="760" y="339"/>
                  <a:pt x="781" y="353"/>
                  <a:pt x="779" y="343"/>
                </a:cubicBezTo>
                <a:cubicBezTo>
                  <a:pt x="786" y="349"/>
                  <a:pt x="796" y="351"/>
                  <a:pt x="803" y="352"/>
                </a:cubicBezTo>
                <a:cubicBezTo>
                  <a:pt x="811" y="353"/>
                  <a:pt x="815" y="353"/>
                  <a:pt x="820" y="356"/>
                </a:cubicBezTo>
                <a:cubicBezTo>
                  <a:pt x="827" y="349"/>
                  <a:pt x="839" y="363"/>
                  <a:pt x="843" y="351"/>
                </a:cubicBezTo>
                <a:cubicBezTo>
                  <a:pt x="840" y="363"/>
                  <a:pt x="862" y="363"/>
                  <a:pt x="869" y="358"/>
                </a:cubicBezTo>
                <a:cubicBezTo>
                  <a:pt x="868" y="360"/>
                  <a:pt x="869" y="361"/>
                  <a:pt x="871" y="362"/>
                </a:cubicBezTo>
                <a:cubicBezTo>
                  <a:pt x="872" y="363"/>
                  <a:pt x="875" y="365"/>
                  <a:pt x="873" y="367"/>
                </a:cubicBezTo>
                <a:cubicBezTo>
                  <a:pt x="876" y="367"/>
                  <a:pt x="880" y="367"/>
                  <a:pt x="883" y="366"/>
                </a:cubicBezTo>
                <a:cubicBezTo>
                  <a:pt x="886" y="366"/>
                  <a:pt x="887" y="365"/>
                  <a:pt x="889" y="364"/>
                </a:cubicBezTo>
                <a:cubicBezTo>
                  <a:pt x="892" y="362"/>
                  <a:pt x="894" y="360"/>
                  <a:pt x="892" y="357"/>
                </a:cubicBezTo>
                <a:cubicBezTo>
                  <a:pt x="912" y="369"/>
                  <a:pt x="922" y="339"/>
                  <a:pt x="934" y="355"/>
                </a:cubicBezTo>
                <a:cubicBezTo>
                  <a:pt x="957" y="342"/>
                  <a:pt x="976" y="330"/>
                  <a:pt x="994" y="321"/>
                </a:cubicBezTo>
                <a:cubicBezTo>
                  <a:pt x="998" y="333"/>
                  <a:pt x="973" y="330"/>
                  <a:pt x="978" y="341"/>
                </a:cubicBezTo>
                <a:cubicBezTo>
                  <a:pt x="995" y="330"/>
                  <a:pt x="1003" y="317"/>
                  <a:pt x="1022" y="314"/>
                </a:cubicBezTo>
                <a:cubicBezTo>
                  <a:pt x="1027" y="314"/>
                  <a:pt x="1021" y="320"/>
                  <a:pt x="1020" y="322"/>
                </a:cubicBezTo>
                <a:cubicBezTo>
                  <a:pt x="1036" y="312"/>
                  <a:pt x="1054" y="313"/>
                  <a:pt x="1067" y="306"/>
                </a:cubicBezTo>
                <a:lnTo>
                  <a:pt x="1064" y="309"/>
                </a:lnTo>
                <a:cubicBezTo>
                  <a:pt x="1067" y="309"/>
                  <a:pt x="1070" y="311"/>
                  <a:pt x="1070" y="305"/>
                </a:cubicBezTo>
                <a:lnTo>
                  <a:pt x="1068" y="307"/>
                </a:lnTo>
                <a:cubicBezTo>
                  <a:pt x="1062" y="299"/>
                  <a:pt x="1078" y="290"/>
                  <a:pt x="1080" y="287"/>
                </a:cubicBezTo>
                <a:cubicBezTo>
                  <a:pt x="1077" y="294"/>
                  <a:pt x="1079" y="295"/>
                  <a:pt x="1082" y="297"/>
                </a:cubicBezTo>
                <a:cubicBezTo>
                  <a:pt x="1085" y="300"/>
                  <a:pt x="1087" y="302"/>
                  <a:pt x="1081" y="311"/>
                </a:cubicBezTo>
                <a:cubicBezTo>
                  <a:pt x="1083" y="310"/>
                  <a:pt x="1086" y="308"/>
                  <a:pt x="1087" y="305"/>
                </a:cubicBezTo>
                <a:cubicBezTo>
                  <a:pt x="1089" y="307"/>
                  <a:pt x="1089" y="309"/>
                  <a:pt x="1085" y="312"/>
                </a:cubicBezTo>
                <a:cubicBezTo>
                  <a:pt x="1093" y="312"/>
                  <a:pt x="1094" y="305"/>
                  <a:pt x="1100" y="309"/>
                </a:cubicBezTo>
                <a:cubicBezTo>
                  <a:pt x="1098" y="311"/>
                  <a:pt x="1097" y="311"/>
                  <a:pt x="1094" y="314"/>
                </a:cubicBezTo>
                <a:cubicBezTo>
                  <a:pt x="1099" y="311"/>
                  <a:pt x="1106" y="309"/>
                  <a:pt x="1108" y="316"/>
                </a:cubicBezTo>
                <a:lnTo>
                  <a:pt x="1104" y="317"/>
                </a:lnTo>
                <a:cubicBezTo>
                  <a:pt x="1107" y="320"/>
                  <a:pt x="1113" y="324"/>
                  <a:pt x="1119" y="329"/>
                </a:cubicBezTo>
                <a:cubicBezTo>
                  <a:pt x="1125" y="335"/>
                  <a:pt x="1131" y="342"/>
                  <a:pt x="1138" y="352"/>
                </a:cubicBezTo>
                <a:cubicBezTo>
                  <a:pt x="1124" y="355"/>
                  <a:pt x="1141" y="360"/>
                  <a:pt x="1138" y="369"/>
                </a:cubicBezTo>
                <a:cubicBezTo>
                  <a:pt x="1142" y="371"/>
                  <a:pt x="1147" y="372"/>
                  <a:pt x="1152" y="373"/>
                </a:cubicBezTo>
                <a:cubicBezTo>
                  <a:pt x="1151" y="371"/>
                  <a:pt x="1150" y="368"/>
                  <a:pt x="1149" y="366"/>
                </a:cubicBezTo>
                <a:cubicBezTo>
                  <a:pt x="1160" y="372"/>
                  <a:pt x="1170" y="366"/>
                  <a:pt x="1177" y="371"/>
                </a:cubicBezTo>
                <a:lnTo>
                  <a:pt x="1169" y="374"/>
                </a:lnTo>
                <a:cubicBezTo>
                  <a:pt x="1175" y="375"/>
                  <a:pt x="1181" y="375"/>
                  <a:pt x="1186" y="376"/>
                </a:cubicBezTo>
                <a:lnTo>
                  <a:pt x="1178" y="370"/>
                </a:lnTo>
                <a:cubicBezTo>
                  <a:pt x="1188" y="367"/>
                  <a:pt x="1179" y="358"/>
                  <a:pt x="1190" y="363"/>
                </a:cubicBezTo>
                <a:cubicBezTo>
                  <a:pt x="1188" y="363"/>
                  <a:pt x="1199" y="364"/>
                  <a:pt x="1202" y="370"/>
                </a:cubicBezTo>
                <a:lnTo>
                  <a:pt x="1202" y="370"/>
                </a:lnTo>
                <a:cubicBezTo>
                  <a:pt x="1207" y="368"/>
                  <a:pt x="1212" y="365"/>
                  <a:pt x="1218" y="368"/>
                </a:cubicBezTo>
                <a:cubicBezTo>
                  <a:pt x="1219" y="371"/>
                  <a:pt x="1216" y="379"/>
                  <a:pt x="1217" y="381"/>
                </a:cubicBezTo>
                <a:cubicBezTo>
                  <a:pt x="1221" y="373"/>
                  <a:pt x="1237" y="380"/>
                  <a:pt x="1243" y="371"/>
                </a:cubicBezTo>
                <a:cubicBezTo>
                  <a:pt x="1241" y="373"/>
                  <a:pt x="1241" y="378"/>
                  <a:pt x="1241" y="380"/>
                </a:cubicBezTo>
                <a:lnTo>
                  <a:pt x="1245" y="373"/>
                </a:lnTo>
                <a:cubicBezTo>
                  <a:pt x="1249" y="375"/>
                  <a:pt x="1250" y="376"/>
                  <a:pt x="1249" y="380"/>
                </a:cubicBezTo>
                <a:cubicBezTo>
                  <a:pt x="1261" y="382"/>
                  <a:pt x="1245" y="368"/>
                  <a:pt x="1260" y="373"/>
                </a:cubicBezTo>
                <a:cubicBezTo>
                  <a:pt x="1258" y="374"/>
                  <a:pt x="1259" y="375"/>
                  <a:pt x="1257" y="376"/>
                </a:cubicBezTo>
                <a:cubicBezTo>
                  <a:pt x="1271" y="379"/>
                  <a:pt x="1284" y="372"/>
                  <a:pt x="1298" y="374"/>
                </a:cubicBezTo>
                <a:cubicBezTo>
                  <a:pt x="1302" y="384"/>
                  <a:pt x="1286" y="377"/>
                  <a:pt x="1291" y="386"/>
                </a:cubicBezTo>
                <a:cubicBezTo>
                  <a:pt x="1310" y="383"/>
                  <a:pt x="1330" y="372"/>
                  <a:pt x="1348" y="373"/>
                </a:cubicBezTo>
                <a:lnTo>
                  <a:pt x="1344" y="372"/>
                </a:lnTo>
                <a:cubicBezTo>
                  <a:pt x="1346" y="358"/>
                  <a:pt x="1359" y="378"/>
                  <a:pt x="1367" y="371"/>
                </a:cubicBezTo>
                <a:cubicBezTo>
                  <a:pt x="1365" y="372"/>
                  <a:pt x="1365" y="379"/>
                  <a:pt x="1365" y="377"/>
                </a:cubicBezTo>
                <a:cubicBezTo>
                  <a:pt x="1378" y="378"/>
                  <a:pt x="1391" y="371"/>
                  <a:pt x="1409" y="365"/>
                </a:cubicBezTo>
                <a:lnTo>
                  <a:pt x="1407" y="369"/>
                </a:lnTo>
                <a:cubicBezTo>
                  <a:pt x="1415" y="371"/>
                  <a:pt x="1426" y="369"/>
                  <a:pt x="1435" y="369"/>
                </a:cubicBezTo>
                <a:cubicBezTo>
                  <a:pt x="1436" y="365"/>
                  <a:pt x="1441" y="366"/>
                  <a:pt x="1438" y="361"/>
                </a:cubicBezTo>
                <a:cubicBezTo>
                  <a:pt x="1465" y="378"/>
                  <a:pt x="1482" y="344"/>
                  <a:pt x="1506" y="358"/>
                </a:cubicBezTo>
                <a:cubicBezTo>
                  <a:pt x="1504" y="358"/>
                  <a:pt x="1501" y="362"/>
                  <a:pt x="1503" y="361"/>
                </a:cubicBezTo>
                <a:lnTo>
                  <a:pt x="1520" y="355"/>
                </a:lnTo>
                <a:cubicBezTo>
                  <a:pt x="1518" y="350"/>
                  <a:pt x="1518" y="352"/>
                  <a:pt x="1513" y="348"/>
                </a:cubicBezTo>
                <a:cubicBezTo>
                  <a:pt x="1515" y="344"/>
                  <a:pt x="1519" y="341"/>
                  <a:pt x="1524" y="340"/>
                </a:cubicBezTo>
                <a:cubicBezTo>
                  <a:pt x="1516" y="345"/>
                  <a:pt x="1526" y="350"/>
                  <a:pt x="1530" y="352"/>
                </a:cubicBezTo>
                <a:cubicBezTo>
                  <a:pt x="1529" y="351"/>
                  <a:pt x="1530" y="348"/>
                  <a:pt x="1529" y="347"/>
                </a:cubicBezTo>
                <a:cubicBezTo>
                  <a:pt x="1540" y="356"/>
                  <a:pt x="1529" y="334"/>
                  <a:pt x="1543" y="339"/>
                </a:cubicBezTo>
                <a:lnTo>
                  <a:pt x="1543" y="343"/>
                </a:lnTo>
                <a:cubicBezTo>
                  <a:pt x="1547" y="340"/>
                  <a:pt x="1551" y="335"/>
                  <a:pt x="1556" y="335"/>
                </a:cubicBezTo>
                <a:cubicBezTo>
                  <a:pt x="1560" y="342"/>
                  <a:pt x="1552" y="339"/>
                  <a:pt x="1552" y="345"/>
                </a:cubicBezTo>
                <a:cubicBezTo>
                  <a:pt x="1560" y="344"/>
                  <a:pt x="1565" y="330"/>
                  <a:pt x="1573" y="336"/>
                </a:cubicBezTo>
                <a:cubicBezTo>
                  <a:pt x="1570" y="338"/>
                  <a:pt x="1565" y="339"/>
                  <a:pt x="1562" y="341"/>
                </a:cubicBezTo>
                <a:cubicBezTo>
                  <a:pt x="1571" y="348"/>
                  <a:pt x="1572" y="346"/>
                  <a:pt x="1577" y="346"/>
                </a:cubicBezTo>
                <a:lnTo>
                  <a:pt x="1577" y="346"/>
                </a:lnTo>
                <a:lnTo>
                  <a:pt x="1590" y="348"/>
                </a:lnTo>
                <a:lnTo>
                  <a:pt x="1586" y="346"/>
                </a:lnTo>
                <a:cubicBezTo>
                  <a:pt x="1592" y="327"/>
                  <a:pt x="1604" y="340"/>
                  <a:pt x="1615" y="326"/>
                </a:cubicBezTo>
                <a:cubicBezTo>
                  <a:pt x="1605" y="339"/>
                  <a:pt x="1614" y="332"/>
                  <a:pt x="1614" y="340"/>
                </a:cubicBezTo>
                <a:cubicBezTo>
                  <a:pt x="1618" y="342"/>
                  <a:pt x="1623" y="344"/>
                  <a:pt x="1622" y="346"/>
                </a:cubicBezTo>
                <a:cubicBezTo>
                  <a:pt x="1627" y="339"/>
                  <a:pt x="1633" y="349"/>
                  <a:pt x="1639" y="339"/>
                </a:cubicBezTo>
                <a:cubicBezTo>
                  <a:pt x="1640" y="341"/>
                  <a:pt x="1646" y="338"/>
                  <a:pt x="1646" y="344"/>
                </a:cubicBezTo>
                <a:cubicBezTo>
                  <a:pt x="1653" y="341"/>
                  <a:pt x="1643" y="340"/>
                  <a:pt x="1643" y="337"/>
                </a:cubicBezTo>
                <a:cubicBezTo>
                  <a:pt x="1653" y="326"/>
                  <a:pt x="1673" y="342"/>
                  <a:pt x="1687" y="327"/>
                </a:cubicBezTo>
                <a:cubicBezTo>
                  <a:pt x="1701" y="319"/>
                  <a:pt x="1702" y="310"/>
                  <a:pt x="1714" y="303"/>
                </a:cubicBezTo>
                <a:cubicBezTo>
                  <a:pt x="1719" y="306"/>
                  <a:pt x="1712" y="313"/>
                  <a:pt x="1712" y="313"/>
                </a:cubicBezTo>
                <a:cubicBezTo>
                  <a:pt x="1720" y="315"/>
                  <a:pt x="1726" y="313"/>
                  <a:pt x="1732" y="309"/>
                </a:cubicBezTo>
                <a:cubicBezTo>
                  <a:pt x="1731" y="312"/>
                  <a:pt x="1733" y="313"/>
                  <a:pt x="1736" y="315"/>
                </a:cubicBezTo>
                <a:cubicBezTo>
                  <a:pt x="1741" y="314"/>
                  <a:pt x="1737" y="305"/>
                  <a:pt x="1745" y="308"/>
                </a:cubicBezTo>
                <a:cubicBezTo>
                  <a:pt x="1745" y="311"/>
                  <a:pt x="1744" y="315"/>
                  <a:pt x="1742" y="319"/>
                </a:cubicBezTo>
                <a:cubicBezTo>
                  <a:pt x="1748" y="315"/>
                  <a:pt x="1754" y="309"/>
                  <a:pt x="1760" y="305"/>
                </a:cubicBezTo>
                <a:cubicBezTo>
                  <a:pt x="1763" y="309"/>
                  <a:pt x="1757" y="313"/>
                  <a:pt x="1755" y="316"/>
                </a:cubicBezTo>
                <a:cubicBezTo>
                  <a:pt x="1763" y="313"/>
                  <a:pt x="1774" y="308"/>
                  <a:pt x="1775" y="300"/>
                </a:cubicBezTo>
                <a:lnTo>
                  <a:pt x="1769" y="299"/>
                </a:lnTo>
                <a:cubicBezTo>
                  <a:pt x="1772" y="298"/>
                  <a:pt x="1772" y="305"/>
                  <a:pt x="1771" y="306"/>
                </a:cubicBezTo>
                <a:cubicBezTo>
                  <a:pt x="1765" y="313"/>
                  <a:pt x="1761" y="306"/>
                  <a:pt x="1760" y="304"/>
                </a:cubicBezTo>
                <a:lnTo>
                  <a:pt x="1764" y="301"/>
                </a:lnTo>
                <a:cubicBezTo>
                  <a:pt x="1756" y="287"/>
                  <a:pt x="1745" y="308"/>
                  <a:pt x="1736" y="309"/>
                </a:cubicBezTo>
                <a:lnTo>
                  <a:pt x="1737" y="297"/>
                </a:lnTo>
                <a:lnTo>
                  <a:pt x="1729" y="308"/>
                </a:lnTo>
                <a:cubicBezTo>
                  <a:pt x="1727" y="306"/>
                  <a:pt x="1724" y="300"/>
                  <a:pt x="1728" y="298"/>
                </a:cubicBezTo>
                <a:cubicBezTo>
                  <a:pt x="1720" y="294"/>
                  <a:pt x="1723" y="303"/>
                  <a:pt x="1716" y="298"/>
                </a:cubicBezTo>
                <a:lnTo>
                  <a:pt x="1716" y="296"/>
                </a:lnTo>
                <a:lnTo>
                  <a:pt x="1710" y="301"/>
                </a:lnTo>
                <a:cubicBezTo>
                  <a:pt x="1710" y="298"/>
                  <a:pt x="1707" y="293"/>
                  <a:pt x="1711" y="294"/>
                </a:cubicBezTo>
                <a:cubicBezTo>
                  <a:pt x="1698" y="290"/>
                  <a:pt x="1694" y="306"/>
                  <a:pt x="1687" y="299"/>
                </a:cubicBezTo>
                <a:lnTo>
                  <a:pt x="1688" y="298"/>
                </a:lnTo>
                <a:cubicBezTo>
                  <a:pt x="1672" y="305"/>
                  <a:pt x="1688" y="306"/>
                  <a:pt x="1677" y="318"/>
                </a:cubicBezTo>
                <a:lnTo>
                  <a:pt x="1665" y="300"/>
                </a:lnTo>
                <a:lnTo>
                  <a:pt x="1665" y="308"/>
                </a:lnTo>
                <a:cubicBezTo>
                  <a:pt x="1663" y="309"/>
                  <a:pt x="1660" y="309"/>
                  <a:pt x="1660" y="305"/>
                </a:cubicBezTo>
                <a:cubicBezTo>
                  <a:pt x="1654" y="312"/>
                  <a:pt x="1661" y="309"/>
                  <a:pt x="1659" y="314"/>
                </a:cubicBezTo>
                <a:cubicBezTo>
                  <a:pt x="1649" y="309"/>
                  <a:pt x="1636" y="322"/>
                  <a:pt x="1632" y="310"/>
                </a:cubicBezTo>
                <a:cubicBezTo>
                  <a:pt x="1630" y="316"/>
                  <a:pt x="1641" y="313"/>
                  <a:pt x="1633" y="319"/>
                </a:cubicBezTo>
                <a:cubicBezTo>
                  <a:pt x="1628" y="306"/>
                  <a:pt x="1623" y="323"/>
                  <a:pt x="1614" y="318"/>
                </a:cubicBezTo>
                <a:cubicBezTo>
                  <a:pt x="1615" y="311"/>
                  <a:pt x="1623" y="313"/>
                  <a:pt x="1614" y="308"/>
                </a:cubicBezTo>
                <a:cubicBezTo>
                  <a:pt x="1612" y="321"/>
                  <a:pt x="1599" y="308"/>
                  <a:pt x="1593" y="312"/>
                </a:cubicBezTo>
                <a:cubicBezTo>
                  <a:pt x="1594" y="321"/>
                  <a:pt x="1579" y="318"/>
                  <a:pt x="1569" y="323"/>
                </a:cubicBezTo>
                <a:cubicBezTo>
                  <a:pt x="1569" y="320"/>
                  <a:pt x="1548" y="321"/>
                  <a:pt x="1537" y="319"/>
                </a:cubicBezTo>
                <a:lnTo>
                  <a:pt x="1537" y="318"/>
                </a:lnTo>
                <a:cubicBezTo>
                  <a:pt x="1537" y="328"/>
                  <a:pt x="1526" y="327"/>
                  <a:pt x="1519" y="331"/>
                </a:cubicBezTo>
                <a:cubicBezTo>
                  <a:pt x="1518" y="325"/>
                  <a:pt x="1519" y="322"/>
                  <a:pt x="1523" y="319"/>
                </a:cubicBezTo>
                <a:lnTo>
                  <a:pt x="1516" y="320"/>
                </a:lnTo>
                <a:cubicBezTo>
                  <a:pt x="1515" y="324"/>
                  <a:pt x="1513" y="326"/>
                  <a:pt x="1508" y="327"/>
                </a:cubicBezTo>
                <a:lnTo>
                  <a:pt x="1509" y="320"/>
                </a:lnTo>
                <a:cubicBezTo>
                  <a:pt x="1500" y="322"/>
                  <a:pt x="1491" y="331"/>
                  <a:pt x="1478" y="328"/>
                </a:cubicBezTo>
                <a:cubicBezTo>
                  <a:pt x="1478" y="335"/>
                  <a:pt x="1491" y="345"/>
                  <a:pt x="1478" y="352"/>
                </a:cubicBezTo>
                <a:cubicBezTo>
                  <a:pt x="1477" y="348"/>
                  <a:pt x="1476" y="342"/>
                  <a:pt x="1479" y="340"/>
                </a:cubicBezTo>
                <a:cubicBezTo>
                  <a:pt x="1478" y="341"/>
                  <a:pt x="1475" y="343"/>
                  <a:pt x="1473" y="342"/>
                </a:cubicBezTo>
                <a:lnTo>
                  <a:pt x="1477" y="335"/>
                </a:lnTo>
                <a:cubicBezTo>
                  <a:pt x="1471" y="334"/>
                  <a:pt x="1475" y="341"/>
                  <a:pt x="1471" y="341"/>
                </a:cubicBezTo>
                <a:cubicBezTo>
                  <a:pt x="1470" y="336"/>
                  <a:pt x="1467" y="338"/>
                  <a:pt x="1467" y="334"/>
                </a:cubicBezTo>
                <a:cubicBezTo>
                  <a:pt x="1468" y="333"/>
                  <a:pt x="1471" y="335"/>
                  <a:pt x="1472" y="333"/>
                </a:cubicBezTo>
                <a:cubicBezTo>
                  <a:pt x="1467" y="333"/>
                  <a:pt x="1461" y="330"/>
                  <a:pt x="1458" y="327"/>
                </a:cubicBezTo>
                <a:cubicBezTo>
                  <a:pt x="1459" y="330"/>
                  <a:pt x="1459" y="334"/>
                  <a:pt x="1456" y="335"/>
                </a:cubicBezTo>
                <a:cubicBezTo>
                  <a:pt x="1446" y="336"/>
                  <a:pt x="1452" y="329"/>
                  <a:pt x="1446" y="327"/>
                </a:cubicBezTo>
                <a:cubicBezTo>
                  <a:pt x="1444" y="331"/>
                  <a:pt x="1437" y="328"/>
                  <a:pt x="1438" y="336"/>
                </a:cubicBezTo>
                <a:cubicBezTo>
                  <a:pt x="1435" y="336"/>
                  <a:pt x="1434" y="332"/>
                  <a:pt x="1433" y="330"/>
                </a:cubicBezTo>
                <a:cubicBezTo>
                  <a:pt x="1429" y="335"/>
                  <a:pt x="1410" y="334"/>
                  <a:pt x="1417" y="342"/>
                </a:cubicBezTo>
                <a:lnTo>
                  <a:pt x="1418" y="342"/>
                </a:lnTo>
                <a:lnTo>
                  <a:pt x="1417" y="343"/>
                </a:lnTo>
                <a:lnTo>
                  <a:pt x="1417" y="343"/>
                </a:lnTo>
                <a:lnTo>
                  <a:pt x="1417" y="343"/>
                </a:lnTo>
                <a:cubicBezTo>
                  <a:pt x="1402" y="352"/>
                  <a:pt x="1383" y="342"/>
                  <a:pt x="1368" y="346"/>
                </a:cubicBezTo>
                <a:lnTo>
                  <a:pt x="1367" y="344"/>
                </a:lnTo>
                <a:cubicBezTo>
                  <a:pt x="1358" y="348"/>
                  <a:pt x="1346" y="347"/>
                  <a:pt x="1340" y="353"/>
                </a:cubicBezTo>
                <a:cubicBezTo>
                  <a:pt x="1337" y="354"/>
                  <a:pt x="1333" y="349"/>
                  <a:pt x="1334" y="346"/>
                </a:cubicBezTo>
                <a:cubicBezTo>
                  <a:pt x="1327" y="348"/>
                  <a:pt x="1326" y="351"/>
                  <a:pt x="1315" y="348"/>
                </a:cubicBezTo>
                <a:cubicBezTo>
                  <a:pt x="1322" y="343"/>
                  <a:pt x="1312" y="344"/>
                  <a:pt x="1322" y="344"/>
                </a:cubicBezTo>
                <a:cubicBezTo>
                  <a:pt x="1313" y="342"/>
                  <a:pt x="1310" y="338"/>
                  <a:pt x="1301" y="346"/>
                </a:cubicBezTo>
                <a:cubicBezTo>
                  <a:pt x="1304" y="339"/>
                  <a:pt x="1293" y="337"/>
                  <a:pt x="1289" y="339"/>
                </a:cubicBezTo>
                <a:lnTo>
                  <a:pt x="1296" y="344"/>
                </a:lnTo>
                <a:cubicBezTo>
                  <a:pt x="1291" y="345"/>
                  <a:pt x="1286" y="345"/>
                  <a:pt x="1282" y="344"/>
                </a:cubicBezTo>
                <a:lnTo>
                  <a:pt x="1284" y="335"/>
                </a:lnTo>
                <a:cubicBezTo>
                  <a:pt x="1265" y="325"/>
                  <a:pt x="1249" y="354"/>
                  <a:pt x="1235" y="335"/>
                </a:cubicBezTo>
                <a:cubicBezTo>
                  <a:pt x="1230" y="341"/>
                  <a:pt x="1245" y="340"/>
                  <a:pt x="1241" y="347"/>
                </a:cubicBezTo>
                <a:cubicBezTo>
                  <a:pt x="1232" y="345"/>
                  <a:pt x="1224" y="332"/>
                  <a:pt x="1221" y="332"/>
                </a:cubicBezTo>
                <a:cubicBezTo>
                  <a:pt x="1210" y="326"/>
                  <a:pt x="1209" y="344"/>
                  <a:pt x="1197" y="339"/>
                </a:cubicBezTo>
                <a:cubicBezTo>
                  <a:pt x="1198" y="342"/>
                  <a:pt x="1199" y="351"/>
                  <a:pt x="1189" y="352"/>
                </a:cubicBezTo>
                <a:cubicBezTo>
                  <a:pt x="1180" y="349"/>
                  <a:pt x="1181" y="337"/>
                  <a:pt x="1187" y="336"/>
                </a:cubicBezTo>
                <a:cubicBezTo>
                  <a:pt x="1189" y="336"/>
                  <a:pt x="1190" y="337"/>
                  <a:pt x="1189" y="338"/>
                </a:cubicBezTo>
                <a:cubicBezTo>
                  <a:pt x="1192" y="337"/>
                  <a:pt x="1196" y="337"/>
                  <a:pt x="1193" y="333"/>
                </a:cubicBezTo>
                <a:lnTo>
                  <a:pt x="1192" y="336"/>
                </a:lnTo>
                <a:cubicBezTo>
                  <a:pt x="1188" y="332"/>
                  <a:pt x="1178" y="329"/>
                  <a:pt x="1181" y="325"/>
                </a:cubicBezTo>
                <a:cubicBezTo>
                  <a:pt x="1175" y="326"/>
                  <a:pt x="1177" y="329"/>
                  <a:pt x="1181" y="332"/>
                </a:cubicBezTo>
                <a:cubicBezTo>
                  <a:pt x="1177" y="329"/>
                  <a:pt x="1174" y="328"/>
                  <a:pt x="1171" y="327"/>
                </a:cubicBezTo>
                <a:cubicBezTo>
                  <a:pt x="1169" y="326"/>
                  <a:pt x="1166" y="325"/>
                  <a:pt x="1165" y="322"/>
                </a:cubicBezTo>
                <a:cubicBezTo>
                  <a:pt x="1165" y="324"/>
                  <a:pt x="1164" y="328"/>
                  <a:pt x="1163" y="327"/>
                </a:cubicBezTo>
                <a:cubicBezTo>
                  <a:pt x="1159" y="318"/>
                  <a:pt x="1155" y="328"/>
                  <a:pt x="1149" y="322"/>
                </a:cubicBezTo>
                <a:cubicBezTo>
                  <a:pt x="1150" y="314"/>
                  <a:pt x="1160" y="318"/>
                  <a:pt x="1151" y="311"/>
                </a:cubicBezTo>
                <a:cubicBezTo>
                  <a:pt x="1151" y="303"/>
                  <a:pt x="1158" y="306"/>
                  <a:pt x="1162" y="307"/>
                </a:cubicBezTo>
                <a:cubicBezTo>
                  <a:pt x="1152" y="301"/>
                  <a:pt x="1154" y="283"/>
                  <a:pt x="1146" y="274"/>
                </a:cubicBezTo>
                <a:cubicBezTo>
                  <a:pt x="1149" y="276"/>
                  <a:pt x="1152" y="278"/>
                  <a:pt x="1154" y="280"/>
                </a:cubicBezTo>
                <a:cubicBezTo>
                  <a:pt x="1150" y="276"/>
                  <a:pt x="1146" y="272"/>
                  <a:pt x="1143" y="269"/>
                </a:cubicBezTo>
                <a:cubicBezTo>
                  <a:pt x="1143" y="272"/>
                  <a:pt x="1143" y="275"/>
                  <a:pt x="1142" y="277"/>
                </a:cubicBezTo>
                <a:cubicBezTo>
                  <a:pt x="1139" y="272"/>
                  <a:pt x="1136" y="269"/>
                  <a:pt x="1137" y="267"/>
                </a:cubicBezTo>
                <a:cubicBezTo>
                  <a:pt x="1130" y="267"/>
                  <a:pt x="1134" y="278"/>
                  <a:pt x="1122" y="276"/>
                </a:cubicBezTo>
                <a:cubicBezTo>
                  <a:pt x="1119" y="270"/>
                  <a:pt x="1105" y="271"/>
                  <a:pt x="1106" y="263"/>
                </a:cubicBezTo>
                <a:cubicBezTo>
                  <a:pt x="1114" y="267"/>
                  <a:pt x="1115" y="266"/>
                  <a:pt x="1115" y="263"/>
                </a:cubicBezTo>
                <a:cubicBezTo>
                  <a:pt x="1115" y="260"/>
                  <a:pt x="1115" y="256"/>
                  <a:pt x="1124" y="260"/>
                </a:cubicBezTo>
                <a:cubicBezTo>
                  <a:pt x="1120" y="259"/>
                  <a:pt x="1116" y="257"/>
                  <a:pt x="1112" y="254"/>
                </a:cubicBezTo>
                <a:lnTo>
                  <a:pt x="1115" y="253"/>
                </a:lnTo>
                <a:cubicBezTo>
                  <a:pt x="1098" y="239"/>
                  <a:pt x="1104" y="259"/>
                  <a:pt x="1085" y="254"/>
                </a:cubicBezTo>
                <a:cubicBezTo>
                  <a:pt x="1089" y="250"/>
                  <a:pt x="1081" y="245"/>
                  <a:pt x="1078" y="246"/>
                </a:cubicBezTo>
                <a:cubicBezTo>
                  <a:pt x="1086" y="246"/>
                  <a:pt x="1080" y="253"/>
                  <a:pt x="1074" y="257"/>
                </a:cubicBezTo>
                <a:cubicBezTo>
                  <a:pt x="1062" y="253"/>
                  <a:pt x="1062" y="260"/>
                  <a:pt x="1057" y="260"/>
                </a:cubicBezTo>
                <a:lnTo>
                  <a:pt x="1063" y="261"/>
                </a:lnTo>
                <a:cubicBezTo>
                  <a:pt x="1061" y="266"/>
                  <a:pt x="1056" y="266"/>
                  <a:pt x="1050" y="269"/>
                </a:cubicBezTo>
                <a:cubicBezTo>
                  <a:pt x="1048" y="265"/>
                  <a:pt x="1055" y="265"/>
                  <a:pt x="1053" y="264"/>
                </a:cubicBezTo>
                <a:cubicBezTo>
                  <a:pt x="1047" y="273"/>
                  <a:pt x="1034" y="259"/>
                  <a:pt x="1025" y="267"/>
                </a:cubicBezTo>
                <a:cubicBezTo>
                  <a:pt x="1020" y="265"/>
                  <a:pt x="1022" y="258"/>
                  <a:pt x="1018" y="257"/>
                </a:cubicBezTo>
                <a:cubicBezTo>
                  <a:pt x="1008" y="266"/>
                  <a:pt x="1004" y="255"/>
                  <a:pt x="994" y="263"/>
                </a:cubicBezTo>
                <a:cubicBezTo>
                  <a:pt x="999" y="268"/>
                  <a:pt x="999" y="266"/>
                  <a:pt x="993" y="275"/>
                </a:cubicBezTo>
                <a:lnTo>
                  <a:pt x="1010" y="265"/>
                </a:lnTo>
                <a:lnTo>
                  <a:pt x="1001" y="277"/>
                </a:lnTo>
                <a:cubicBezTo>
                  <a:pt x="1007" y="275"/>
                  <a:pt x="1012" y="270"/>
                  <a:pt x="1015" y="270"/>
                </a:cubicBezTo>
                <a:cubicBezTo>
                  <a:pt x="1011" y="276"/>
                  <a:pt x="1011" y="275"/>
                  <a:pt x="1015" y="279"/>
                </a:cubicBezTo>
                <a:cubicBezTo>
                  <a:pt x="1005" y="272"/>
                  <a:pt x="1002" y="289"/>
                  <a:pt x="992" y="285"/>
                </a:cubicBezTo>
                <a:lnTo>
                  <a:pt x="987" y="270"/>
                </a:lnTo>
                <a:cubicBezTo>
                  <a:pt x="972" y="268"/>
                  <a:pt x="966" y="286"/>
                  <a:pt x="949" y="288"/>
                </a:cubicBezTo>
                <a:lnTo>
                  <a:pt x="955" y="288"/>
                </a:lnTo>
                <a:cubicBezTo>
                  <a:pt x="955" y="295"/>
                  <a:pt x="945" y="293"/>
                  <a:pt x="941" y="297"/>
                </a:cubicBezTo>
                <a:cubicBezTo>
                  <a:pt x="940" y="292"/>
                  <a:pt x="936" y="291"/>
                  <a:pt x="932" y="289"/>
                </a:cubicBezTo>
                <a:cubicBezTo>
                  <a:pt x="934" y="292"/>
                  <a:pt x="921" y="292"/>
                  <a:pt x="922" y="302"/>
                </a:cubicBezTo>
                <a:lnTo>
                  <a:pt x="913" y="298"/>
                </a:lnTo>
                <a:cubicBezTo>
                  <a:pt x="900" y="298"/>
                  <a:pt x="902" y="316"/>
                  <a:pt x="889" y="316"/>
                </a:cubicBezTo>
                <a:cubicBezTo>
                  <a:pt x="892" y="310"/>
                  <a:pt x="886" y="307"/>
                  <a:pt x="893" y="302"/>
                </a:cubicBezTo>
                <a:cubicBezTo>
                  <a:pt x="889" y="303"/>
                  <a:pt x="885" y="302"/>
                  <a:pt x="886" y="306"/>
                </a:cubicBezTo>
                <a:cubicBezTo>
                  <a:pt x="884" y="304"/>
                  <a:pt x="882" y="307"/>
                  <a:pt x="879" y="308"/>
                </a:cubicBezTo>
                <a:cubicBezTo>
                  <a:pt x="878" y="310"/>
                  <a:pt x="876" y="311"/>
                  <a:pt x="874" y="309"/>
                </a:cubicBezTo>
                <a:cubicBezTo>
                  <a:pt x="872" y="311"/>
                  <a:pt x="871" y="316"/>
                  <a:pt x="866" y="315"/>
                </a:cubicBezTo>
                <a:lnTo>
                  <a:pt x="866" y="313"/>
                </a:lnTo>
                <a:cubicBezTo>
                  <a:pt x="866" y="315"/>
                  <a:pt x="858" y="316"/>
                  <a:pt x="862" y="322"/>
                </a:cubicBezTo>
                <a:cubicBezTo>
                  <a:pt x="856" y="313"/>
                  <a:pt x="846" y="312"/>
                  <a:pt x="837" y="312"/>
                </a:cubicBezTo>
                <a:cubicBezTo>
                  <a:pt x="828" y="311"/>
                  <a:pt x="818" y="310"/>
                  <a:pt x="816" y="302"/>
                </a:cubicBezTo>
                <a:cubicBezTo>
                  <a:pt x="810" y="303"/>
                  <a:pt x="802" y="302"/>
                  <a:pt x="796" y="299"/>
                </a:cubicBezTo>
                <a:cubicBezTo>
                  <a:pt x="798" y="298"/>
                  <a:pt x="799" y="297"/>
                  <a:pt x="799" y="298"/>
                </a:cubicBezTo>
                <a:cubicBezTo>
                  <a:pt x="798" y="294"/>
                  <a:pt x="794" y="296"/>
                  <a:pt x="789" y="297"/>
                </a:cubicBezTo>
                <a:cubicBezTo>
                  <a:pt x="785" y="298"/>
                  <a:pt x="779" y="298"/>
                  <a:pt x="781" y="291"/>
                </a:cubicBezTo>
                <a:cubicBezTo>
                  <a:pt x="789" y="283"/>
                  <a:pt x="787" y="294"/>
                  <a:pt x="790" y="290"/>
                </a:cubicBezTo>
                <a:cubicBezTo>
                  <a:pt x="799" y="286"/>
                  <a:pt x="798" y="284"/>
                  <a:pt x="797" y="282"/>
                </a:cubicBezTo>
                <a:cubicBezTo>
                  <a:pt x="795" y="280"/>
                  <a:pt x="794" y="276"/>
                  <a:pt x="800" y="274"/>
                </a:cubicBezTo>
                <a:lnTo>
                  <a:pt x="801" y="275"/>
                </a:lnTo>
                <a:cubicBezTo>
                  <a:pt x="804" y="274"/>
                  <a:pt x="803" y="273"/>
                  <a:pt x="802" y="270"/>
                </a:cubicBezTo>
                <a:cubicBezTo>
                  <a:pt x="801" y="268"/>
                  <a:pt x="801" y="260"/>
                  <a:pt x="805" y="256"/>
                </a:cubicBezTo>
                <a:lnTo>
                  <a:pt x="807" y="257"/>
                </a:lnTo>
                <a:cubicBezTo>
                  <a:pt x="803" y="245"/>
                  <a:pt x="807" y="231"/>
                  <a:pt x="810" y="217"/>
                </a:cubicBezTo>
                <a:cubicBezTo>
                  <a:pt x="815" y="223"/>
                  <a:pt x="811" y="224"/>
                  <a:pt x="818" y="223"/>
                </a:cubicBezTo>
                <a:cubicBezTo>
                  <a:pt x="820" y="217"/>
                  <a:pt x="807" y="222"/>
                  <a:pt x="809" y="210"/>
                </a:cubicBezTo>
                <a:cubicBezTo>
                  <a:pt x="814" y="207"/>
                  <a:pt x="820" y="199"/>
                  <a:pt x="827" y="196"/>
                </a:cubicBezTo>
                <a:cubicBezTo>
                  <a:pt x="827" y="201"/>
                  <a:pt x="826" y="205"/>
                  <a:pt x="825" y="209"/>
                </a:cubicBezTo>
                <a:cubicBezTo>
                  <a:pt x="836" y="203"/>
                  <a:pt x="828" y="192"/>
                  <a:pt x="830" y="185"/>
                </a:cubicBezTo>
                <a:lnTo>
                  <a:pt x="835" y="185"/>
                </a:lnTo>
                <a:cubicBezTo>
                  <a:pt x="834" y="174"/>
                  <a:pt x="831" y="170"/>
                  <a:pt x="828" y="167"/>
                </a:cubicBezTo>
                <a:cubicBezTo>
                  <a:pt x="825" y="163"/>
                  <a:pt x="822" y="160"/>
                  <a:pt x="820" y="150"/>
                </a:cubicBezTo>
                <a:lnTo>
                  <a:pt x="818" y="154"/>
                </a:lnTo>
                <a:cubicBezTo>
                  <a:pt x="808" y="153"/>
                  <a:pt x="821" y="142"/>
                  <a:pt x="811" y="138"/>
                </a:cubicBezTo>
                <a:cubicBezTo>
                  <a:pt x="814" y="134"/>
                  <a:pt x="816" y="130"/>
                  <a:pt x="818" y="126"/>
                </a:cubicBezTo>
                <a:cubicBezTo>
                  <a:pt x="817" y="125"/>
                  <a:pt x="815" y="123"/>
                  <a:pt x="813" y="123"/>
                </a:cubicBezTo>
                <a:cubicBezTo>
                  <a:pt x="811" y="123"/>
                  <a:pt x="808" y="123"/>
                  <a:pt x="805" y="124"/>
                </a:cubicBezTo>
                <a:cubicBezTo>
                  <a:pt x="796" y="130"/>
                  <a:pt x="787" y="135"/>
                  <a:pt x="781" y="138"/>
                </a:cubicBezTo>
                <a:cubicBezTo>
                  <a:pt x="788" y="130"/>
                  <a:pt x="799" y="123"/>
                  <a:pt x="810" y="117"/>
                </a:cubicBezTo>
                <a:cubicBezTo>
                  <a:pt x="813" y="116"/>
                  <a:pt x="816" y="116"/>
                  <a:pt x="818" y="116"/>
                </a:cubicBezTo>
                <a:cubicBezTo>
                  <a:pt x="817" y="115"/>
                  <a:pt x="815" y="114"/>
                  <a:pt x="813" y="112"/>
                </a:cubicBezTo>
                <a:cubicBezTo>
                  <a:pt x="804" y="115"/>
                  <a:pt x="793" y="120"/>
                  <a:pt x="789" y="125"/>
                </a:cubicBezTo>
                <a:cubicBezTo>
                  <a:pt x="792" y="123"/>
                  <a:pt x="798" y="119"/>
                  <a:pt x="800" y="120"/>
                </a:cubicBezTo>
                <a:cubicBezTo>
                  <a:pt x="785" y="132"/>
                  <a:pt x="774" y="140"/>
                  <a:pt x="762" y="144"/>
                </a:cubicBezTo>
                <a:cubicBezTo>
                  <a:pt x="765" y="133"/>
                  <a:pt x="755" y="135"/>
                  <a:pt x="743" y="138"/>
                </a:cubicBezTo>
                <a:cubicBezTo>
                  <a:pt x="731" y="142"/>
                  <a:pt x="722" y="146"/>
                  <a:pt x="715" y="140"/>
                </a:cubicBezTo>
                <a:cubicBezTo>
                  <a:pt x="699" y="155"/>
                  <a:pt x="677" y="153"/>
                  <a:pt x="656" y="164"/>
                </a:cubicBezTo>
                <a:cubicBezTo>
                  <a:pt x="670" y="175"/>
                  <a:pt x="650" y="167"/>
                  <a:pt x="658" y="181"/>
                </a:cubicBezTo>
                <a:cubicBezTo>
                  <a:pt x="653" y="184"/>
                  <a:pt x="651" y="185"/>
                  <a:pt x="650" y="184"/>
                </a:cubicBezTo>
                <a:lnTo>
                  <a:pt x="631" y="182"/>
                </a:lnTo>
                <a:cubicBezTo>
                  <a:pt x="626" y="180"/>
                  <a:pt x="635" y="177"/>
                  <a:pt x="633" y="174"/>
                </a:cubicBezTo>
                <a:cubicBezTo>
                  <a:pt x="621" y="178"/>
                  <a:pt x="625" y="170"/>
                  <a:pt x="616" y="169"/>
                </a:cubicBezTo>
                <a:cubicBezTo>
                  <a:pt x="620" y="174"/>
                  <a:pt x="616" y="178"/>
                  <a:pt x="609" y="179"/>
                </a:cubicBezTo>
                <a:lnTo>
                  <a:pt x="621" y="182"/>
                </a:lnTo>
                <a:cubicBezTo>
                  <a:pt x="609" y="197"/>
                  <a:pt x="602" y="176"/>
                  <a:pt x="590" y="190"/>
                </a:cubicBezTo>
                <a:lnTo>
                  <a:pt x="593" y="184"/>
                </a:lnTo>
                <a:cubicBezTo>
                  <a:pt x="586" y="190"/>
                  <a:pt x="564" y="197"/>
                  <a:pt x="562" y="212"/>
                </a:cubicBezTo>
                <a:cubicBezTo>
                  <a:pt x="560" y="211"/>
                  <a:pt x="556" y="208"/>
                  <a:pt x="559" y="205"/>
                </a:cubicBezTo>
                <a:cubicBezTo>
                  <a:pt x="540" y="212"/>
                  <a:pt x="523" y="237"/>
                  <a:pt x="506" y="237"/>
                </a:cubicBezTo>
                <a:lnTo>
                  <a:pt x="505" y="232"/>
                </a:lnTo>
                <a:cubicBezTo>
                  <a:pt x="502" y="235"/>
                  <a:pt x="502" y="242"/>
                  <a:pt x="496" y="240"/>
                </a:cubicBezTo>
                <a:cubicBezTo>
                  <a:pt x="496" y="239"/>
                  <a:pt x="496" y="236"/>
                  <a:pt x="494" y="237"/>
                </a:cubicBezTo>
                <a:cubicBezTo>
                  <a:pt x="493" y="239"/>
                  <a:pt x="488" y="247"/>
                  <a:pt x="483" y="247"/>
                </a:cubicBezTo>
                <a:lnTo>
                  <a:pt x="485" y="241"/>
                </a:lnTo>
                <a:cubicBezTo>
                  <a:pt x="464" y="245"/>
                  <a:pt x="461" y="264"/>
                  <a:pt x="447" y="273"/>
                </a:cubicBezTo>
                <a:cubicBezTo>
                  <a:pt x="443" y="263"/>
                  <a:pt x="427" y="266"/>
                  <a:pt x="419" y="267"/>
                </a:cubicBezTo>
                <a:lnTo>
                  <a:pt x="418" y="266"/>
                </a:lnTo>
                <a:cubicBezTo>
                  <a:pt x="397" y="274"/>
                  <a:pt x="386" y="290"/>
                  <a:pt x="369" y="303"/>
                </a:cubicBezTo>
                <a:cubicBezTo>
                  <a:pt x="351" y="297"/>
                  <a:pt x="325" y="316"/>
                  <a:pt x="303" y="317"/>
                </a:cubicBezTo>
                <a:cubicBezTo>
                  <a:pt x="307" y="318"/>
                  <a:pt x="306" y="326"/>
                  <a:pt x="303" y="328"/>
                </a:cubicBezTo>
                <a:cubicBezTo>
                  <a:pt x="297" y="328"/>
                  <a:pt x="293" y="341"/>
                  <a:pt x="290" y="330"/>
                </a:cubicBezTo>
                <a:lnTo>
                  <a:pt x="291" y="330"/>
                </a:lnTo>
                <a:cubicBezTo>
                  <a:pt x="284" y="322"/>
                  <a:pt x="276" y="328"/>
                  <a:pt x="268" y="330"/>
                </a:cubicBezTo>
                <a:lnTo>
                  <a:pt x="272" y="344"/>
                </a:lnTo>
                <a:cubicBezTo>
                  <a:pt x="245" y="332"/>
                  <a:pt x="223" y="369"/>
                  <a:pt x="206" y="355"/>
                </a:cubicBezTo>
                <a:cubicBezTo>
                  <a:pt x="203" y="360"/>
                  <a:pt x="197" y="362"/>
                  <a:pt x="193" y="366"/>
                </a:cubicBezTo>
                <a:lnTo>
                  <a:pt x="191" y="359"/>
                </a:lnTo>
                <a:cubicBezTo>
                  <a:pt x="178" y="361"/>
                  <a:pt x="171" y="362"/>
                  <a:pt x="156" y="367"/>
                </a:cubicBezTo>
                <a:lnTo>
                  <a:pt x="158" y="361"/>
                </a:lnTo>
                <a:cubicBezTo>
                  <a:pt x="149" y="362"/>
                  <a:pt x="151" y="384"/>
                  <a:pt x="142" y="386"/>
                </a:cubicBezTo>
                <a:lnTo>
                  <a:pt x="138" y="376"/>
                </a:lnTo>
                <a:cubicBezTo>
                  <a:pt x="122" y="379"/>
                  <a:pt x="107" y="370"/>
                  <a:pt x="94" y="379"/>
                </a:cubicBezTo>
                <a:cubicBezTo>
                  <a:pt x="95" y="377"/>
                  <a:pt x="95" y="374"/>
                  <a:pt x="97" y="374"/>
                </a:cubicBezTo>
                <a:cubicBezTo>
                  <a:pt x="94" y="373"/>
                  <a:pt x="89" y="371"/>
                  <a:pt x="86" y="370"/>
                </a:cubicBezTo>
                <a:cubicBezTo>
                  <a:pt x="83" y="369"/>
                  <a:pt x="81" y="370"/>
                  <a:pt x="78" y="377"/>
                </a:cubicBezTo>
                <a:cubicBezTo>
                  <a:pt x="82" y="368"/>
                  <a:pt x="73" y="374"/>
                  <a:pt x="67" y="372"/>
                </a:cubicBezTo>
                <a:cubicBezTo>
                  <a:pt x="69" y="371"/>
                  <a:pt x="71" y="370"/>
                  <a:pt x="74" y="368"/>
                </a:cubicBezTo>
                <a:lnTo>
                  <a:pt x="70" y="370"/>
                </a:lnTo>
                <a:lnTo>
                  <a:pt x="170" y="348"/>
                </a:lnTo>
                <a:lnTo>
                  <a:pt x="68" y="367"/>
                </a:lnTo>
                <a:cubicBezTo>
                  <a:pt x="61" y="368"/>
                  <a:pt x="58" y="368"/>
                  <a:pt x="54" y="363"/>
                </a:cubicBezTo>
                <a:cubicBezTo>
                  <a:pt x="55" y="361"/>
                  <a:pt x="60" y="360"/>
                  <a:pt x="58" y="362"/>
                </a:cubicBezTo>
                <a:cubicBezTo>
                  <a:pt x="61" y="357"/>
                  <a:pt x="50" y="360"/>
                  <a:pt x="54" y="352"/>
                </a:cubicBezTo>
                <a:cubicBezTo>
                  <a:pt x="55" y="353"/>
                  <a:pt x="57" y="354"/>
                  <a:pt x="59" y="355"/>
                </a:cubicBezTo>
                <a:cubicBezTo>
                  <a:pt x="59" y="349"/>
                  <a:pt x="57" y="350"/>
                  <a:pt x="52" y="345"/>
                </a:cubicBezTo>
                <a:cubicBezTo>
                  <a:pt x="50" y="340"/>
                  <a:pt x="58" y="332"/>
                  <a:pt x="64" y="334"/>
                </a:cubicBezTo>
                <a:cubicBezTo>
                  <a:pt x="61" y="331"/>
                  <a:pt x="58" y="325"/>
                  <a:pt x="62" y="322"/>
                </a:cubicBezTo>
                <a:cubicBezTo>
                  <a:pt x="64" y="323"/>
                  <a:pt x="65" y="325"/>
                  <a:pt x="65" y="326"/>
                </a:cubicBezTo>
                <a:cubicBezTo>
                  <a:pt x="75" y="318"/>
                  <a:pt x="68" y="304"/>
                  <a:pt x="80" y="301"/>
                </a:cubicBezTo>
                <a:cubicBezTo>
                  <a:pt x="82" y="302"/>
                  <a:pt x="83" y="303"/>
                  <a:pt x="85" y="303"/>
                </a:cubicBezTo>
                <a:cubicBezTo>
                  <a:pt x="78" y="311"/>
                  <a:pt x="73" y="318"/>
                  <a:pt x="73" y="317"/>
                </a:cubicBezTo>
                <a:cubicBezTo>
                  <a:pt x="79" y="320"/>
                  <a:pt x="84" y="315"/>
                  <a:pt x="88" y="325"/>
                </a:cubicBezTo>
                <a:cubicBezTo>
                  <a:pt x="87" y="317"/>
                  <a:pt x="86" y="301"/>
                  <a:pt x="94" y="296"/>
                </a:cubicBezTo>
                <a:lnTo>
                  <a:pt x="96" y="297"/>
                </a:lnTo>
                <a:lnTo>
                  <a:pt x="96" y="298"/>
                </a:lnTo>
                <a:cubicBezTo>
                  <a:pt x="98" y="297"/>
                  <a:pt x="99" y="296"/>
                  <a:pt x="99" y="294"/>
                </a:cubicBezTo>
                <a:cubicBezTo>
                  <a:pt x="102" y="292"/>
                  <a:pt x="103" y="292"/>
                  <a:pt x="105" y="290"/>
                </a:cubicBezTo>
                <a:cubicBezTo>
                  <a:pt x="110" y="293"/>
                  <a:pt x="114" y="285"/>
                  <a:pt x="118" y="282"/>
                </a:cubicBezTo>
                <a:cubicBezTo>
                  <a:pt x="112" y="277"/>
                  <a:pt x="118" y="273"/>
                  <a:pt x="109" y="273"/>
                </a:cubicBezTo>
                <a:cubicBezTo>
                  <a:pt x="110" y="273"/>
                  <a:pt x="109" y="274"/>
                  <a:pt x="107" y="277"/>
                </a:cubicBezTo>
                <a:lnTo>
                  <a:pt x="107" y="278"/>
                </a:lnTo>
                <a:lnTo>
                  <a:pt x="106" y="278"/>
                </a:lnTo>
                <a:lnTo>
                  <a:pt x="99" y="286"/>
                </a:lnTo>
                <a:cubicBezTo>
                  <a:pt x="99" y="281"/>
                  <a:pt x="99" y="276"/>
                  <a:pt x="105" y="275"/>
                </a:cubicBezTo>
                <a:cubicBezTo>
                  <a:pt x="104" y="270"/>
                  <a:pt x="102" y="265"/>
                  <a:pt x="102" y="262"/>
                </a:cubicBezTo>
                <a:cubicBezTo>
                  <a:pt x="113" y="265"/>
                  <a:pt x="126" y="261"/>
                  <a:pt x="132" y="265"/>
                </a:cubicBezTo>
                <a:cubicBezTo>
                  <a:pt x="139" y="253"/>
                  <a:pt x="155" y="242"/>
                  <a:pt x="153" y="225"/>
                </a:cubicBezTo>
                <a:cubicBezTo>
                  <a:pt x="155" y="221"/>
                  <a:pt x="159" y="225"/>
                  <a:pt x="162" y="226"/>
                </a:cubicBezTo>
                <a:cubicBezTo>
                  <a:pt x="161" y="229"/>
                  <a:pt x="159" y="230"/>
                  <a:pt x="159" y="233"/>
                </a:cubicBezTo>
                <a:cubicBezTo>
                  <a:pt x="163" y="225"/>
                  <a:pt x="177" y="217"/>
                  <a:pt x="173" y="208"/>
                </a:cubicBezTo>
                <a:cubicBezTo>
                  <a:pt x="184" y="205"/>
                  <a:pt x="173" y="219"/>
                  <a:pt x="184" y="209"/>
                </a:cubicBezTo>
                <a:lnTo>
                  <a:pt x="184" y="212"/>
                </a:lnTo>
                <a:cubicBezTo>
                  <a:pt x="215" y="209"/>
                  <a:pt x="207" y="166"/>
                  <a:pt x="244" y="165"/>
                </a:cubicBezTo>
                <a:cubicBezTo>
                  <a:pt x="241" y="165"/>
                  <a:pt x="240" y="165"/>
                  <a:pt x="239" y="164"/>
                </a:cubicBezTo>
                <a:cubicBezTo>
                  <a:pt x="273" y="152"/>
                  <a:pt x="296" y="118"/>
                  <a:pt x="333" y="112"/>
                </a:cubicBezTo>
                <a:cubicBezTo>
                  <a:pt x="343" y="109"/>
                  <a:pt x="341" y="103"/>
                  <a:pt x="344" y="96"/>
                </a:cubicBezTo>
                <a:lnTo>
                  <a:pt x="350" y="102"/>
                </a:lnTo>
                <a:lnTo>
                  <a:pt x="354" y="89"/>
                </a:lnTo>
                <a:cubicBezTo>
                  <a:pt x="364" y="75"/>
                  <a:pt x="386" y="93"/>
                  <a:pt x="396" y="73"/>
                </a:cubicBezTo>
                <a:lnTo>
                  <a:pt x="391" y="69"/>
                </a:lnTo>
                <a:cubicBezTo>
                  <a:pt x="397" y="67"/>
                  <a:pt x="408" y="56"/>
                  <a:pt x="410" y="62"/>
                </a:cubicBezTo>
                <a:cubicBezTo>
                  <a:pt x="410" y="61"/>
                  <a:pt x="409" y="56"/>
                  <a:pt x="413" y="57"/>
                </a:cubicBezTo>
                <a:lnTo>
                  <a:pt x="415" y="60"/>
                </a:lnTo>
                <a:lnTo>
                  <a:pt x="426" y="46"/>
                </a:lnTo>
                <a:cubicBezTo>
                  <a:pt x="439" y="42"/>
                  <a:pt x="432" y="62"/>
                  <a:pt x="449" y="53"/>
                </a:cubicBezTo>
                <a:cubicBezTo>
                  <a:pt x="454" y="48"/>
                  <a:pt x="461" y="33"/>
                  <a:pt x="457" y="32"/>
                </a:cubicBezTo>
                <a:cubicBezTo>
                  <a:pt x="454" y="33"/>
                  <a:pt x="449" y="33"/>
                  <a:pt x="447" y="29"/>
                </a:cubicBezTo>
                <a:lnTo>
                  <a:pt x="452" y="24"/>
                </a:lnTo>
                <a:cubicBezTo>
                  <a:pt x="447" y="13"/>
                  <a:pt x="445" y="0"/>
                  <a:pt x="427" y="0"/>
                </a:cubicBezTo>
                <a:lnTo>
                  <a:pt x="421" y="12"/>
                </a:lnTo>
                <a:lnTo>
                  <a:pt x="415" y="8"/>
                </a:lnTo>
                <a:lnTo>
                  <a:pt x="423" y="3"/>
                </a:lnTo>
                <a:cubicBezTo>
                  <a:pt x="416" y="1"/>
                  <a:pt x="415" y="7"/>
                  <a:pt x="414" y="12"/>
                </a:cubicBezTo>
                <a:cubicBezTo>
                  <a:pt x="411" y="9"/>
                  <a:pt x="409" y="8"/>
                  <a:pt x="406" y="8"/>
                </a:cubicBezTo>
                <a:lnTo>
                  <a:pt x="403" y="24"/>
                </a:lnTo>
                <a:cubicBezTo>
                  <a:pt x="399" y="20"/>
                  <a:pt x="402" y="13"/>
                  <a:pt x="395" y="14"/>
                </a:cubicBezTo>
                <a:cubicBezTo>
                  <a:pt x="393" y="21"/>
                  <a:pt x="404" y="21"/>
                  <a:pt x="399" y="29"/>
                </a:cubicBezTo>
                <a:cubicBezTo>
                  <a:pt x="391" y="26"/>
                  <a:pt x="391" y="22"/>
                  <a:pt x="388" y="29"/>
                </a:cubicBezTo>
                <a:cubicBezTo>
                  <a:pt x="385" y="26"/>
                  <a:pt x="385" y="24"/>
                  <a:pt x="387" y="22"/>
                </a:cubicBezTo>
                <a:cubicBezTo>
                  <a:pt x="384" y="28"/>
                  <a:pt x="375" y="30"/>
                  <a:pt x="376" y="37"/>
                </a:cubicBezTo>
                <a:cubicBezTo>
                  <a:pt x="368" y="34"/>
                  <a:pt x="361" y="48"/>
                  <a:pt x="355" y="37"/>
                </a:cubicBezTo>
                <a:cubicBezTo>
                  <a:pt x="355" y="41"/>
                  <a:pt x="352" y="50"/>
                  <a:pt x="347" y="53"/>
                </a:cubicBezTo>
                <a:cubicBezTo>
                  <a:pt x="348" y="36"/>
                  <a:pt x="331" y="62"/>
                  <a:pt x="325" y="48"/>
                </a:cubicBezTo>
                <a:cubicBezTo>
                  <a:pt x="326" y="62"/>
                  <a:pt x="307" y="65"/>
                  <a:pt x="300" y="77"/>
                </a:cubicBezTo>
                <a:lnTo>
                  <a:pt x="301" y="74"/>
                </a:lnTo>
                <a:cubicBezTo>
                  <a:pt x="295" y="76"/>
                  <a:pt x="291" y="74"/>
                  <a:pt x="287" y="74"/>
                </a:cubicBezTo>
                <a:cubicBezTo>
                  <a:pt x="291" y="84"/>
                  <a:pt x="283" y="91"/>
                  <a:pt x="282" y="100"/>
                </a:cubicBezTo>
                <a:cubicBezTo>
                  <a:pt x="269" y="95"/>
                  <a:pt x="280" y="87"/>
                  <a:pt x="273" y="80"/>
                </a:cubicBezTo>
                <a:cubicBezTo>
                  <a:pt x="277" y="87"/>
                  <a:pt x="265" y="94"/>
                  <a:pt x="271" y="99"/>
                </a:cubicBezTo>
                <a:cubicBezTo>
                  <a:pt x="262" y="97"/>
                  <a:pt x="264" y="99"/>
                  <a:pt x="257" y="94"/>
                </a:cubicBezTo>
                <a:cubicBezTo>
                  <a:pt x="263" y="105"/>
                  <a:pt x="253" y="99"/>
                  <a:pt x="253" y="108"/>
                </a:cubicBezTo>
                <a:cubicBezTo>
                  <a:pt x="242" y="108"/>
                  <a:pt x="244" y="99"/>
                  <a:pt x="238" y="108"/>
                </a:cubicBezTo>
                <a:cubicBezTo>
                  <a:pt x="232" y="107"/>
                  <a:pt x="237" y="99"/>
                  <a:pt x="237" y="99"/>
                </a:cubicBezTo>
              </a:path>
            </a:pathLst>
          </a:custGeom>
          <a:solidFill>
            <a:srgbClr val="BDBDBD"/>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98" name="Google Shape;98;p8"/>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Features</a:t>
            </a:r>
            <a:endParaRPr dirty="0"/>
          </a:p>
        </p:txBody>
      </p:sp>
      <p:sp>
        <p:nvSpPr>
          <p:cNvPr id="99" name="Google Shape;99;p8"/>
          <p:cNvSpPr/>
          <p:nvPr/>
        </p:nvSpPr>
        <p:spPr>
          <a:xfrm>
            <a:off x="7372834" y="4625904"/>
            <a:ext cx="4819166" cy="725170"/>
          </a:xfrm>
          <a:prstGeom prst="rect">
            <a:avLst/>
          </a:prstGeom>
          <a:solidFill>
            <a:srgbClr val="EB7461"/>
          </a:solidFill>
          <a:ln>
            <a:noFill/>
          </a:ln>
        </p:spPr>
        <p:txBody>
          <a:bodyPr spcFirstLastPara="1" wrap="square" lIns="182875" tIns="38100" rIns="182875" bIns="38100" anchor="ctr" anchorCtr="0">
            <a:noAutofit/>
          </a:bodyPr>
          <a:lstStyle/>
          <a:p>
            <a:pPr marL="0" marR="0" lvl="0" indent="0" algn="l" rtl="0">
              <a:spcBef>
                <a:spcPts val="0"/>
              </a:spcBef>
              <a:spcAft>
                <a:spcPts val="0"/>
              </a:spcAft>
              <a:buNone/>
            </a:pPr>
            <a:r>
              <a:rPr lang="en-US" sz="1600" b="1" dirty="0" smtClean="0">
                <a:solidFill>
                  <a:schemeClr val="bg1"/>
                </a:solidFill>
                <a:latin typeface="Calibri"/>
                <a:ea typeface="Calibri"/>
                <a:cs typeface="Calibri"/>
                <a:sym typeface="Calibri"/>
              </a:rPr>
              <a:t>Basic and Key industries- long gestation period, Risk, huge </a:t>
            </a:r>
            <a:r>
              <a:rPr lang="en-US" sz="1600" b="1" dirty="0" err="1" smtClean="0">
                <a:solidFill>
                  <a:schemeClr val="bg1"/>
                </a:solidFill>
                <a:latin typeface="Calibri"/>
                <a:ea typeface="Calibri"/>
                <a:cs typeface="Calibri"/>
                <a:sym typeface="Calibri"/>
              </a:rPr>
              <a:t>invst</a:t>
            </a:r>
            <a:r>
              <a:rPr lang="en-US" sz="1600" b="1" dirty="0" smtClean="0">
                <a:solidFill>
                  <a:schemeClr val="bg1"/>
                </a:solidFill>
                <a:latin typeface="Calibri"/>
                <a:ea typeface="Calibri"/>
                <a:cs typeface="Calibri"/>
                <a:sym typeface="Calibri"/>
              </a:rPr>
              <a:t>.  </a:t>
            </a:r>
            <a:r>
              <a:rPr lang="en-US" sz="1600" b="1" dirty="0" smtClean="0">
                <a:solidFill>
                  <a:schemeClr val="bg1"/>
                </a:solidFill>
                <a:latin typeface="Calibri"/>
                <a:cs typeface="Calibri"/>
                <a:sym typeface="Calibri"/>
              </a:rPr>
              <a:t>Consumer goods industries, agriculture, small scale industries-</a:t>
            </a:r>
            <a:endParaRPr sz="1800" b="1" dirty="0">
              <a:solidFill>
                <a:schemeClr val="bg1"/>
              </a:solidFill>
            </a:endParaRPr>
          </a:p>
        </p:txBody>
      </p:sp>
      <p:sp>
        <p:nvSpPr>
          <p:cNvPr id="100" name="Google Shape;100;p8"/>
          <p:cNvSpPr/>
          <p:nvPr/>
        </p:nvSpPr>
        <p:spPr>
          <a:xfrm>
            <a:off x="7372834" y="3900734"/>
            <a:ext cx="4819166" cy="725170"/>
          </a:xfrm>
          <a:prstGeom prst="rect">
            <a:avLst/>
          </a:prstGeom>
          <a:solidFill>
            <a:srgbClr val="C6D4A4"/>
          </a:solidFill>
          <a:ln>
            <a:noFill/>
          </a:ln>
        </p:spPr>
        <p:txBody>
          <a:bodyPr spcFirstLastPara="1" wrap="square" lIns="182875" tIns="38100" rIns="182875" bIns="38100" anchor="ctr" anchorCtr="0">
            <a:noAutofit/>
          </a:bodyPr>
          <a:lstStyle/>
          <a:p>
            <a:pPr marL="0" marR="0" lvl="0" indent="0" algn="l" rtl="0">
              <a:spcBef>
                <a:spcPts val="0"/>
              </a:spcBef>
              <a:spcAft>
                <a:spcPts val="0"/>
              </a:spcAft>
              <a:buNone/>
            </a:pPr>
            <a:r>
              <a:rPr lang="en-US" sz="1600" b="1" dirty="0" smtClean="0">
                <a:solidFill>
                  <a:srgbClr val="3F3F3F"/>
                </a:solidFill>
                <a:latin typeface="Calibri"/>
                <a:cs typeface="Calibri"/>
                <a:sym typeface="Calibri"/>
              </a:rPr>
              <a:t>Avoid regional inequalities, provide </a:t>
            </a:r>
            <a:r>
              <a:rPr lang="en-US" sz="1600" b="1" dirty="0" err="1" smtClean="0">
                <a:solidFill>
                  <a:srgbClr val="3F3F3F"/>
                </a:solidFill>
                <a:latin typeface="Calibri"/>
                <a:cs typeface="Calibri"/>
                <a:sym typeface="Calibri"/>
              </a:rPr>
              <a:t>empt</a:t>
            </a:r>
            <a:r>
              <a:rPr lang="en-US" sz="1600" b="1" dirty="0" smtClean="0">
                <a:solidFill>
                  <a:srgbClr val="3F3F3F"/>
                </a:solidFill>
                <a:latin typeface="Calibri"/>
                <a:cs typeface="Calibri"/>
                <a:sym typeface="Calibri"/>
              </a:rPr>
              <a:t>. opportunities, control private activities through fiscal and monetary policies</a:t>
            </a:r>
            <a:endParaRPr sz="1800" b="1" dirty="0"/>
          </a:p>
        </p:txBody>
      </p:sp>
      <p:sp>
        <p:nvSpPr>
          <p:cNvPr id="101" name="Google Shape;101;p8"/>
          <p:cNvSpPr/>
          <p:nvPr/>
        </p:nvSpPr>
        <p:spPr>
          <a:xfrm>
            <a:off x="7372834" y="3175564"/>
            <a:ext cx="4819166" cy="725170"/>
          </a:xfrm>
          <a:prstGeom prst="rect">
            <a:avLst/>
          </a:prstGeom>
          <a:solidFill>
            <a:srgbClr val="FABE77"/>
          </a:solidFill>
          <a:ln>
            <a:noFill/>
          </a:ln>
        </p:spPr>
        <p:txBody>
          <a:bodyPr spcFirstLastPara="1" wrap="square" lIns="182875" tIns="38100" rIns="182875" bIns="38100" anchor="ctr" anchorCtr="0">
            <a:noAutofit/>
          </a:bodyPr>
          <a:lstStyle/>
          <a:p>
            <a:pPr marL="0" marR="0" lvl="0" indent="0" algn="l" rtl="0">
              <a:spcBef>
                <a:spcPts val="0"/>
              </a:spcBef>
              <a:spcAft>
                <a:spcPts val="0"/>
              </a:spcAft>
              <a:buNone/>
            </a:pPr>
            <a:r>
              <a:rPr lang="en-US" sz="1600" b="1" dirty="0" smtClean="0">
                <a:solidFill>
                  <a:srgbClr val="3F3F3F"/>
                </a:solidFill>
                <a:latin typeface="Calibri"/>
                <a:ea typeface="Calibri"/>
                <a:cs typeface="Calibri"/>
                <a:sym typeface="Calibri"/>
              </a:rPr>
              <a:t>Full freedom of occupation. But controlled by the state</a:t>
            </a:r>
            <a:endParaRPr sz="1800" b="1" dirty="0"/>
          </a:p>
        </p:txBody>
      </p:sp>
      <p:sp>
        <p:nvSpPr>
          <p:cNvPr id="102" name="Google Shape;102;p8"/>
          <p:cNvSpPr/>
          <p:nvPr/>
        </p:nvSpPr>
        <p:spPr>
          <a:xfrm>
            <a:off x="7372834" y="2450394"/>
            <a:ext cx="4819166" cy="725170"/>
          </a:xfrm>
          <a:prstGeom prst="rect">
            <a:avLst/>
          </a:prstGeom>
          <a:solidFill>
            <a:srgbClr val="789BC4"/>
          </a:solidFill>
          <a:ln>
            <a:noFill/>
          </a:ln>
        </p:spPr>
        <p:txBody>
          <a:bodyPr spcFirstLastPara="1" wrap="square" lIns="182875" tIns="38100" rIns="182875" bIns="38100" anchor="ctr" anchorCtr="0">
            <a:noAutofit/>
          </a:bodyPr>
          <a:lstStyle/>
          <a:p>
            <a:pPr marL="0" marR="0" lvl="0" indent="0" algn="l" rtl="0">
              <a:spcBef>
                <a:spcPts val="0"/>
              </a:spcBef>
              <a:spcAft>
                <a:spcPts val="0"/>
              </a:spcAft>
              <a:buNone/>
            </a:pPr>
            <a:r>
              <a:rPr lang="en-US" sz="1800" b="1" dirty="0" err="1" smtClean="0">
                <a:solidFill>
                  <a:schemeClr val="bg1"/>
                </a:solidFill>
                <a:latin typeface="Calibri"/>
                <a:ea typeface="Calibri"/>
                <a:cs typeface="Calibri"/>
                <a:sym typeface="Calibri"/>
              </a:rPr>
              <a:t>Govt</a:t>
            </a:r>
            <a:r>
              <a:rPr lang="en-US" sz="1800" b="1" dirty="0" smtClean="0">
                <a:solidFill>
                  <a:schemeClr val="bg1"/>
                </a:solidFill>
                <a:latin typeface="Calibri"/>
                <a:ea typeface="Calibri"/>
                <a:cs typeface="Calibri"/>
                <a:sym typeface="Calibri"/>
              </a:rPr>
              <a:t> is there to check concentration of wealth</a:t>
            </a:r>
            <a:endParaRPr sz="2000" b="1" dirty="0">
              <a:solidFill>
                <a:schemeClr val="bg1"/>
              </a:solidFill>
            </a:endParaRPr>
          </a:p>
        </p:txBody>
      </p:sp>
      <p:sp>
        <p:nvSpPr>
          <p:cNvPr id="103" name="Google Shape;103;p8"/>
          <p:cNvSpPr/>
          <p:nvPr/>
        </p:nvSpPr>
        <p:spPr>
          <a:xfrm>
            <a:off x="7372834" y="1725224"/>
            <a:ext cx="4819166" cy="725170"/>
          </a:xfrm>
          <a:prstGeom prst="rect">
            <a:avLst/>
          </a:prstGeom>
          <a:solidFill>
            <a:srgbClr val="92D9F5"/>
          </a:solidFill>
          <a:ln>
            <a:noFill/>
          </a:ln>
        </p:spPr>
        <p:txBody>
          <a:bodyPr spcFirstLastPara="1" wrap="square" lIns="182875" tIns="38100" rIns="182875" bIns="38100" anchor="ctr" anchorCtr="0">
            <a:noAutofit/>
          </a:bodyPr>
          <a:lstStyle/>
          <a:p>
            <a:pPr marL="0" marR="0" lvl="0" indent="0" algn="l" rtl="0">
              <a:spcBef>
                <a:spcPts val="0"/>
              </a:spcBef>
              <a:spcAft>
                <a:spcPts val="0"/>
              </a:spcAft>
              <a:buNone/>
            </a:pPr>
            <a:r>
              <a:rPr lang="en-US" sz="1600" b="1" dirty="0" smtClean="0">
                <a:solidFill>
                  <a:srgbClr val="3F3F3F"/>
                </a:solidFill>
                <a:latin typeface="Calibri"/>
                <a:ea typeface="Calibri"/>
                <a:cs typeface="Calibri"/>
                <a:sym typeface="Calibri"/>
              </a:rPr>
              <a:t>Pre designed strategy</a:t>
            </a:r>
          </a:p>
          <a:p>
            <a:pPr marL="0" marR="0" lvl="0" indent="0" algn="l" rtl="0">
              <a:spcBef>
                <a:spcPts val="0"/>
              </a:spcBef>
              <a:spcAft>
                <a:spcPts val="0"/>
              </a:spcAft>
              <a:buNone/>
            </a:pPr>
            <a:r>
              <a:rPr lang="en-US" sz="1600" b="1" dirty="0" smtClean="0">
                <a:solidFill>
                  <a:srgbClr val="3F3F3F"/>
                </a:solidFill>
                <a:latin typeface="Calibri"/>
                <a:ea typeface="Calibri"/>
                <a:cs typeface="Calibri"/>
                <a:sym typeface="Calibri"/>
              </a:rPr>
              <a:t>For the promotion of economic development</a:t>
            </a:r>
            <a:r>
              <a:rPr lang="en-US" sz="1600" b="1" dirty="0" smtClean="0">
                <a:solidFill>
                  <a:srgbClr val="3F3F3F"/>
                </a:solidFill>
                <a:latin typeface="Calibri"/>
                <a:ea typeface="Calibri"/>
                <a:cs typeface="Calibri"/>
                <a:sym typeface="Calibri"/>
              </a:rPr>
              <a:t>. </a:t>
            </a:r>
            <a:endParaRPr sz="1800" b="1" dirty="0"/>
          </a:p>
        </p:txBody>
      </p:sp>
      <p:sp>
        <p:nvSpPr>
          <p:cNvPr id="104" name="Google Shape;104;p8"/>
          <p:cNvSpPr/>
          <p:nvPr/>
        </p:nvSpPr>
        <p:spPr>
          <a:xfrm>
            <a:off x="0" y="4625904"/>
            <a:ext cx="4819166" cy="725170"/>
          </a:xfrm>
          <a:prstGeom prst="rect">
            <a:avLst/>
          </a:prstGeom>
          <a:solidFill>
            <a:schemeClr val="accent5"/>
          </a:solidFill>
          <a:ln>
            <a:noFill/>
          </a:ln>
        </p:spPr>
        <p:txBody>
          <a:bodyPr spcFirstLastPara="1" wrap="square" lIns="640075" tIns="38100" rIns="38100" bIns="38100" anchor="ctr" anchorCtr="0">
            <a:noAutofit/>
          </a:bodyPr>
          <a:lstStyle/>
          <a:p>
            <a:pPr marL="0" marR="0" lvl="0" indent="0" algn="l" rtl="0">
              <a:spcBef>
                <a:spcPts val="0"/>
              </a:spcBef>
              <a:spcAft>
                <a:spcPts val="0"/>
              </a:spcAft>
              <a:buNone/>
            </a:pPr>
            <a:r>
              <a:rPr lang="en-US" sz="2400" b="1" dirty="0">
                <a:solidFill>
                  <a:schemeClr val="lt1"/>
                </a:solidFill>
                <a:latin typeface="Calibri"/>
                <a:ea typeface="Calibri"/>
                <a:cs typeface="Calibri"/>
                <a:sym typeface="Calibri"/>
              </a:rPr>
              <a:t>C</a:t>
            </a:r>
            <a:r>
              <a:rPr lang="en-US" sz="2400" b="1" dirty="0" smtClean="0">
                <a:solidFill>
                  <a:schemeClr val="lt1"/>
                </a:solidFill>
                <a:latin typeface="Calibri"/>
                <a:ea typeface="Calibri"/>
                <a:cs typeface="Calibri"/>
                <a:sym typeface="Calibri"/>
              </a:rPr>
              <a:t>o-existence of Public </a:t>
            </a:r>
            <a:r>
              <a:rPr lang="en-US" sz="2000" b="1" dirty="0" smtClean="0">
                <a:solidFill>
                  <a:schemeClr val="lt1"/>
                </a:solidFill>
                <a:latin typeface="Calibri"/>
                <a:ea typeface="Calibri"/>
                <a:cs typeface="Calibri"/>
                <a:sym typeface="Calibri"/>
              </a:rPr>
              <a:t>Sector &amp;</a:t>
            </a:r>
          </a:p>
          <a:p>
            <a:pPr marR="0" lvl="0" algn="l" rtl="0">
              <a:spcBef>
                <a:spcPts val="0"/>
              </a:spcBef>
              <a:spcAft>
                <a:spcPts val="0"/>
              </a:spcAft>
              <a:buNone/>
            </a:pPr>
            <a:r>
              <a:rPr lang="en-US" sz="2000" b="1" dirty="0" smtClean="0">
                <a:solidFill>
                  <a:schemeClr val="lt1"/>
                </a:solidFill>
                <a:latin typeface="Calibri"/>
                <a:ea typeface="Calibri"/>
                <a:cs typeface="Calibri"/>
                <a:sym typeface="Calibri"/>
              </a:rPr>
              <a:t>Private Sector</a:t>
            </a:r>
            <a:endParaRPr sz="1000" dirty="0"/>
          </a:p>
        </p:txBody>
      </p:sp>
      <p:sp>
        <p:nvSpPr>
          <p:cNvPr id="105" name="Google Shape;105;p8"/>
          <p:cNvSpPr/>
          <p:nvPr/>
        </p:nvSpPr>
        <p:spPr>
          <a:xfrm>
            <a:off x="0" y="3900734"/>
            <a:ext cx="4819166" cy="725170"/>
          </a:xfrm>
          <a:prstGeom prst="rect">
            <a:avLst/>
          </a:prstGeom>
          <a:solidFill>
            <a:schemeClr val="accent6"/>
          </a:solidFill>
          <a:ln>
            <a:noFill/>
          </a:ln>
        </p:spPr>
        <p:txBody>
          <a:bodyPr spcFirstLastPara="1" wrap="square" lIns="640075" tIns="38100" rIns="38100" bIns="38100" anchor="ctr" anchorCtr="0">
            <a:noAutofit/>
          </a:bodyPr>
          <a:lstStyle/>
          <a:p>
            <a:pPr marL="0" marR="0" lvl="0" indent="0" algn="l" rtl="0">
              <a:spcBef>
                <a:spcPts val="0"/>
              </a:spcBef>
              <a:spcAft>
                <a:spcPts val="0"/>
              </a:spcAft>
              <a:buNone/>
            </a:pPr>
            <a:r>
              <a:rPr lang="en-US" sz="2800" b="1" dirty="0" smtClean="0">
                <a:solidFill>
                  <a:srgbClr val="3F3F3F"/>
                </a:solidFill>
                <a:latin typeface="Calibri"/>
                <a:cs typeface="Calibri"/>
                <a:sym typeface="Calibri"/>
              </a:rPr>
              <a:t>Economic Welfare</a:t>
            </a:r>
            <a:endParaRPr sz="1100" dirty="0"/>
          </a:p>
        </p:txBody>
      </p:sp>
      <p:sp>
        <p:nvSpPr>
          <p:cNvPr id="106" name="Google Shape;106;p8"/>
          <p:cNvSpPr/>
          <p:nvPr/>
        </p:nvSpPr>
        <p:spPr>
          <a:xfrm>
            <a:off x="0" y="3175564"/>
            <a:ext cx="4819166" cy="725170"/>
          </a:xfrm>
          <a:prstGeom prst="rect">
            <a:avLst/>
          </a:prstGeom>
          <a:solidFill>
            <a:schemeClr val="accent2"/>
          </a:solidFill>
          <a:ln>
            <a:noFill/>
          </a:ln>
        </p:spPr>
        <p:txBody>
          <a:bodyPr spcFirstLastPara="1" wrap="square" lIns="640075" tIns="38100" rIns="38100" bIns="38100" anchor="ctr" anchorCtr="0">
            <a:noAutofit/>
          </a:bodyPr>
          <a:lstStyle/>
          <a:p>
            <a:pPr lvl="0"/>
            <a:r>
              <a:rPr lang="en-US" sz="2800" b="1" dirty="0">
                <a:solidFill>
                  <a:srgbClr val="3F3F3F"/>
                </a:solidFill>
                <a:latin typeface="Calibri"/>
                <a:ea typeface="Calibri"/>
                <a:cs typeface="Calibri"/>
                <a:sym typeface="Calibri"/>
              </a:rPr>
              <a:t>Personal Freedom</a:t>
            </a:r>
            <a:endParaRPr sz="1100" dirty="0"/>
          </a:p>
        </p:txBody>
      </p:sp>
      <p:sp>
        <p:nvSpPr>
          <p:cNvPr id="107" name="Google Shape;107;p8"/>
          <p:cNvSpPr/>
          <p:nvPr/>
        </p:nvSpPr>
        <p:spPr>
          <a:xfrm>
            <a:off x="0" y="2450394"/>
            <a:ext cx="4819166" cy="725170"/>
          </a:xfrm>
          <a:prstGeom prst="rect">
            <a:avLst/>
          </a:prstGeom>
          <a:solidFill>
            <a:schemeClr val="accent1"/>
          </a:solidFill>
          <a:ln>
            <a:noFill/>
          </a:ln>
        </p:spPr>
        <p:txBody>
          <a:bodyPr spcFirstLastPara="1" wrap="square" lIns="640075" tIns="38100" rIns="38100" bIns="38100" anchor="ctr" anchorCtr="0">
            <a:noAutofit/>
          </a:bodyPr>
          <a:lstStyle/>
          <a:p>
            <a:pPr lvl="0"/>
            <a:r>
              <a:rPr lang="en-US" sz="2800" b="1" dirty="0">
                <a:solidFill>
                  <a:schemeClr val="lt1"/>
                </a:solidFill>
                <a:latin typeface="Calibri"/>
                <a:ea typeface="Calibri"/>
                <a:cs typeface="Calibri"/>
                <a:sym typeface="Calibri"/>
              </a:rPr>
              <a:t>Private Property is allowed</a:t>
            </a:r>
            <a:endParaRPr sz="1100" dirty="0"/>
          </a:p>
        </p:txBody>
      </p:sp>
      <p:sp>
        <p:nvSpPr>
          <p:cNvPr id="108" name="Google Shape;108;p8"/>
          <p:cNvSpPr/>
          <p:nvPr/>
        </p:nvSpPr>
        <p:spPr>
          <a:xfrm>
            <a:off x="0" y="1725224"/>
            <a:ext cx="4819166" cy="725170"/>
          </a:xfrm>
          <a:prstGeom prst="rect">
            <a:avLst/>
          </a:prstGeom>
          <a:solidFill>
            <a:schemeClr val="accent3"/>
          </a:solidFill>
          <a:ln>
            <a:noFill/>
          </a:ln>
        </p:spPr>
        <p:txBody>
          <a:bodyPr spcFirstLastPara="1" wrap="square" lIns="640075" tIns="38100" rIns="38100" bIns="38100" anchor="ctr" anchorCtr="0">
            <a:noAutofit/>
          </a:bodyPr>
          <a:lstStyle/>
          <a:p>
            <a:pPr lvl="0"/>
            <a:r>
              <a:rPr lang="en-IN" sz="2800" b="1" dirty="0">
                <a:solidFill>
                  <a:srgbClr val="3F3F3F"/>
                </a:solidFill>
                <a:latin typeface="Calibri"/>
                <a:ea typeface="Calibri"/>
                <a:cs typeface="Calibri"/>
                <a:sym typeface="Calibri"/>
              </a:rPr>
              <a:t>Economic Planning</a:t>
            </a:r>
            <a:endParaRPr sz="2800" b="1" dirty="0">
              <a:solidFill>
                <a:srgbClr val="3F3F3F"/>
              </a:solidFill>
              <a:latin typeface="Calibri"/>
              <a:ea typeface="Calibri"/>
              <a:cs typeface="Calibri"/>
              <a:sym typeface="Calibri"/>
            </a:endParaRPr>
          </a:p>
        </p:txBody>
      </p:sp>
      <p:grpSp>
        <p:nvGrpSpPr>
          <p:cNvPr id="109" name="Google Shape;109;p8"/>
          <p:cNvGrpSpPr/>
          <p:nvPr/>
        </p:nvGrpSpPr>
        <p:grpSpPr>
          <a:xfrm>
            <a:off x="7231305" y="1725224"/>
            <a:ext cx="148233" cy="3625850"/>
            <a:chOff x="7231305" y="1725224"/>
            <a:chExt cx="148233" cy="3625850"/>
          </a:xfrm>
        </p:grpSpPr>
        <p:sp>
          <p:nvSpPr>
            <p:cNvPr id="110" name="Google Shape;110;p8"/>
            <p:cNvSpPr/>
            <p:nvPr/>
          </p:nvSpPr>
          <p:spPr>
            <a:xfrm>
              <a:off x="7231305" y="4625904"/>
              <a:ext cx="148233" cy="725170"/>
            </a:xfrm>
            <a:prstGeom prst="rect">
              <a:avLst/>
            </a:prstGeom>
            <a:solidFill>
              <a:schemeClr val="accent5"/>
            </a:soli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chemeClr val="dk1"/>
                </a:solidFill>
                <a:latin typeface="Calibri"/>
                <a:ea typeface="Calibri"/>
                <a:cs typeface="Calibri"/>
                <a:sym typeface="Calibri"/>
              </a:endParaRPr>
            </a:p>
          </p:txBody>
        </p:sp>
        <p:sp>
          <p:nvSpPr>
            <p:cNvPr id="111" name="Google Shape;111;p8"/>
            <p:cNvSpPr/>
            <p:nvPr/>
          </p:nvSpPr>
          <p:spPr>
            <a:xfrm>
              <a:off x="7231305" y="3900734"/>
              <a:ext cx="148233" cy="725170"/>
            </a:xfrm>
            <a:prstGeom prst="rect">
              <a:avLst/>
            </a:prstGeom>
            <a:solidFill>
              <a:schemeClr val="accent6"/>
            </a:soli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chemeClr val="dk1"/>
                </a:solidFill>
                <a:latin typeface="Calibri"/>
                <a:ea typeface="Calibri"/>
                <a:cs typeface="Calibri"/>
                <a:sym typeface="Calibri"/>
              </a:endParaRPr>
            </a:p>
          </p:txBody>
        </p:sp>
        <p:sp>
          <p:nvSpPr>
            <p:cNvPr id="112" name="Google Shape;112;p8"/>
            <p:cNvSpPr/>
            <p:nvPr/>
          </p:nvSpPr>
          <p:spPr>
            <a:xfrm>
              <a:off x="7231305" y="3175564"/>
              <a:ext cx="148233" cy="725170"/>
            </a:xfrm>
            <a:prstGeom prst="rect">
              <a:avLst/>
            </a:prstGeom>
            <a:solidFill>
              <a:schemeClr val="accent2"/>
            </a:soli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chemeClr val="dk1"/>
                </a:solidFill>
                <a:latin typeface="Calibri"/>
                <a:ea typeface="Calibri"/>
                <a:cs typeface="Calibri"/>
                <a:sym typeface="Calibri"/>
              </a:endParaRPr>
            </a:p>
          </p:txBody>
        </p:sp>
        <p:sp>
          <p:nvSpPr>
            <p:cNvPr id="113" name="Google Shape;113;p8"/>
            <p:cNvSpPr/>
            <p:nvPr/>
          </p:nvSpPr>
          <p:spPr>
            <a:xfrm>
              <a:off x="7231305" y="2450394"/>
              <a:ext cx="148233" cy="725170"/>
            </a:xfrm>
            <a:prstGeom prst="rect">
              <a:avLst/>
            </a:prstGeom>
            <a:solidFill>
              <a:schemeClr val="accent1"/>
            </a:soli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chemeClr val="dk1"/>
                </a:solidFill>
                <a:latin typeface="Calibri"/>
                <a:ea typeface="Calibri"/>
                <a:cs typeface="Calibri"/>
                <a:sym typeface="Calibri"/>
              </a:endParaRPr>
            </a:p>
          </p:txBody>
        </p:sp>
        <p:sp>
          <p:nvSpPr>
            <p:cNvPr id="114" name="Google Shape;114;p8"/>
            <p:cNvSpPr/>
            <p:nvPr/>
          </p:nvSpPr>
          <p:spPr>
            <a:xfrm>
              <a:off x="7231305" y="1725224"/>
              <a:ext cx="148233" cy="725170"/>
            </a:xfrm>
            <a:prstGeom prst="rect">
              <a:avLst/>
            </a:prstGeom>
            <a:solidFill>
              <a:schemeClr val="accent3"/>
            </a:soli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chemeClr val="dk1"/>
                </a:solidFill>
                <a:latin typeface="Calibri"/>
                <a:ea typeface="Calibri"/>
                <a:cs typeface="Calibri"/>
                <a:sym typeface="Calibri"/>
              </a:endParaRPr>
            </a:p>
          </p:txBody>
        </p:sp>
      </p:grpSp>
      <p:grpSp>
        <p:nvGrpSpPr>
          <p:cNvPr id="121" name="Google Shape;121;p8"/>
          <p:cNvGrpSpPr/>
          <p:nvPr/>
        </p:nvGrpSpPr>
        <p:grpSpPr>
          <a:xfrm>
            <a:off x="5431153" y="984312"/>
            <a:ext cx="1316736" cy="738378"/>
            <a:chOff x="5431153" y="985325"/>
            <a:chExt cx="1316736" cy="738378"/>
          </a:xfrm>
        </p:grpSpPr>
        <p:sp>
          <p:nvSpPr>
            <p:cNvPr id="122" name="Google Shape;122;p8"/>
            <p:cNvSpPr/>
            <p:nvPr/>
          </p:nvSpPr>
          <p:spPr>
            <a:xfrm>
              <a:off x="5431153" y="985325"/>
              <a:ext cx="1316736" cy="356871"/>
            </a:xfrm>
            <a:custGeom>
              <a:avLst/>
              <a:gdLst/>
              <a:ahLst/>
              <a:cxnLst/>
              <a:rect l="l" t="t" r="r" b="b"/>
              <a:pathLst>
                <a:path w="1312397" h="356871" extrusionOk="0">
                  <a:moveTo>
                    <a:pt x="353576" y="0"/>
                  </a:moveTo>
                  <a:lnTo>
                    <a:pt x="578807" y="0"/>
                  </a:lnTo>
                  <a:lnTo>
                    <a:pt x="580072" y="0"/>
                  </a:lnTo>
                  <a:lnTo>
                    <a:pt x="960079" y="0"/>
                  </a:lnTo>
                  <a:cubicBezTo>
                    <a:pt x="1058201" y="0"/>
                    <a:pt x="1146325" y="39371"/>
                    <a:pt x="1209233" y="104137"/>
                  </a:cubicBezTo>
                  <a:cubicBezTo>
                    <a:pt x="1272140" y="170175"/>
                    <a:pt x="1312397" y="259079"/>
                    <a:pt x="1312397" y="356871"/>
                  </a:cubicBezTo>
                  <a:lnTo>
                    <a:pt x="341007" y="356871"/>
                  </a:lnTo>
                  <a:lnTo>
                    <a:pt x="339740" y="356871"/>
                  </a:lnTo>
                  <a:lnTo>
                    <a:pt x="0" y="356871"/>
                  </a:lnTo>
                  <a:cubicBezTo>
                    <a:pt x="0" y="158758"/>
                    <a:pt x="158553" y="0"/>
                    <a:pt x="353576" y="0"/>
                  </a:cubicBezTo>
                  <a:close/>
                </a:path>
              </a:pathLst>
            </a:custGeom>
            <a:gradFill>
              <a:gsLst>
                <a:gs pos="0">
                  <a:srgbClr val="D86AA6"/>
                </a:gs>
                <a:gs pos="14000">
                  <a:srgbClr val="D86AA6"/>
                </a:gs>
                <a:gs pos="33000">
                  <a:srgbClr val="DF84B5"/>
                </a:gs>
                <a:gs pos="66340">
                  <a:srgbClr val="F59EC6"/>
                </a:gs>
                <a:gs pos="100000">
                  <a:srgbClr val="F59EC6"/>
                </a:gs>
              </a:gsLst>
              <a:lin ang="10800000" scaled="0"/>
            </a:gra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3600" b="1">
                <a:solidFill>
                  <a:srgbClr val="FFFFFF"/>
                </a:solidFill>
                <a:latin typeface="Calibri"/>
                <a:ea typeface="Calibri"/>
                <a:cs typeface="Calibri"/>
                <a:sym typeface="Calibri"/>
              </a:endParaRPr>
            </a:p>
          </p:txBody>
        </p:sp>
        <p:sp>
          <p:nvSpPr>
            <p:cNvPr id="123" name="Google Shape;123;p8"/>
            <p:cNvSpPr/>
            <p:nvPr/>
          </p:nvSpPr>
          <p:spPr>
            <a:xfrm>
              <a:off x="5431153" y="1369628"/>
              <a:ext cx="1316736" cy="322581"/>
            </a:xfrm>
            <a:prstGeom prst="rect">
              <a:avLst/>
            </a:prstGeom>
            <a:gradFill>
              <a:gsLst>
                <a:gs pos="0">
                  <a:srgbClr val="595959"/>
                </a:gs>
                <a:gs pos="33000">
                  <a:srgbClr val="7F7F7F"/>
                </a:gs>
                <a:gs pos="66340">
                  <a:srgbClr val="7F7F7F"/>
                </a:gs>
                <a:gs pos="100000">
                  <a:srgbClr val="9E9E9E"/>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rgbClr val="FFFFFF"/>
                </a:solidFill>
                <a:latin typeface="Calibri"/>
                <a:ea typeface="Calibri"/>
                <a:cs typeface="Calibri"/>
                <a:sym typeface="Calibri"/>
              </a:endParaRPr>
            </a:p>
          </p:txBody>
        </p:sp>
        <p:sp>
          <p:nvSpPr>
            <p:cNvPr id="124" name="Google Shape;124;p8"/>
            <p:cNvSpPr/>
            <p:nvPr/>
          </p:nvSpPr>
          <p:spPr>
            <a:xfrm>
              <a:off x="5431153" y="1340925"/>
              <a:ext cx="1316736" cy="36576"/>
            </a:xfrm>
            <a:custGeom>
              <a:avLst/>
              <a:gdLst/>
              <a:ahLst/>
              <a:cxnLst/>
              <a:rect l="l" t="t" r="r" b="b"/>
              <a:pathLst>
                <a:path w="21600" h="21600" extrusionOk="0">
                  <a:moveTo>
                    <a:pt x="21600" y="0"/>
                  </a:moveTo>
                  <a:lnTo>
                    <a:pt x="21600" y="21600"/>
                  </a:lnTo>
                  <a:lnTo>
                    <a:pt x="0" y="21600"/>
                  </a:lnTo>
                  <a:lnTo>
                    <a:pt x="0" y="0"/>
                  </a:lnTo>
                  <a:lnTo>
                    <a:pt x="5602" y="0"/>
                  </a:lnTo>
                  <a:close/>
                </a:path>
              </a:pathLst>
            </a:custGeom>
            <a:solidFill>
              <a:srgbClr val="3F3F3F"/>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5" name="Google Shape;125;p8"/>
            <p:cNvSpPr/>
            <p:nvPr/>
          </p:nvSpPr>
          <p:spPr>
            <a:xfrm>
              <a:off x="5431153" y="1687127"/>
              <a:ext cx="1316736" cy="36576"/>
            </a:xfrm>
            <a:prstGeom prst="rect">
              <a:avLst/>
            </a:prstGeom>
            <a:solidFill>
              <a:srgbClr val="3F3F3F"/>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26" name="Google Shape;126;p8"/>
          <p:cNvSpPr/>
          <p:nvPr/>
        </p:nvSpPr>
        <p:spPr>
          <a:xfrm>
            <a:off x="5431153" y="4625908"/>
            <a:ext cx="1316736" cy="725170"/>
          </a:xfrm>
          <a:prstGeom prst="rect">
            <a:avLst/>
          </a:prstGeom>
          <a:gradFill>
            <a:gsLst>
              <a:gs pos="0">
                <a:srgbClr val="902411"/>
              </a:gs>
              <a:gs pos="33000">
                <a:schemeClr val="accent5"/>
              </a:gs>
              <a:gs pos="66340">
                <a:schemeClr val="accent5"/>
              </a:gs>
              <a:gs pos="100000">
                <a:srgbClr val="EB7461"/>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r>
              <a:rPr lang="en-US" sz="3600" b="1">
                <a:solidFill>
                  <a:srgbClr val="FFFFFF"/>
                </a:solidFill>
                <a:latin typeface="Calibri"/>
                <a:ea typeface="Calibri"/>
                <a:cs typeface="Calibri"/>
                <a:sym typeface="Calibri"/>
              </a:rPr>
              <a:t>01</a:t>
            </a:r>
            <a:endParaRPr sz="3600" b="1">
              <a:solidFill>
                <a:srgbClr val="FFFFFF"/>
              </a:solidFill>
              <a:latin typeface="Calibri"/>
              <a:ea typeface="Calibri"/>
              <a:cs typeface="Calibri"/>
              <a:sym typeface="Calibri"/>
            </a:endParaRPr>
          </a:p>
        </p:txBody>
      </p:sp>
      <p:sp>
        <p:nvSpPr>
          <p:cNvPr id="127" name="Google Shape;127;p8"/>
          <p:cNvSpPr/>
          <p:nvPr/>
        </p:nvSpPr>
        <p:spPr>
          <a:xfrm>
            <a:off x="5431153" y="3900738"/>
            <a:ext cx="1316736" cy="725170"/>
          </a:xfrm>
          <a:prstGeom prst="rect">
            <a:avLst/>
          </a:prstGeom>
          <a:gradFill>
            <a:gsLst>
              <a:gs pos="0">
                <a:srgbClr val="7D9445"/>
              </a:gs>
              <a:gs pos="33000">
                <a:schemeClr val="accent6"/>
              </a:gs>
              <a:gs pos="66340">
                <a:schemeClr val="accent6"/>
              </a:gs>
              <a:gs pos="100000">
                <a:srgbClr val="C6D4A4"/>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r>
              <a:rPr lang="en-US" sz="3600" b="1">
                <a:solidFill>
                  <a:srgbClr val="FFFFFF"/>
                </a:solidFill>
                <a:latin typeface="Calibri"/>
                <a:ea typeface="Calibri"/>
                <a:cs typeface="Calibri"/>
                <a:sym typeface="Calibri"/>
              </a:rPr>
              <a:t>02</a:t>
            </a:r>
            <a:endParaRPr sz="3600" b="1">
              <a:solidFill>
                <a:srgbClr val="FFFFFF"/>
              </a:solidFill>
              <a:latin typeface="Calibri"/>
              <a:ea typeface="Calibri"/>
              <a:cs typeface="Calibri"/>
              <a:sym typeface="Calibri"/>
            </a:endParaRPr>
          </a:p>
        </p:txBody>
      </p:sp>
      <p:sp>
        <p:nvSpPr>
          <p:cNvPr id="128" name="Google Shape;128;p8"/>
          <p:cNvSpPr/>
          <p:nvPr/>
        </p:nvSpPr>
        <p:spPr>
          <a:xfrm>
            <a:off x="5431153" y="3175568"/>
            <a:ext cx="1316736" cy="725170"/>
          </a:xfrm>
          <a:prstGeom prst="rect">
            <a:avLst/>
          </a:prstGeom>
          <a:gradFill>
            <a:gsLst>
              <a:gs pos="0">
                <a:srgbClr val="C96F07"/>
              </a:gs>
              <a:gs pos="33000">
                <a:schemeClr val="accent2"/>
              </a:gs>
              <a:gs pos="66340">
                <a:schemeClr val="accent2"/>
              </a:gs>
              <a:gs pos="100000">
                <a:srgbClr val="FABE77"/>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r>
              <a:rPr lang="en-US" sz="3600" b="1">
                <a:solidFill>
                  <a:srgbClr val="FFFFFF"/>
                </a:solidFill>
                <a:latin typeface="Calibri"/>
                <a:ea typeface="Calibri"/>
                <a:cs typeface="Calibri"/>
                <a:sym typeface="Calibri"/>
              </a:rPr>
              <a:t>03</a:t>
            </a:r>
            <a:endParaRPr sz="3600" b="1">
              <a:solidFill>
                <a:srgbClr val="FFFFFF"/>
              </a:solidFill>
              <a:latin typeface="Calibri"/>
              <a:ea typeface="Calibri"/>
              <a:cs typeface="Calibri"/>
              <a:sym typeface="Calibri"/>
            </a:endParaRPr>
          </a:p>
        </p:txBody>
      </p:sp>
      <p:sp>
        <p:nvSpPr>
          <p:cNvPr id="129" name="Google Shape;129;p8"/>
          <p:cNvSpPr/>
          <p:nvPr/>
        </p:nvSpPr>
        <p:spPr>
          <a:xfrm>
            <a:off x="5431153" y="2450398"/>
            <a:ext cx="1316736" cy="725170"/>
          </a:xfrm>
          <a:prstGeom prst="rect">
            <a:avLst/>
          </a:prstGeom>
          <a:gradFill>
            <a:gsLst>
              <a:gs pos="0">
                <a:srgbClr val="2B4563"/>
              </a:gs>
              <a:gs pos="33000">
                <a:schemeClr val="accent1"/>
              </a:gs>
              <a:gs pos="66340">
                <a:schemeClr val="accent1"/>
              </a:gs>
              <a:gs pos="100000">
                <a:srgbClr val="789BC4"/>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r>
              <a:rPr lang="en-US" sz="3600" b="1">
                <a:solidFill>
                  <a:srgbClr val="FFFFFF"/>
                </a:solidFill>
                <a:latin typeface="Calibri"/>
                <a:ea typeface="Calibri"/>
                <a:cs typeface="Calibri"/>
                <a:sym typeface="Calibri"/>
              </a:rPr>
              <a:t>04</a:t>
            </a:r>
            <a:endParaRPr sz="3600" b="1">
              <a:solidFill>
                <a:srgbClr val="FFFFFF"/>
              </a:solidFill>
              <a:latin typeface="Calibri"/>
              <a:ea typeface="Calibri"/>
              <a:cs typeface="Calibri"/>
              <a:sym typeface="Calibri"/>
            </a:endParaRPr>
          </a:p>
        </p:txBody>
      </p:sp>
      <p:sp>
        <p:nvSpPr>
          <p:cNvPr id="130" name="Google Shape;130;p8"/>
          <p:cNvSpPr/>
          <p:nvPr/>
        </p:nvSpPr>
        <p:spPr>
          <a:xfrm>
            <a:off x="5431153" y="1722690"/>
            <a:ext cx="1316736" cy="727708"/>
          </a:xfrm>
          <a:prstGeom prst="rect">
            <a:avLst/>
          </a:prstGeom>
          <a:gradFill>
            <a:gsLst>
              <a:gs pos="0">
                <a:srgbClr val="118FC1"/>
              </a:gs>
              <a:gs pos="33000">
                <a:schemeClr val="accent3"/>
              </a:gs>
              <a:gs pos="66340">
                <a:schemeClr val="accent3"/>
              </a:gs>
              <a:gs pos="100000">
                <a:srgbClr val="92D9F5"/>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r>
              <a:rPr lang="en-US" sz="3600" b="1">
                <a:solidFill>
                  <a:srgbClr val="FFFFFF"/>
                </a:solidFill>
                <a:latin typeface="Calibri"/>
                <a:ea typeface="Calibri"/>
                <a:cs typeface="Calibri"/>
                <a:sym typeface="Calibri"/>
              </a:rPr>
              <a:t>05</a:t>
            </a:r>
            <a:endParaRPr sz="3600" b="1">
              <a:solidFill>
                <a:schemeClr val="dk1"/>
              </a:solidFill>
              <a:latin typeface="Calibri"/>
              <a:ea typeface="Calibri"/>
              <a:cs typeface="Calibri"/>
              <a:sym typeface="Calibri"/>
            </a:endParaRPr>
          </a:p>
        </p:txBody>
      </p:sp>
      <p:sp>
        <p:nvSpPr>
          <p:cNvPr id="131" name="Google Shape;131;p8"/>
          <p:cNvSpPr/>
          <p:nvPr/>
        </p:nvSpPr>
        <p:spPr>
          <a:xfrm rot="10800000" flipH="1">
            <a:off x="5746105" y="5703654"/>
            <a:ext cx="688358" cy="384073"/>
          </a:xfrm>
          <a:custGeom>
            <a:avLst/>
            <a:gdLst/>
            <a:ahLst/>
            <a:cxnLst/>
            <a:rect l="l" t="t" r="r" b="b"/>
            <a:pathLst>
              <a:path w="688358" h="384073" extrusionOk="0">
                <a:moveTo>
                  <a:pt x="0" y="384073"/>
                </a:moveTo>
                <a:lnTo>
                  <a:pt x="179245" y="384073"/>
                </a:lnTo>
                <a:lnTo>
                  <a:pt x="509112" y="384073"/>
                </a:lnTo>
                <a:lnTo>
                  <a:pt x="688358" y="384073"/>
                </a:lnTo>
                <a:lnTo>
                  <a:pt x="688317" y="384027"/>
                </a:lnTo>
                <a:lnTo>
                  <a:pt x="346838" y="2968"/>
                </a:lnTo>
                <a:lnTo>
                  <a:pt x="344179" y="0"/>
                </a:lnTo>
                <a:lnTo>
                  <a:pt x="341516" y="2972"/>
                </a:lnTo>
                <a:close/>
              </a:path>
            </a:pathLst>
          </a:custGeom>
          <a:gradFill>
            <a:gsLst>
              <a:gs pos="0">
                <a:srgbClr val="696969"/>
              </a:gs>
              <a:gs pos="23000">
                <a:srgbClr val="696969"/>
              </a:gs>
              <a:gs pos="51000">
                <a:srgbClr val="9E9E9E"/>
              </a:gs>
              <a:gs pos="100000">
                <a:srgbClr val="BDBDBD"/>
              </a:gs>
            </a:gsLst>
            <a:lin ang="96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 name="Google Shape;132;p8"/>
          <p:cNvSpPr/>
          <p:nvPr/>
        </p:nvSpPr>
        <p:spPr>
          <a:xfrm rot="10800000" flipH="1">
            <a:off x="5432829" y="5351076"/>
            <a:ext cx="1314911" cy="352577"/>
          </a:xfrm>
          <a:custGeom>
            <a:avLst/>
            <a:gdLst/>
            <a:ahLst/>
            <a:cxnLst/>
            <a:rect l="l" t="t" r="r" b="b"/>
            <a:pathLst>
              <a:path w="1314911" h="352577" extrusionOk="0">
                <a:moveTo>
                  <a:pt x="0" y="352577"/>
                </a:moveTo>
                <a:lnTo>
                  <a:pt x="1314911" y="352577"/>
                </a:lnTo>
                <a:lnTo>
                  <a:pt x="1001635" y="0"/>
                </a:lnTo>
                <a:lnTo>
                  <a:pt x="822389" y="0"/>
                </a:lnTo>
                <a:lnTo>
                  <a:pt x="492522" y="0"/>
                </a:lnTo>
                <a:lnTo>
                  <a:pt x="313277" y="0"/>
                </a:lnTo>
                <a:lnTo>
                  <a:pt x="0" y="352577"/>
                </a:lnTo>
                <a:close/>
              </a:path>
            </a:pathLst>
          </a:custGeom>
          <a:gradFill>
            <a:gsLst>
              <a:gs pos="0">
                <a:srgbClr val="DA7D3E"/>
              </a:gs>
              <a:gs pos="33000">
                <a:srgbClr val="E7A980"/>
              </a:gs>
              <a:gs pos="66340">
                <a:srgbClr val="E7A980"/>
              </a:gs>
              <a:gs pos="100000">
                <a:srgbClr val="E7A980"/>
              </a:gs>
            </a:gsLst>
            <a:lin ang="11400000" scaled="0"/>
          </a:gra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3600" b="1">
              <a:solidFill>
                <a:srgbClr val="FFFFFF"/>
              </a:solidFill>
              <a:latin typeface="Calibri"/>
              <a:ea typeface="Calibri"/>
              <a:cs typeface="Calibri"/>
              <a:sym typeface="Calibri"/>
            </a:endParaRPr>
          </a:p>
        </p:txBody>
      </p:sp>
      <p:sp>
        <p:nvSpPr>
          <p:cNvPr id="32" name="Rectangle 31"/>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608828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8"/>
          <p:cNvSpPr/>
          <p:nvPr/>
        </p:nvSpPr>
        <p:spPr>
          <a:xfrm>
            <a:off x="1431530" y="5643266"/>
            <a:ext cx="4657991" cy="703974"/>
          </a:xfrm>
          <a:custGeom>
            <a:avLst/>
            <a:gdLst/>
            <a:ahLst/>
            <a:cxnLst/>
            <a:rect l="l" t="t" r="r" b="b"/>
            <a:pathLst>
              <a:path w="1775" h="437" extrusionOk="0">
                <a:moveTo>
                  <a:pt x="111" y="287"/>
                </a:moveTo>
                <a:cubicBezTo>
                  <a:pt x="109" y="290"/>
                  <a:pt x="108" y="290"/>
                  <a:pt x="106" y="289"/>
                </a:cubicBezTo>
                <a:cubicBezTo>
                  <a:pt x="107" y="288"/>
                  <a:pt x="108" y="287"/>
                  <a:pt x="109" y="285"/>
                </a:cubicBezTo>
                <a:lnTo>
                  <a:pt x="109" y="284"/>
                </a:lnTo>
                <a:lnTo>
                  <a:pt x="111" y="287"/>
                </a:lnTo>
                <a:close/>
                <a:moveTo>
                  <a:pt x="44" y="286"/>
                </a:moveTo>
                <a:cubicBezTo>
                  <a:pt x="46" y="284"/>
                  <a:pt x="48" y="281"/>
                  <a:pt x="50" y="278"/>
                </a:cubicBezTo>
                <a:cubicBezTo>
                  <a:pt x="53" y="279"/>
                  <a:pt x="54" y="281"/>
                  <a:pt x="53" y="283"/>
                </a:cubicBezTo>
                <a:cubicBezTo>
                  <a:pt x="52" y="281"/>
                  <a:pt x="48" y="284"/>
                  <a:pt x="44" y="286"/>
                </a:cubicBezTo>
                <a:close/>
                <a:moveTo>
                  <a:pt x="58" y="269"/>
                </a:moveTo>
                <a:lnTo>
                  <a:pt x="58" y="268"/>
                </a:lnTo>
                <a:lnTo>
                  <a:pt x="61" y="264"/>
                </a:lnTo>
                <a:lnTo>
                  <a:pt x="58" y="269"/>
                </a:lnTo>
                <a:close/>
                <a:moveTo>
                  <a:pt x="237" y="99"/>
                </a:moveTo>
                <a:cubicBezTo>
                  <a:pt x="228" y="104"/>
                  <a:pt x="238" y="109"/>
                  <a:pt x="239" y="115"/>
                </a:cubicBezTo>
                <a:cubicBezTo>
                  <a:pt x="230" y="124"/>
                  <a:pt x="230" y="112"/>
                  <a:pt x="224" y="110"/>
                </a:cubicBezTo>
                <a:cubicBezTo>
                  <a:pt x="219" y="117"/>
                  <a:pt x="219" y="128"/>
                  <a:pt x="214" y="130"/>
                </a:cubicBezTo>
                <a:cubicBezTo>
                  <a:pt x="213" y="129"/>
                  <a:pt x="211" y="129"/>
                  <a:pt x="211" y="127"/>
                </a:cubicBezTo>
                <a:cubicBezTo>
                  <a:pt x="209" y="138"/>
                  <a:pt x="191" y="141"/>
                  <a:pt x="189" y="154"/>
                </a:cubicBezTo>
                <a:lnTo>
                  <a:pt x="187" y="153"/>
                </a:lnTo>
                <a:cubicBezTo>
                  <a:pt x="191" y="156"/>
                  <a:pt x="194" y="160"/>
                  <a:pt x="196" y="163"/>
                </a:cubicBezTo>
                <a:cubicBezTo>
                  <a:pt x="192" y="166"/>
                  <a:pt x="192" y="173"/>
                  <a:pt x="187" y="169"/>
                </a:cubicBezTo>
                <a:cubicBezTo>
                  <a:pt x="189" y="168"/>
                  <a:pt x="188" y="165"/>
                  <a:pt x="188" y="163"/>
                </a:cubicBezTo>
                <a:lnTo>
                  <a:pt x="186" y="168"/>
                </a:lnTo>
                <a:cubicBezTo>
                  <a:pt x="177" y="163"/>
                  <a:pt x="189" y="162"/>
                  <a:pt x="185" y="156"/>
                </a:cubicBezTo>
                <a:cubicBezTo>
                  <a:pt x="179" y="164"/>
                  <a:pt x="175" y="177"/>
                  <a:pt x="167" y="179"/>
                </a:cubicBezTo>
                <a:cubicBezTo>
                  <a:pt x="161" y="172"/>
                  <a:pt x="179" y="166"/>
                  <a:pt x="167" y="165"/>
                </a:cubicBezTo>
                <a:lnTo>
                  <a:pt x="178" y="162"/>
                </a:lnTo>
                <a:cubicBezTo>
                  <a:pt x="163" y="155"/>
                  <a:pt x="184" y="159"/>
                  <a:pt x="169" y="151"/>
                </a:cubicBezTo>
                <a:cubicBezTo>
                  <a:pt x="155" y="157"/>
                  <a:pt x="158" y="164"/>
                  <a:pt x="144" y="171"/>
                </a:cubicBezTo>
                <a:cubicBezTo>
                  <a:pt x="145" y="177"/>
                  <a:pt x="150" y="176"/>
                  <a:pt x="150" y="182"/>
                </a:cubicBezTo>
                <a:cubicBezTo>
                  <a:pt x="139" y="202"/>
                  <a:pt x="123" y="175"/>
                  <a:pt x="118" y="194"/>
                </a:cubicBezTo>
                <a:cubicBezTo>
                  <a:pt x="118" y="201"/>
                  <a:pt x="124" y="211"/>
                  <a:pt x="112" y="213"/>
                </a:cubicBezTo>
                <a:lnTo>
                  <a:pt x="108" y="203"/>
                </a:lnTo>
                <a:cubicBezTo>
                  <a:pt x="97" y="212"/>
                  <a:pt x="111" y="220"/>
                  <a:pt x="95" y="225"/>
                </a:cubicBezTo>
                <a:cubicBezTo>
                  <a:pt x="95" y="220"/>
                  <a:pt x="102" y="214"/>
                  <a:pt x="99" y="215"/>
                </a:cubicBezTo>
                <a:cubicBezTo>
                  <a:pt x="87" y="215"/>
                  <a:pt x="98" y="224"/>
                  <a:pt x="92" y="229"/>
                </a:cubicBezTo>
                <a:lnTo>
                  <a:pt x="85" y="223"/>
                </a:lnTo>
                <a:cubicBezTo>
                  <a:pt x="74" y="235"/>
                  <a:pt x="66" y="252"/>
                  <a:pt x="56" y="267"/>
                </a:cubicBezTo>
                <a:cubicBezTo>
                  <a:pt x="54" y="264"/>
                  <a:pt x="54" y="260"/>
                  <a:pt x="49" y="262"/>
                </a:cubicBezTo>
                <a:cubicBezTo>
                  <a:pt x="38" y="282"/>
                  <a:pt x="17" y="300"/>
                  <a:pt x="4" y="328"/>
                </a:cubicBezTo>
                <a:cubicBezTo>
                  <a:pt x="5" y="332"/>
                  <a:pt x="7" y="336"/>
                  <a:pt x="9" y="340"/>
                </a:cubicBezTo>
                <a:cubicBezTo>
                  <a:pt x="9" y="343"/>
                  <a:pt x="5" y="345"/>
                  <a:pt x="4" y="342"/>
                </a:cubicBezTo>
                <a:cubicBezTo>
                  <a:pt x="0" y="354"/>
                  <a:pt x="9" y="343"/>
                  <a:pt x="11" y="349"/>
                </a:cubicBezTo>
                <a:cubicBezTo>
                  <a:pt x="12" y="355"/>
                  <a:pt x="7" y="358"/>
                  <a:pt x="4" y="353"/>
                </a:cubicBezTo>
                <a:cubicBezTo>
                  <a:pt x="8" y="366"/>
                  <a:pt x="16" y="383"/>
                  <a:pt x="27" y="395"/>
                </a:cubicBezTo>
                <a:lnTo>
                  <a:pt x="25" y="393"/>
                </a:lnTo>
                <a:cubicBezTo>
                  <a:pt x="32" y="405"/>
                  <a:pt x="42" y="414"/>
                  <a:pt x="49" y="422"/>
                </a:cubicBezTo>
                <a:lnTo>
                  <a:pt x="44" y="422"/>
                </a:lnTo>
                <a:cubicBezTo>
                  <a:pt x="51" y="428"/>
                  <a:pt x="58" y="426"/>
                  <a:pt x="63" y="425"/>
                </a:cubicBezTo>
                <a:cubicBezTo>
                  <a:pt x="68" y="423"/>
                  <a:pt x="72" y="421"/>
                  <a:pt x="78" y="426"/>
                </a:cubicBezTo>
                <a:lnTo>
                  <a:pt x="75" y="427"/>
                </a:lnTo>
                <a:cubicBezTo>
                  <a:pt x="106" y="437"/>
                  <a:pt x="135" y="425"/>
                  <a:pt x="156" y="433"/>
                </a:cubicBezTo>
                <a:cubicBezTo>
                  <a:pt x="158" y="421"/>
                  <a:pt x="183" y="432"/>
                  <a:pt x="181" y="417"/>
                </a:cubicBezTo>
                <a:cubicBezTo>
                  <a:pt x="197" y="420"/>
                  <a:pt x="194" y="424"/>
                  <a:pt x="216" y="424"/>
                </a:cubicBezTo>
                <a:cubicBezTo>
                  <a:pt x="221" y="423"/>
                  <a:pt x="221" y="412"/>
                  <a:pt x="227" y="408"/>
                </a:cubicBezTo>
                <a:lnTo>
                  <a:pt x="229" y="416"/>
                </a:lnTo>
                <a:lnTo>
                  <a:pt x="235" y="405"/>
                </a:lnTo>
                <a:lnTo>
                  <a:pt x="243" y="413"/>
                </a:lnTo>
                <a:lnTo>
                  <a:pt x="248" y="409"/>
                </a:lnTo>
                <a:cubicBezTo>
                  <a:pt x="246" y="409"/>
                  <a:pt x="242" y="407"/>
                  <a:pt x="242" y="405"/>
                </a:cubicBezTo>
                <a:cubicBezTo>
                  <a:pt x="250" y="398"/>
                  <a:pt x="266" y="402"/>
                  <a:pt x="268" y="406"/>
                </a:cubicBezTo>
                <a:lnTo>
                  <a:pt x="288" y="392"/>
                </a:lnTo>
                <a:cubicBezTo>
                  <a:pt x="288" y="395"/>
                  <a:pt x="285" y="397"/>
                  <a:pt x="283" y="400"/>
                </a:cubicBezTo>
                <a:cubicBezTo>
                  <a:pt x="292" y="388"/>
                  <a:pt x="288" y="408"/>
                  <a:pt x="296" y="397"/>
                </a:cubicBezTo>
                <a:cubicBezTo>
                  <a:pt x="294" y="395"/>
                  <a:pt x="295" y="392"/>
                  <a:pt x="295" y="390"/>
                </a:cubicBezTo>
                <a:cubicBezTo>
                  <a:pt x="302" y="393"/>
                  <a:pt x="314" y="388"/>
                  <a:pt x="322" y="383"/>
                </a:cubicBezTo>
                <a:lnTo>
                  <a:pt x="322" y="389"/>
                </a:lnTo>
                <a:cubicBezTo>
                  <a:pt x="339" y="383"/>
                  <a:pt x="355" y="372"/>
                  <a:pt x="373" y="365"/>
                </a:cubicBezTo>
                <a:cubicBezTo>
                  <a:pt x="366" y="365"/>
                  <a:pt x="363" y="356"/>
                  <a:pt x="368" y="353"/>
                </a:cubicBezTo>
                <a:lnTo>
                  <a:pt x="374" y="360"/>
                </a:lnTo>
                <a:cubicBezTo>
                  <a:pt x="375" y="353"/>
                  <a:pt x="367" y="359"/>
                  <a:pt x="371" y="350"/>
                </a:cubicBezTo>
                <a:cubicBezTo>
                  <a:pt x="378" y="348"/>
                  <a:pt x="379" y="357"/>
                  <a:pt x="377" y="361"/>
                </a:cubicBezTo>
                <a:lnTo>
                  <a:pt x="384" y="355"/>
                </a:lnTo>
                <a:cubicBezTo>
                  <a:pt x="385" y="357"/>
                  <a:pt x="384" y="359"/>
                  <a:pt x="385" y="363"/>
                </a:cubicBezTo>
                <a:cubicBezTo>
                  <a:pt x="386" y="356"/>
                  <a:pt x="402" y="365"/>
                  <a:pt x="403" y="354"/>
                </a:cubicBezTo>
                <a:lnTo>
                  <a:pt x="404" y="356"/>
                </a:lnTo>
                <a:cubicBezTo>
                  <a:pt x="422" y="349"/>
                  <a:pt x="429" y="342"/>
                  <a:pt x="443" y="336"/>
                </a:cubicBezTo>
                <a:cubicBezTo>
                  <a:pt x="440" y="329"/>
                  <a:pt x="446" y="328"/>
                  <a:pt x="448" y="320"/>
                </a:cubicBezTo>
                <a:cubicBezTo>
                  <a:pt x="459" y="318"/>
                  <a:pt x="473" y="318"/>
                  <a:pt x="486" y="312"/>
                </a:cubicBezTo>
                <a:cubicBezTo>
                  <a:pt x="493" y="304"/>
                  <a:pt x="486" y="305"/>
                  <a:pt x="488" y="299"/>
                </a:cubicBezTo>
                <a:cubicBezTo>
                  <a:pt x="491" y="305"/>
                  <a:pt x="503" y="298"/>
                  <a:pt x="499" y="306"/>
                </a:cubicBezTo>
                <a:cubicBezTo>
                  <a:pt x="514" y="298"/>
                  <a:pt x="518" y="296"/>
                  <a:pt x="534" y="282"/>
                </a:cubicBezTo>
                <a:cubicBezTo>
                  <a:pt x="531" y="280"/>
                  <a:pt x="528" y="280"/>
                  <a:pt x="528" y="278"/>
                </a:cubicBezTo>
                <a:cubicBezTo>
                  <a:pt x="531" y="275"/>
                  <a:pt x="537" y="277"/>
                  <a:pt x="538" y="280"/>
                </a:cubicBezTo>
                <a:lnTo>
                  <a:pt x="538" y="281"/>
                </a:lnTo>
                <a:cubicBezTo>
                  <a:pt x="555" y="262"/>
                  <a:pt x="595" y="276"/>
                  <a:pt x="606" y="255"/>
                </a:cubicBezTo>
                <a:lnTo>
                  <a:pt x="605" y="256"/>
                </a:lnTo>
                <a:lnTo>
                  <a:pt x="620" y="242"/>
                </a:lnTo>
                <a:cubicBezTo>
                  <a:pt x="628" y="239"/>
                  <a:pt x="617" y="248"/>
                  <a:pt x="625" y="250"/>
                </a:cubicBezTo>
                <a:cubicBezTo>
                  <a:pt x="639" y="231"/>
                  <a:pt x="655" y="237"/>
                  <a:pt x="667" y="223"/>
                </a:cubicBezTo>
                <a:cubicBezTo>
                  <a:pt x="688" y="236"/>
                  <a:pt x="709" y="203"/>
                  <a:pt x="731" y="208"/>
                </a:cubicBezTo>
                <a:lnTo>
                  <a:pt x="728" y="204"/>
                </a:lnTo>
                <a:cubicBezTo>
                  <a:pt x="730" y="198"/>
                  <a:pt x="734" y="204"/>
                  <a:pt x="737" y="204"/>
                </a:cubicBezTo>
                <a:cubicBezTo>
                  <a:pt x="736" y="201"/>
                  <a:pt x="731" y="202"/>
                  <a:pt x="733" y="199"/>
                </a:cubicBezTo>
                <a:cubicBezTo>
                  <a:pt x="738" y="195"/>
                  <a:pt x="744" y="192"/>
                  <a:pt x="750" y="190"/>
                </a:cubicBezTo>
                <a:cubicBezTo>
                  <a:pt x="752" y="189"/>
                  <a:pt x="755" y="188"/>
                  <a:pt x="757" y="188"/>
                </a:cubicBezTo>
                <a:cubicBezTo>
                  <a:pt x="761" y="188"/>
                  <a:pt x="764" y="189"/>
                  <a:pt x="765" y="191"/>
                </a:cubicBezTo>
                <a:cubicBezTo>
                  <a:pt x="765" y="192"/>
                  <a:pt x="764" y="196"/>
                  <a:pt x="763" y="197"/>
                </a:cubicBezTo>
                <a:cubicBezTo>
                  <a:pt x="762" y="200"/>
                  <a:pt x="761" y="201"/>
                  <a:pt x="760" y="202"/>
                </a:cubicBezTo>
                <a:cubicBezTo>
                  <a:pt x="760" y="203"/>
                  <a:pt x="767" y="200"/>
                  <a:pt x="772" y="199"/>
                </a:cubicBezTo>
                <a:cubicBezTo>
                  <a:pt x="778" y="197"/>
                  <a:pt x="781" y="199"/>
                  <a:pt x="774" y="203"/>
                </a:cubicBezTo>
                <a:cubicBezTo>
                  <a:pt x="771" y="202"/>
                  <a:pt x="768" y="202"/>
                  <a:pt x="765" y="203"/>
                </a:cubicBezTo>
                <a:cubicBezTo>
                  <a:pt x="768" y="203"/>
                  <a:pt x="769" y="205"/>
                  <a:pt x="768" y="207"/>
                </a:cubicBezTo>
                <a:lnTo>
                  <a:pt x="768" y="209"/>
                </a:lnTo>
                <a:lnTo>
                  <a:pt x="766" y="213"/>
                </a:lnTo>
                <a:cubicBezTo>
                  <a:pt x="765" y="216"/>
                  <a:pt x="764" y="219"/>
                  <a:pt x="762" y="222"/>
                </a:cubicBezTo>
                <a:cubicBezTo>
                  <a:pt x="759" y="229"/>
                  <a:pt x="755" y="234"/>
                  <a:pt x="751" y="243"/>
                </a:cubicBezTo>
                <a:cubicBezTo>
                  <a:pt x="746" y="255"/>
                  <a:pt x="742" y="267"/>
                  <a:pt x="742" y="278"/>
                </a:cubicBezTo>
                <a:cubicBezTo>
                  <a:pt x="741" y="275"/>
                  <a:pt x="738" y="275"/>
                  <a:pt x="739" y="271"/>
                </a:cubicBezTo>
                <a:cubicBezTo>
                  <a:pt x="734" y="275"/>
                  <a:pt x="733" y="285"/>
                  <a:pt x="735" y="293"/>
                </a:cubicBezTo>
                <a:cubicBezTo>
                  <a:pt x="736" y="301"/>
                  <a:pt x="741" y="306"/>
                  <a:pt x="744" y="306"/>
                </a:cubicBezTo>
                <a:cubicBezTo>
                  <a:pt x="745" y="312"/>
                  <a:pt x="740" y="309"/>
                  <a:pt x="739" y="314"/>
                </a:cubicBezTo>
                <a:cubicBezTo>
                  <a:pt x="739" y="320"/>
                  <a:pt x="745" y="324"/>
                  <a:pt x="750" y="328"/>
                </a:cubicBezTo>
                <a:cubicBezTo>
                  <a:pt x="755" y="331"/>
                  <a:pt x="760" y="333"/>
                  <a:pt x="760" y="337"/>
                </a:cubicBezTo>
                <a:cubicBezTo>
                  <a:pt x="760" y="338"/>
                  <a:pt x="756" y="336"/>
                  <a:pt x="754" y="335"/>
                </a:cubicBezTo>
                <a:cubicBezTo>
                  <a:pt x="760" y="339"/>
                  <a:pt x="781" y="353"/>
                  <a:pt x="779" y="343"/>
                </a:cubicBezTo>
                <a:cubicBezTo>
                  <a:pt x="786" y="349"/>
                  <a:pt x="796" y="351"/>
                  <a:pt x="803" y="352"/>
                </a:cubicBezTo>
                <a:cubicBezTo>
                  <a:pt x="811" y="353"/>
                  <a:pt x="815" y="353"/>
                  <a:pt x="820" y="356"/>
                </a:cubicBezTo>
                <a:cubicBezTo>
                  <a:pt x="827" y="349"/>
                  <a:pt x="839" y="363"/>
                  <a:pt x="843" y="351"/>
                </a:cubicBezTo>
                <a:cubicBezTo>
                  <a:pt x="840" y="363"/>
                  <a:pt x="862" y="363"/>
                  <a:pt x="869" y="358"/>
                </a:cubicBezTo>
                <a:cubicBezTo>
                  <a:pt x="868" y="360"/>
                  <a:pt x="869" y="361"/>
                  <a:pt x="871" y="362"/>
                </a:cubicBezTo>
                <a:cubicBezTo>
                  <a:pt x="872" y="363"/>
                  <a:pt x="875" y="365"/>
                  <a:pt x="873" y="367"/>
                </a:cubicBezTo>
                <a:cubicBezTo>
                  <a:pt x="876" y="367"/>
                  <a:pt x="880" y="367"/>
                  <a:pt x="883" y="366"/>
                </a:cubicBezTo>
                <a:cubicBezTo>
                  <a:pt x="886" y="366"/>
                  <a:pt x="887" y="365"/>
                  <a:pt x="889" y="364"/>
                </a:cubicBezTo>
                <a:cubicBezTo>
                  <a:pt x="892" y="362"/>
                  <a:pt x="894" y="360"/>
                  <a:pt x="892" y="357"/>
                </a:cubicBezTo>
                <a:cubicBezTo>
                  <a:pt x="912" y="369"/>
                  <a:pt x="922" y="339"/>
                  <a:pt x="934" y="355"/>
                </a:cubicBezTo>
                <a:cubicBezTo>
                  <a:pt x="957" y="342"/>
                  <a:pt x="976" y="330"/>
                  <a:pt x="994" y="321"/>
                </a:cubicBezTo>
                <a:cubicBezTo>
                  <a:pt x="998" y="333"/>
                  <a:pt x="973" y="330"/>
                  <a:pt x="978" y="341"/>
                </a:cubicBezTo>
                <a:cubicBezTo>
                  <a:pt x="995" y="330"/>
                  <a:pt x="1003" y="317"/>
                  <a:pt x="1022" y="314"/>
                </a:cubicBezTo>
                <a:cubicBezTo>
                  <a:pt x="1027" y="314"/>
                  <a:pt x="1021" y="320"/>
                  <a:pt x="1020" y="322"/>
                </a:cubicBezTo>
                <a:cubicBezTo>
                  <a:pt x="1036" y="312"/>
                  <a:pt x="1054" y="313"/>
                  <a:pt x="1067" y="306"/>
                </a:cubicBezTo>
                <a:lnTo>
                  <a:pt x="1064" y="309"/>
                </a:lnTo>
                <a:cubicBezTo>
                  <a:pt x="1067" y="309"/>
                  <a:pt x="1070" y="311"/>
                  <a:pt x="1070" y="305"/>
                </a:cubicBezTo>
                <a:lnTo>
                  <a:pt x="1068" y="307"/>
                </a:lnTo>
                <a:cubicBezTo>
                  <a:pt x="1062" y="299"/>
                  <a:pt x="1078" y="290"/>
                  <a:pt x="1080" y="287"/>
                </a:cubicBezTo>
                <a:cubicBezTo>
                  <a:pt x="1077" y="294"/>
                  <a:pt x="1079" y="295"/>
                  <a:pt x="1082" y="297"/>
                </a:cubicBezTo>
                <a:cubicBezTo>
                  <a:pt x="1085" y="300"/>
                  <a:pt x="1087" y="302"/>
                  <a:pt x="1081" y="311"/>
                </a:cubicBezTo>
                <a:cubicBezTo>
                  <a:pt x="1083" y="310"/>
                  <a:pt x="1086" y="308"/>
                  <a:pt x="1087" y="305"/>
                </a:cubicBezTo>
                <a:cubicBezTo>
                  <a:pt x="1089" y="307"/>
                  <a:pt x="1089" y="309"/>
                  <a:pt x="1085" y="312"/>
                </a:cubicBezTo>
                <a:cubicBezTo>
                  <a:pt x="1093" y="312"/>
                  <a:pt x="1094" y="305"/>
                  <a:pt x="1100" y="309"/>
                </a:cubicBezTo>
                <a:cubicBezTo>
                  <a:pt x="1098" y="311"/>
                  <a:pt x="1097" y="311"/>
                  <a:pt x="1094" y="314"/>
                </a:cubicBezTo>
                <a:cubicBezTo>
                  <a:pt x="1099" y="311"/>
                  <a:pt x="1106" y="309"/>
                  <a:pt x="1108" y="316"/>
                </a:cubicBezTo>
                <a:lnTo>
                  <a:pt x="1104" y="317"/>
                </a:lnTo>
                <a:cubicBezTo>
                  <a:pt x="1107" y="320"/>
                  <a:pt x="1113" y="324"/>
                  <a:pt x="1119" y="329"/>
                </a:cubicBezTo>
                <a:cubicBezTo>
                  <a:pt x="1125" y="335"/>
                  <a:pt x="1131" y="342"/>
                  <a:pt x="1138" y="352"/>
                </a:cubicBezTo>
                <a:cubicBezTo>
                  <a:pt x="1124" y="355"/>
                  <a:pt x="1141" y="360"/>
                  <a:pt x="1138" y="369"/>
                </a:cubicBezTo>
                <a:cubicBezTo>
                  <a:pt x="1142" y="371"/>
                  <a:pt x="1147" y="372"/>
                  <a:pt x="1152" y="373"/>
                </a:cubicBezTo>
                <a:cubicBezTo>
                  <a:pt x="1151" y="371"/>
                  <a:pt x="1150" y="368"/>
                  <a:pt x="1149" y="366"/>
                </a:cubicBezTo>
                <a:cubicBezTo>
                  <a:pt x="1160" y="372"/>
                  <a:pt x="1170" y="366"/>
                  <a:pt x="1177" y="371"/>
                </a:cubicBezTo>
                <a:lnTo>
                  <a:pt x="1169" y="374"/>
                </a:lnTo>
                <a:cubicBezTo>
                  <a:pt x="1175" y="375"/>
                  <a:pt x="1181" y="375"/>
                  <a:pt x="1186" y="376"/>
                </a:cubicBezTo>
                <a:lnTo>
                  <a:pt x="1178" y="370"/>
                </a:lnTo>
                <a:cubicBezTo>
                  <a:pt x="1188" y="367"/>
                  <a:pt x="1179" y="358"/>
                  <a:pt x="1190" y="363"/>
                </a:cubicBezTo>
                <a:cubicBezTo>
                  <a:pt x="1188" y="363"/>
                  <a:pt x="1199" y="364"/>
                  <a:pt x="1202" y="370"/>
                </a:cubicBezTo>
                <a:lnTo>
                  <a:pt x="1202" y="370"/>
                </a:lnTo>
                <a:cubicBezTo>
                  <a:pt x="1207" y="368"/>
                  <a:pt x="1212" y="365"/>
                  <a:pt x="1218" y="368"/>
                </a:cubicBezTo>
                <a:cubicBezTo>
                  <a:pt x="1219" y="371"/>
                  <a:pt x="1216" y="379"/>
                  <a:pt x="1217" y="381"/>
                </a:cubicBezTo>
                <a:cubicBezTo>
                  <a:pt x="1221" y="373"/>
                  <a:pt x="1237" y="380"/>
                  <a:pt x="1243" y="371"/>
                </a:cubicBezTo>
                <a:cubicBezTo>
                  <a:pt x="1241" y="373"/>
                  <a:pt x="1241" y="378"/>
                  <a:pt x="1241" y="380"/>
                </a:cubicBezTo>
                <a:lnTo>
                  <a:pt x="1245" y="373"/>
                </a:lnTo>
                <a:cubicBezTo>
                  <a:pt x="1249" y="375"/>
                  <a:pt x="1250" y="376"/>
                  <a:pt x="1249" y="380"/>
                </a:cubicBezTo>
                <a:cubicBezTo>
                  <a:pt x="1261" y="382"/>
                  <a:pt x="1245" y="368"/>
                  <a:pt x="1260" y="373"/>
                </a:cubicBezTo>
                <a:cubicBezTo>
                  <a:pt x="1258" y="374"/>
                  <a:pt x="1259" y="375"/>
                  <a:pt x="1257" y="376"/>
                </a:cubicBezTo>
                <a:cubicBezTo>
                  <a:pt x="1271" y="379"/>
                  <a:pt x="1284" y="372"/>
                  <a:pt x="1298" y="374"/>
                </a:cubicBezTo>
                <a:cubicBezTo>
                  <a:pt x="1302" y="384"/>
                  <a:pt x="1286" y="377"/>
                  <a:pt x="1291" y="386"/>
                </a:cubicBezTo>
                <a:cubicBezTo>
                  <a:pt x="1310" y="383"/>
                  <a:pt x="1330" y="372"/>
                  <a:pt x="1348" y="373"/>
                </a:cubicBezTo>
                <a:lnTo>
                  <a:pt x="1344" y="372"/>
                </a:lnTo>
                <a:cubicBezTo>
                  <a:pt x="1346" y="358"/>
                  <a:pt x="1359" y="378"/>
                  <a:pt x="1367" y="371"/>
                </a:cubicBezTo>
                <a:cubicBezTo>
                  <a:pt x="1365" y="372"/>
                  <a:pt x="1365" y="379"/>
                  <a:pt x="1365" y="377"/>
                </a:cubicBezTo>
                <a:cubicBezTo>
                  <a:pt x="1378" y="378"/>
                  <a:pt x="1391" y="371"/>
                  <a:pt x="1409" y="365"/>
                </a:cubicBezTo>
                <a:lnTo>
                  <a:pt x="1407" y="369"/>
                </a:lnTo>
                <a:cubicBezTo>
                  <a:pt x="1415" y="371"/>
                  <a:pt x="1426" y="369"/>
                  <a:pt x="1435" y="369"/>
                </a:cubicBezTo>
                <a:cubicBezTo>
                  <a:pt x="1436" y="365"/>
                  <a:pt x="1441" y="366"/>
                  <a:pt x="1438" y="361"/>
                </a:cubicBezTo>
                <a:cubicBezTo>
                  <a:pt x="1465" y="378"/>
                  <a:pt x="1482" y="344"/>
                  <a:pt x="1506" y="358"/>
                </a:cubicBezTo>
                <a:cubicBezTo>
                  <a:pt x="1504" y="358"/>
                  <a:pt x="1501" y="362"/>
                  <a:pt x="1503" y="361"/>
                </a:cubicBezTo>
                <a:lnTo>
                  <a:pt x="1520" y="355"/>
                </a:lnTo>
                <a:cubicBezTo>
                  <a:pt x="1518" y="350"/>
                  <a:pt x="1518" y="352"/>
                  <a:pt x="1513" y="348"/>
                </a:cubicBezTo>
                <a:cubicBezTo>
                  <a:pt x="1515" y="344"/>
                  <a:pt x="1519" y="341"/>
                  <a:pt x="1524" y="340"/>
                </a:cubicBezTo>
                <a:cubicBezTo>
                  <a:pt x="1516" y="345"/>
                  <a:pt x="1526" y="350"/>
                  <a:pt x="1530" y="352"/>
                </a:cubicBezTo>
                <a:cubicBezTo>
                  <a:pt x="1529" y="351"/>
                  <a:pt x="1530" y="348"/>
                  <a:pt x="1529" y="347"/>
                </a:cubicBezTo>
                <a:cubicBezTo>
                  <a:pt x="1540" y="356"/>
                  <a:pt x="1529" y="334"/>
                  <a:pt x="1543" y="339"/>
                </a:cubicBezTo>
                <a:lnTo>
                  <a:pt x="1543" y="343"/>
                </a:lnTo>
                <a:cubicBezTo>
                  <a:pt x="1547" y="340"/>
                  <a:pt x="1551" y="335"/>
                  <a:pt x="1556" y="335"/>
                </a:cubicBezTo>
                <a:cubicBezTo>
                  <a:pt x="1560" y="342"/>
                  <a:pt x="1552" y="339"/>
                  <a:pt x="1552" y="345"/>
                </a:cubicBezTo>
                <a:cubicBezTo>
                  <a:pt x="1560" y="344"/>
                  <a:pt x="1565" y="330"/>
                  <a:pt x="1573" y="336"/>
                </a:cubicBezTo>
                <a:cubicBezTo>
                  <a:pt x="1570" y="338"/>
                  <a:pt x="1565" y="339"/>
                  <a:pt x="1562" y="341"/>
                </a:cubicBezTo>
                <a:cubicBezTo>
                  <a:pt x="1571" y="348"/>
                  <a:pt x="1572" y="346"/>
                  <a:pt x="1577" y="346"/>
                </a:cubicBezTo>
                <a:lnTo>
                  <a:pt x="1577" y="346"/>
                </a:lnTo>
                <a:lnTo>
                  <a:pt x="1590" y="348"/>
                </a:lnTo>
                <a:lnTo>
                  <a:pt x="1586" y="346"/>
                </a:lnTo>
                <a:cubicBezTo>
                  <a:pt x="1592" y="327"/>
                  <a:pt x="1604" y="340"/>
                  <a:pt x="1615" y="326"/>
                </a:cubicBezTo>
                <a:cubicBezTo>
                  <a:pt x="1605" y="339"/>
                  <a:pt x="1614" y="332"/>
                  <a:pt x="1614" y="340"/>
                </a:cubicBezTo>
                <a:cubicBezTo>
                  <a:pt x="1618" y="342"/>
                  <a:pt x="1623" y="344"/>
                  <a:pt x="1622" y="346"/>
                </a:cubicBezTo>
                <a:cubicBezTo>
                  <a:pt x="1627" y="339"/>
                  <a:pt x="1633" y="349"/>
                  <a:pt x="1639" y="339"/>
                </a:cubicBezTo>
                <a:cubicBezTo>
                  <a:pt x="1640" y="341"/>
                  <a:pt x="1646" y="338"/>
                  <a:pt x="1646" y="344"/>
                </a:cubicBezTo>
                <a:cubicBezTo>
                  <a:pt x="1653" y="341"/>
                  <a:pt x="1643" y="340"/>
                  <a:pt x="1643" y="337"/>
                </a:cubicBezTo>
                <a:cubicBezTo>
                  <a:pt x="1653" y="326"/>
                  <a:pt x="1673" y="342"/>
                  <a:pt x="1687" y="327"/>
                </a:cubicBezTo>
                <a:cubicBezTo>
                  <a:pt x="1701" y="319"/>
                  <a:pt x="1702" y="310"/>
                  <a:pt x="1714" y="303"/>
                </a:cubicBezTo>
                <a:cubicBezTo>
                  <a:pt x="1719" y="306"/>
                  <a:pt x="1712" y="313"/>
                  <a:pt x="1712" y="313"/>
                </a:cubicBezTo>
                <a:cubicBezTo>
                  <a:pt x="1720" y="315"/>
                  <a:pt x="1726" y="313"/>
                  <a:pt x="1732" y="309"/>
                </a:cubicBezTo>
                <a:cubicBezTo>
                  <a:pt x="1731" y="312"/>
                  <a:pt x="1733" y="313"/>
                  <a:pt x="1736" y="315"/>
                </a:cubicBezTo>
                <a:cubicBezTo>
                  <a:pt x="1741" y="314"/>
                  <a:pt x="1737" y="305"/>
                  <a:pt x="1745" y="308"/>
                </a:cubicBezTo>
                <a:cubicBezTo>
                  <a:pt x="1745" y="311"/>
                  <a:pt x="1744" y="315"/>
                  <a:pt x="1742" y="319"/>
                </a:cubicBezTo>
                <a:cubicBezTo>
                  <a:pt x="1748" y="315"/>
                  <a:pt x="1754" y="309"/>
                  <a:pt x="1760" y="305"/>
                </a:cubicBezTo>
                <a:cubicBezTo>
                  <a:pt x="1763" y="309"/>
                  <a:pt x="1757" y="313"/>
                  <a:pt x="1755" y="316"/>
                </a:cubicBezTo>
                <a:cubicBezTo>
                  <a:pt x="1763" y="313"/>
                  <a:pt x="1774" y="308"/>
                  <a:pt x="1775" y="300"/>
                </a:cubicBezTo>
                <a:lnTo>
                  <a:pt x="1769" y="299"/>
                </a:lnTo>
                <a:cubicBezTo>
                  <a:pt x="1772" y="298"/>
                  <a:pt x="1772" y="305"/>
                  <a:pt x="1771" y="306"/>
                </a:cubicBezTo>
                <a:cubicBezTo>
                  <a:pt x="1765" y="313"/>
                  <a:pt x="1761" y="306"/>
                  <a:pt x="1760" y="304"/>
                </a:cubicBezTo>
                <a:lnTo>
                  <a:pt x="1764" y="301"/>
                </a:lnTo>
                <a:cubicBezTo>
                  <a:pt x="1756" y="287"/>
                  <a:pt x="1745" y="308"/>
                  <a:pt x="1736" y="309"/>
                </a:cubicBezTo>
                <a:lnTo>
                  <a:pt x="1737" y="297"/>
                </a:lnTo>
                <a:lnTo>
                  <a:pt x="1729" y="308"/>
                </a:lnTo>
                <a:cubicBezTo>
                  <a:pt x="1727" y="306"/>
                  <a:pt x="1724" y="300"/>
                  <a:pt x="1728" y="298"/>
                </a:cubicBezTo>
                <a:cubicBezTo>
                  <a:pt x="1720" y="294"/>
                  <a:pt x="1723" y="303"/>
                  <a:pt x="1716" y="298"/>
                </a:cubicBezTo>
                <a:lnTo>
                  <a:pt x="1716" y="296"/>
                </a:lnTo>
                <a:lnTo>
                  <a:pt x="1710" y="301"/>
                </a:lnTo>
                <a:cubicBezTo>
                  <a:pt x="1710" y="298"/>
                  <a:pt x="1707" y="293"/>
                  <a:pt x="1711" y="294"/>
                </a:cubicBezTo>
                <a:cubicBezTo>
                  <a:pt x="1698" y="290"/>
                  <a:pt x="1694" y="306"/>
                  <a:pt x="1687" y="299"/>
                </a:cubicBezTo>
                <a:lnTo>
                  <a:pt x="1688" y="298"/>
                </a:lnTo>
                <a:cubicBezTo>
                  <a:pt x="1672" y="305"/>
                  <a:pt x="1688" y="306"/>
                  <a:pt x="1677" y="318"/>
                </a:cubicBezTo>
                <a:lnTo>
                  <a:pt x="1665" y="300"/>
                </a:lnTo>
                <a:lnTo>
                  <a:pt x="1665" y="308"/>
                </a:lnTo>
                <a:cubicBezTo>
                  <a:pt x="1663" y="309"/>
                  <a:pt x="1660" y="309"/>
                  <a:pt x="1660" y="305"/>
                </a:cubicBezTo>
                <a:cubicBezTo>
                  <a:pt x="1654" y="312"/>
                  <a:pt x="1661" y="309"/>
                  <a:pt x="1659" y="314"/>
                </a:cubicBezTo>
                <a:cubicBezTo>
                  <a:pt x="1649" y="309"/>
                  <a:pt x="1636" y="322"/>
                  <a:pt x="1632" y="310"/>
                </a:cubicBezTo>
                <a:cubicBezTo>
                  <a:pt x="1630" y="316"/>
                  <a:pt x="1641" y="313"/>
                  <a:pt x="1633" y="319"/>
                </a:cubicBezTo>
                <a:cubicBezTo>
                  <a:pt x="1628" y="306"/>
                  <a:pt x="1623" y="323"/>
                  <a:pt x="1614" y="318"/>
                </a:cubicBezTo>
                <a:cubicBezTo>
                  <a:pt x="1615" y="311"/>
                  <a:pt x="1623" y="313"/>
                  <a:pt x="1614" y="308"/>
                </a:cubicBezTo>
                <a:cubicBezTo>
                  <a:pt x="1612" y="321"/>
                  <a:pt x="1599" y="308"/>
                  <a:pt x="1593" y="312"/>
                </a:cubicBezTo>
                <a:cubicBezTo>
                  <a:pt x="1594" y="321"/>
                  <a:pt x="1579" y="318"/>
                  <a:pt x="1569" y="323"/>
                </a:cubicBezTo>
                <a:cubicBezTo>
                  <a:pt x="1569" y="320"/>
                  <a:pt x="1548" y="321"/>
                  <a:pt x="1537" y="319"/>
                </a:cubicBezTo>
                <a:lnTo>
                  <a:pt x="1537" y="318"/>
                </a:lnTo>
                <a:cubicBezTo>
                  <a:pt x="1537" y="328"/>
                  <a:pt x="1526" y="327"/>
                  <a:pt x="1519" y="331"/>
                </a:cubicBezTo>
                <a:cubicBezTo>
                  <a:pt x="1518" y="325"/>
                  <a:pt x="1519" y="322"/>
                  <a:pt x="1523" y="319"/>
                </a:cubicBezTo>
                <a:lnTo>
                  <a:pt x="1516" y="320"/>
                </a:lnTo>
                <a:cubicBezTo>
                  <a:pt x="1515" y="324"/>
                  <a:pt x="1513" y="326"/>
                  <a:pt x="1508" y="327"/>
                </a:cubicBezTo>
                <a:lnTo>
                  <a:pt x="1509" y="320"/>
                </a:lnTo>
                <a:cubicBezTo>
                  <a:pt x="1500" y="322"/>
                  <a:pt x="1491" y="331"/>
                  <a:pt x="1478" y="328"/>
                </a:cubicBezTo>
                <a:cubicBezTo>
                  <a:pt x="1478" y="335"/>
                  <a:pt x="1491" y="345"/>
                  <a:pt x="1478" y="352"/>
                </a:cubicBezTo>
                <a:cubicBezTo>
                  <a:pt x="1477" y="348"/>
                  <a:pt x="1476" y="342"/>
                  <a:pt x="1479" y="340"/>
                </a:cubicBezTo>
                <a:cubicBezTo>
                  <a:pt x="1478" y="341"/>
                  <a:pt x="1475" y="343"/>
                  <a:pt x="1473" y="342"/>
                </a:cubicBezTo>
                <a:lnTo>
                  <a:pt x="1477" y="335"/>
                </a:lnTo>
                <a:cubicBezTo>
                  <a:pt x="1471" y="334"/>
                  <a:pt x="1475" y="341"/>
                  <a:pt x="1471" y="341"/>
                </a:cubicBezTo>
                <a:cubicBezTo>
                  <a:pt x="1470" y="336"/>
                  <a:pt x="1467" y="338"/>
                  <a:pt x="1467" y="334"/>
                </a:cubicBezTo>
                <a:cubicBezTo>
                  <a:pt x="1468" y="333"/>
                  <a:pt x="1471" y="335"/>
                  <a:pt x="1472" y="333"/>
                </a:cubicBezTo>
                <a:cubicBezTo>
                  <a:pt x="1467" y="333"/>
                  <a:pt x="1461" y="330"/>
                  <a:pt x="1458" y="327"/>
                </a:cubicBezTo>
                <a:cubicBezTo>
                  <a:pt x="1459" y="330"/>
                  <a:pt x="1459" y="334"/>
                  <a:pt x="1456" y="335"/>
                </a:cubicBezTo>
                <a:cubicBezTo>
                  <a:pt x="1446" y="336"/>
                  <a:pt x="1452" y="329"/>
                  <a:pt x="1446" y="327"/>
                </a:cubicBezTo>
                <a:cubicBezTo>
                  <a:pt x="1444" y="331"/>
                  <a:pt x="1437" y="328"/>
                  <a:pt x="1438" y="336"/>
                </a:cubicBezTo>
                <a:cubicBezTo>
                  <a:pt x="1435" y="336"/>
                  <a:pt x="1434" y="332"/>
                  <a:pt x="1433" y="330"/>
                </a:cubicBezTo>
                <a:cubicBezTo>
                  <a:pt x="1429" y="335"/>
                  <a:pt x="1410" y="334"/>
                  <a:pt x="1417" y="342"/>
                </a:cubicBezTo>
                <a:lnTo>
                  <a:pt x="1418" y="342"/>
                </a:lnTo>
                <a:lnTo>
                  <a:pt x="1417" y="343"/>
                </a:lnTo>
                <a:lnTo>
                  <a:pt x="1417" y="343"/>
                </a:lnTo>
                <a:lnTo>
                  <a:pt x="1417" y="343"/>
                </a:lnTo>
                <a:cubicBezTo>
                  <a:pt x="1402" y="352"/>
                  <a:pt x="1383" y="342"/>
                  <a:pt x="1368" y="346"/>
                </a:cubicBezTo>
                <a:lnTo>
                  <a:pt x="1367" y="344"/>
                </a:lnTo>
                <a:cubicBezTo>
                  <a:pt x="1358" y="348"/>
                  <a:pt x="1346" y="347"/>
                  <a:pt x="1340" y="353"/>
                </a:cubicBezTo>
                <a:cubicBezTo>
                  <a:pt x="1337" y="354"/>
                  <a:pt x="1333" y="349"/>
                  <a:pt x="1334" y="346"/>
                </a:cubicBezTo>
                <a:cubicBezTo>
                  <a:pt x="1327" y="348"/>
                  <a:pt x="1326" y="351"/>
                  <a:pt x="1315" y="348"/>
                </a:cubicBezTo>
                <a:cubicBezTo>
                  <a:pt x="1322" y="343"/>
                  <a:pt x="1312" y="344"/>
                  <a:pt x="1322" y="344"/>
                </a:cubicBezTo>
                <a:cubicBezTo>
                  <a:pt x="1313" y="342"/>
                  <a:pt x="1310" y="338"/>
                  <a:pt x="1301" y="346"/>
                </a:cubicBezTo>
                <a:cubicBezTo>
                  <a:pt x="1304" y="339"/>
                  <a:pt x="1293" y="337"/>
                  <a:pt x="1289" y="339"/>
                </a:cubicBezTo>
                <a:lnTo>
                  <a:pt x="1296" y="344"/>
                </a:lnTo>
                <a:cubicBezTo>
                  <a:pt x="1291" y="345"/>
                  <a:pt x="1286" y="345"/>
                  <a:pt x="1282" y="344"/>
                </a:cubicBezTo>
                <a:lnTo>
                  <a:pt x="1284" y="335"/>
                </a:lnTo>
                <a:cubicBezTo>
                  <a:pt x="1265" y="325"/>
                  <a:pt x="1249" y="354"/>
                  <a:pt x="1235" y="335"/>
                </a:cubicBezTo>
                <a:cubicBezTo>
                  <a:pt x="1230" y="341"/>
                  <a:pt x="1245" y="340"/>
                  <a:pt x="1241" y="347"/>
                </a:cubicBezTo>
                <a:cubicBezTo>
                  <a:pt x="1232" y="345"/>
                  <a:pt x="1224" y="332"/>
                  <a:pt x="1221" y="332"/>
                </a:cubicBezTo>
                <a:cubicBezTo>
                  <a:pt x="1210" y="326"/>
                  <a:pt x="1209" y="344"/>
                  <a:pt x="1197" y="339"/>
                </a:cubicBezTo>
                <a:cubicBezTo>
                  <a:pt x="1198" y="342"/>
                  <a:pt x="1199" y="351"/>
                  <a:pt x="1189" y="352"/>
                </a:cubicBezTo>
                <a:cubicBezTo>
                  <a:pt x="1180" y="349"/>
                  <a:pt x="1181" y="337"/>
                  <a:pt x="1187" y="336"/>
                </a:cubicBezTo>
                <a:cubicBezTo>
                  <a:pt x="1189" y="336"/>
                  <a:pt x="1190" y="337"/>
                  <a:pt x="1189" y="338"/>
                </a:cubicBezTo>
                <a:cubicBezTo>
                  <a:pt x="1192" y="337"/>
                  <a:pt x="1196" y="337"/>
                  <a:pt x="1193" y="333"/>
                </a:cubicBezTo>
                <a:lnTo>
                  <a:pt x="1192" y="336"/>
                </a:lnTo>
                <a:cubicBezTo>
                  <a:pt x="1188" y="332"/>
                  <a:pt x="1178" y="329"/>
                  <a:pt x="1181" y="325"/>
                </a:cubicBezTo>
                <a:cubicBezTo>
                  <a:pt x="1175" y="326"/>
                  <a:pt x="1177" y="329"/>
                  <a:pt x="1181" y="332"/>
                </a:cubicBezTo>
                <a:cubicBezTo>
                  <a:pt x="1177" y="329"/>
                  <a:pt x="1174" y="328"/>
                  <a:pt x="1171" y="327"/>
                </a:cubicBezTo>
                <a:cubicBezTo>
                  <a:pt x="1169" y="326"/>
                  <a:pt x="1166" y="325"/>
                  <a:pt x="1165" y="322"/>
                </a:cubicBezTo>
                <a:cubicBezTo>
                  <a:pt x="1165" y="324"/>
                  <a:pt x="1164" y="328"/>
                  <a:pt x="1163" y="327"/>
                </a:cubicBezTo>
                <a:cubicBezTo>
                  <a:pt x="1159" y="318"/>
                  <a:pt x="1155" y="328"/>
                  <a:pt x="1149" y="322"/>
                </a:cubicBezTo>
                <a:cubicBezTo>
                  <a:pt x="1150" y="314"/>
                  <a:pt x="1160" y="318"/>
                  <a:pt x="1151" y="311"/>
                </a:cubicBezTo>
                <a:cubicBezTo>
                  <a:pt x="1151" y="303"/>
                  <a:pt x="1158" y="306"/>
                  <a:pt x="1162" y="307"/>
                </a:cubicBezTo>
                <a:cubicBezTo>
                  <a:pt x="1152" y="301"/>
                  <a:pt x="1154" y="283"/>
                  <a:pt x="1146" y="274"/>
                </a:cubicBezTo>
                <a:cubicBezTo>
                  <a:pt x="1149" y="276"/>
                  <a:pt x="1152" y="278"/>
                  <a:pt x="1154" y="280"/>
                </a:cubicBezTo>
                <a:cubicBezTo>
                  <a:pt x="1150" y="276"/>
                  <a:pt x="1146" y="272"/>
                  <a:pt x="1143" y="269"/>
                </a:cubicBezTo>
                <a:cubicBezTo>
                  <a:pt x="1143" y="272"/>
                  <a:pt x="1143" y="275"/>
                  <a:pt x="1142" y="277"/>
                </a:cubicBezTo>
                <a:cubicBezTo>
                  <a:pt x="1139" y="272"/>
                  <a:pt x="1136" y="269"/>
                  <a:pt x="1137" y="267"/>
                </a:cubicBezTo>
                <a:cubicBezTo>
                  <a:pt x="1130" y="267"/>
                  <a:pt x="1134" y="278"/>
                  <a:pt x="1122" y="276"/>
                </a:cubicBezTo>
                <a:cubicBezTo>
                  <a:pt x="1119" y="270"/>
                  <a:pt x="1105" y="271"/>
                  <a:pt x="1106" y="263"/>
                </a:cubicBezTo>
                <a:cubicBezTo>
                  <a:pt x="1114" y="267"/>
                  <a:pt x="1115" y="266"/>
                  <a:pt x="1115" y="263"/>
                </a:cubicBezTo>
                <a:cubicBezTo>
                  <a:pt x="1115" y="260"/>
                  <a:pt x="1115" y="256"/>
                  <a:pt x="1124" y="260"/>
                </a:cubicBezTo>
                <a:cubicBezTo>
                  <a:pt x="1120" y="259"/>
                  <a:pt x="1116" y="257"/>
                  <a:pt x="1112" y="254"/>
                </a:cubicBezTo>
                <a:lnTo>
                  <a:pt x="1115" y="253"/>
                </a:lnTo>
                <a:cubicBezTo>
                  <a:pt x="1098" y="239"/>
                  <a:pt x="1104" y="259"/>
                  <a:pt x="1085" y="254"/>
                </a:cubicBezTo>
                <a:cubicBezTo>
                  <a:pt x="1089" y="250"/>
                  <a:pt x="1081" y="245"/>
                  <a:pt x="1078" y="246"/>
                </a:cubicBezTo>
                <a:cubicBezTo>
                  <a:pt x="1086" y="246"/>
                  <a:pt x="1080" y="253"/>
                  <a:pt x="1074" y="257"/>
                </a:cubicBezTo>
                <a:cubicBezTo>
                  <a:pt x="1062" y="253"/>
                  <a:pt x="1062" y="260"/>
                  <a:pt x="1057" y="260"/>
                </a:cubicBezTo>
                <a:lnTo>
                  <a:pt x="1063" y="261"/>
                </a:lnTo>
                <a:cubicBezTo>
                  <a:pt x="1061" y="266"/>
                  <a:pt x="1056" y="266"/>
                  <a:pt x="1050" y="269"/>
                </a:cubicBezTo>
                <a:cubicBezTo>
                  <a:pt x="1048" y="265"/>
                  <a:pt x="1055" y="265"/>
                  <a:pt x="1053" y="264"/>
                </a:cubicBezTo>
                <a:cubicBezTo>
                  <a:pt x="1047" y="273"/>
                  <a:pt x="1034" y="259"/>
                  <a:pt x="1025" y="267"/>
                </a:cubicBezTo>
                <a:cubicBezTo>
                  <a:pt x="1020" y="265"/>
                  <a:pt x="1022" y="258"/>
                  <a:pt x="1018" y="257"/>
                </a:cubicBezTo>
                <a:cubicBezTo>
                  <a:pt x="1008" y="266"/>
                  <a:pt x="1004" y="255"/>
                  <a:pt x="994" y="263"/>
                </a:cubicBezTo>
                <a:cubicBezTo>
                  <a:pt x="999" y="268"/>
                  <a:pt x="999" y="266"/>
                  <a:pt x="993" y="275"/>
                </a:cubicBezTo>
                <a:lnTo>
                  <a:pt x="1010" y="265"/>
                </a:lnTo>
                <a:lnTo>
                  <a:pt x="1001" y="277"/>
                </a:lnTo>
                <a:cubicBezTo>
                  <a:pt x="1007" y="275"/>
                  <a:pt x="1012" y="270"/>
                  <a:pt x="1015" y="270"/>
                </a:cubicBezTo>
                <a:cubicBezTo>
                  <a:pt x="1011" y="276"/>
                  <a:pt x="1011" y="275"/>
                  <a:pt x="1015" y="279"/>
                </a:cubicBezTo>
                <a:cubicBezTo>
                  <a:pt x="1005" y="272"/>
                  <a:pt x="1002" y="289"/>
                  <a:pt x="992" y="285"/>
                </a:cubicBezTo>
                <a:lnTo>
                  <a:pt x="987" y="270"/>
                </a:lnTo>
                <a:cubicBezTo>
                  <a:pt x="972" y="268"/>
                  <a:pt x="966" y="286"/>
                  <a:pt x="949" y="288"/>
                </a:cubicBezTo>
                <a:lnTo>
                  <a:pt x="955" y="288"/>
                </a:lnTo>
                <a:cubicBezTo>
                  <a:pt x="955" y="295"/>
                  <a:pt x="945" y="293"/>
                  <a:pt x="941" y="297"/>
                </a:cubicBezTo>
                <a:cubicBezTo>
                  <a:pt x="940" y="292"/>
                  <a:pt x="936" y="291"/>
                  <a:pt x="932" y="289"/>
                </a:cubicBezTo>
                <a:cubicBezTo>
                  <a:pt x="934" y="292"/>
                  <a:pt x="921" y="292"/>
                  <a:pt x="922" y="302"/>
                </a:cubicBezTo>
                <a:lnTo>
                  <a:pt x="913" y="298"/>
                </a:lnTo>
                <a:cubicBezTo>
                  <a:pt x="900" y="298"/>
                  <a:pt x="902" y="316"/>
                  <a:pt x="889" y="316"/>
                </a:cubicBezTo>
                <a:cubicBezTo>
                  <a:pt x="892" y="310"/>
                  <a:pt x="886" y="307"/>
                  <a:pt x="893" y="302"/>
                </a:cubicBezTo>
                <a:cubicBezTo>
                  <a:pt x="889" y="303"/>
                  <a:pt x="885" y="302"/>
                  <a:pt x="886" y="306"/>
                </a:cubicBezTo>
                <a:cubicBezTo>
                  <a:pt x="884" y="304"/>
                  <a:pt x="882" y="307"/>
                  <a:pt x="879" y="308"/>
                </a:cubicBezTo>
                <a:cubicBezTo>
                  <a:pt x="878" y="310"/>
                  <a:pt x="876" y="311"/>
                  <a:pt x="874" y="309"/>
                </a:cubicBezTo>
                <a:cubicBezTo>
                  <a:pt x="872" y="311"/>
                  <a:pt x="871" y="316"/>
                  <a:pt x="866" y="315"/>
                </a:cubicBezTo>
                <a:lnTo>
                  <a:pt x="866" y="313"/>
                </a:lnTo>
                <a:cubicBezTo>
                  <a:pt x="866" y="315"/>
                  <a:pt x="858" y="316"/>
                  <a:pt x="862" y="322"/>
                </a:cubicBezTo>
                <a:cubicBezTo>
                  <a:pt x="856" y="313"/>
                  <a:pt x="846" y="312"/>
                  <a:pt x="837" y="312"/>
                </a:cubicBezTo>
                <a:cubicBezTo>
                  <a:pt x="828" y="311"/>
                  <a:pt x="818" y="310"/>
                  <a:pt x="816" y="302"/>
                </a:cubicBezTo>
                <a:cubicBezTo>
                  <a:pt x="810" y="303"/>
                  <a:pt x="802" y="302"/>
                  <a:pt x="796" y="299"/>
                </a:cubicBezTo>
                <a:cubicBezTo>
                  <a:pt x="798" y="298"/>
                  <a:pt x="799" y="297"/>
                  <a:pt x="799" y="298"/>
                </a:cubicBezTo>
                <a:cubicBezTo>
                  <a:pt x="798" y="294"/>
                  <a:pt x="794" y="296"/>
                  <a:pt x="789" y="297"/>
                </a:cubicBezTo>
                <a:cubicBezTo>
                  <a:pt x="785" y="298"/>
                  <a:pt x="779" y="298"/>
                  <a:pt x="781" y="291"/>
                </a:cubicBezTo>
                <a:cubicBezTo>
                  <a:pt x="789" y="283"/>
                  <a:pt x="787" y="294"/>
                  <a:pt x="790" y="290"/>
                </a:cubicBezTo>
                <a:cubicBezTo>
                  <a:pt x="799" y="286"/>
                  <a:pt x="798" y="284"/>
                  <a:pt x="797" y="282"/>
                </a:cubicBezTo>
                <a:cubicBezTo>
                  <a:pt x="795" y="280"/>
                  <a:pt x="794" y="276"/>
                  <a:pt x="800" y="274"/>
                </a:cubicBezTo>
                <a:lnTo>
                  <a:pt x="801" y="275"/>
                </a:lnTo>
                <a:cubicBezTo>
                  <a:pt x="804" y="274"/>
                  <a:pt x="803" y="273"/>
                  <a:pt x="802" y="270"/>
                </a:cubicBezTo>
                <a:cubicBezTo>
                  <a:pt x="801" y="268"/>
                  <a:pt x="801" y="260"/>
                  <a:pt x="805" y="256"/>
                </a:cubicBezTo>
                <a:lnTo>
                  <a:pt x="807" y="257"/>
                </a:lnTo>
                <a:cubicBezTo>
                  <a:pt x="803" y="245"/>
                  <a:pt x="807" y="231"/>
                  <a:pt x="810" y="217"/>
                </a:cubicBezTo>
                <a:cubicBezTo>
                  <a:pt x="815" y="223"/>
                  <a:pt x="811" y="224"/>
                  <a:pt x="818" y="223"/>
                </a:cubicBezTo>
                <a:cubicBezTo>
                  <a:pt x="820" y="217"/>
                  <a:pt x="807" y="222"/>
                  <a:pt x="809" y="210"/>
                </a:cubicBezTo>
                <a:cubicBezTo>
                  <a:pt x="814" y="207"/>
                  <a:pt x="820" y="199"/>
                  <a:pt x="827" y="196"/>
                </a:cubicBezTo>
                <a:cubicBezTo>
                  <a:pt x="827" y="201"/>
                  <a:pt x="826" y="205"/>
                  <a:pt x="825" y="209"/>
                </a:cubicBezTo>
                <a:cubicBezTo>
                  <a:pt x="836" y="203"/>
                  <a:pt x="828" y="192"/>
                  <a:pt x="830" y="185"/>
                </a:cubicBezTo>
                <a:lnTo>
                  <a:pt x="835" y="185"/>
                </a:lnTo>
                <a:cubicBezTo>
                  <a:pt x="834" y="174"/>
                  <a:pt x="831" y="170"/>
                  <a:pt x="828" y="167"/>
                </a:cubicBezTo>
                <a:cubicBezTo>
                  <a:pt x="825" y="163"/>
                  <a:pt x="822" y="160"/>
                  <a:pt x="820" y="150"/>
                </a:cubicBezTo>
                <a:lnTo>
                  <a:pt x="818" y="154"/>
                </a:lnTo>
                <a:cubicBezTo>
                  <a:pt x="808" y="153"/>
                  <a:pt x="821" y="142"/>
                  <a:pt x="811" y="138"/>
                </a:cubicBezTo>
                <a:cubicBezTo>
                  <a:pt x="814" y="134"/>
                  <a:pt x="816" y="130"/>
                  <a:pt x="818" y="126"/>
                </a:cubicBezTo>
                <a:cubicBezTo>
                  <a:pt x="817" y="125"/>
                  <a:pt x="815" y="123"/>
                  <a:pt x="813" y="123"/>
                </a:cubicBezTo>
                <a:cubicBezTo>
                  <a:pt x="811" y="123"/>
                  <a:pt x="808" y="123"/>
                  <a:pt x="805" y="124"/>
                </a:cubicBezTo>
                <a:cubicBezTo>
                  <a:pt x="796" y="130"/>
                  <a:pt x="787" y="135"/>
                  <a:pt x="781" y="138"/>
                </a:cubicBezTo>
                <a:cubicBezTo>
                  <a:pt x="788" y="130"/>
                  <a:pt x="799" y="123"/>
                  <a:pt x="810" y="117"/>
                </a:cubicBezTo>
                <a:cubicBezTo>
                  <a:pt x="813" y="116"/>
                  <a:pt x="816" y="116"/>
                  <a:pt x="818" y="116"/>
                </a:cubicBezTo>
                <a:cubicBezTo>
                  <a:pt x="817" y="115"/>
                  <a:pt x="815" y="114"/>
                  <a:pt x="813" y="112"/>
                </a:cubicBezTo>
                <a:cubicBezTo>
                  <a:pt x="804" y="115"/>
                  <a:pt x="793" y="120"/>
                  <a:pt x="789" y="125"/>
                </a:cubicBezTo>
                <a:cubicBezTo>
                  <a:pt x="792" y="123"/>
                  <a:pt x="798" y="119"/>
                  <a:pt x="800" y="120"/>
                </a:cubicBezTo>
                <a:cubicBezTo>
                  <a:pt x="785" y="132"/>
                  <a:pt x="774" y="140"/>
                  <a:pt x="762" y="144"/>
                </a:cubicBezTo>
                <a:cubicBezTo>
                  <a:pt x="765" y="133"/>
                  <a:pt x="755" y="135"/>
                  <a:pt x="743" y="138"/>
                </a:cubicBezTo>
                <a:cubicBezTo>
                  <a:pt x="731" y="142"/>
                  <a:pt x="722" y="146"/>
                  <a:pt x="715" y="140"/>
                </a:cubicBezTo>
                <a:cubicBezTo>
                  <a:pt x="699" y="155"/>
                  <a:pt x="677" y="153"/>
                  <a:pt x="656" y="164"/>
                </a:cubicBezTo>
                <a:cubicBezTo>
                  <a:pt x="670" y="175"/>
                  <a:pt x="650" y="167"/>
                  <a:pt x="658" y="181"/>
                </a:cubicBezTo>
                <a:cubicBezTo>
                  <a:pt x="653" y="184"/>
                  <a:pt x="651" y="185"/>
                  <a:pt x="650" y="184"/>
                </a:cubicBezTo>
                <a:lnTo>
                  <a:pt x="631" y="182"/>
                </a:lnTo>
                <a:cubicBezTo>
                  <a:pt x="626" y="180"/>
                  <a:pt x="635" y="177"/>
                  <a:pt x="633" y="174"/>
                </a:cubicBezTo>
                <a:cubicBezTo>
                  <a:pt x="621" y="178"/>
                  <a:pt x="625" y="170"/>
                  <a:pt x="616" y="169"/>
                </a:cubicBezTo>
                <a:cubicBezTo>
                  <a:pt x="620" y="174"/>
                  <a:pt x="616" y="178"/>
                  <a:pt x="609" y="179"/>
                </a:cubicBezTo>
                <a:lnTo>
                  <a:pt x="621" y="182"/>
                </a:lnTo>
                <a:cubicBezTo>
                  <a:pt x="609" y="197"/>
                  <a:pt x="602" y="176"/>
                  <a:pt x="590" y="190"/>
                </a:cubicBezTo>
                <a:lnTo>
                  <a:pt x="593" y="184"/>
                </a:lnTo>
                <a:cubicBezTo>
                  <a:pt x="586" y="190"/>
                  <a:pt x="564" y="197"/>
                  <a:pt x="562" y="212"/>
                </a:cubicBezTo>
                <a:cubicBezTo>
                  <a:pt x="560" y="211"/>
                  <a:pt x="556" y="208"/>
                  <a:pt x="559" y="205"/>
                </a:cubicBezTo>
                <a:cubicBezTo>
                  <a:pt x="540" y="212"/>
                  <a:pt x="523" y="237"/>
                  <a:pt x="506" y="237"/>
                </a:cubicBezTo>
                <a:lnTo>
                  <a:pt x="505" y="232"/>
                </a:lnTo>
                <a:cubicBezTo>
                  <a:pt x="502" y="235"/>
                  <a:pt x="502" y="242"/>
                  <a:pt x="496" y="240"/>
                </a:cubicBezTo>
                <a:cubicBezTo>
                  <a:pt x="496" y="239"/>
                  <a:pt x="496" y="236"/>
                  <a:pt x="494" y="237"/>
                </a:cubicBezTo>
                <a:cubicBezTo>
                  <a:pt x="493" y="239"/>
                  <a:pt x="488" y="247"/>
                  <a:pt x="483" y="247"/>
                </a:cubicBezTo>
                <a:lnTo>
                  <a:pt x="485" y="241"/>
                </a:lnTo>
                <a:cubicBezTo>
                  <a:pt x="464" y="245"/>
                  <a:pt x="461" y="264"/>
                  <a:pt x="447" y="273"/>
                </a:cubicBezTo>
                <a:cubicBezTo>
                  <a:pt x="443" y="263"/>
                  <a:pt x="427" y="266"/>
                  <a:pt x="419" y="267"/>
                </a:cubicBezTo>
                <a:lnTo>
                  <a:pt x="418" y="266"/>
                </a:lnTo>
                <a:cubicBezTo>
                  <a:pt x="397" y="274"/>
                  <a:pt x="386" y="290"/>
                  <a:pt x="369" y="303"/>
                </a:cubicBezTo>
                <a:cubicBezTo>
                  <a:pt x="351" y="297"/>
                  <a:pt x="325" y="316"/>
                  <a:pt x="303" y="317"/>
                </a:cubicBezTo>
                <a:cubicBezTo>
                  <a:pt x="307" y="318"/>
                  <a:pt x="306" y="326"/>
                  <a:pt x="303" y="328"/>
                </a:cubicBezTo>
                <a:cubicBezTo>
                  <a:pt x="297" y="328"/>
                  <a:pt x="293" y="341"/>
                  <a:pt x="290" y="330"/>
                </a:cubicBezTo>
                <a:lnTo>
                  <a:pt x="291" y="330"/>
                </a:lnTo>
                <a:cubicBezTo>
                  <a:pt x="284" y="322"/>
                  <a:pt x="276" y="328"/>
                  <a:pt x="268" y="330"/>
                </a:cubicBezTo>
                <a:lnTo>
                  <a:pt x="272" y="344"/>
                </a:lnTo>
                <a:cubicBezTo>
                  <a:pt x="245" y="332"/>
                  <a:pt x="223" y="369"/>
                  <a:pt x="206" y="355"/>
                </a:cubicBezTo>
                <a:cubicBezTo>
                  <a:pt x="203" y="360"/>
                  <a:pt x="197" y="362"/>
                  <a:pt x="193" y="366"/>
                </a:cubicBezTo>
                <a:lnTo>
                  <a:pt x="191" y="359"/>
                </a:lnTo>
                <a:cubicBezTo>
                  <a:pt x="178" y="361"/>
                  <a:pt x="171" y="362"/>
                  <a:pt x="156" y="367"/>
                </a:cubicBezTo>
                <a:lnTo>
                  <a:pt x="158" y="361"/>
                </a:lnTo>
                <a:cubicBezTo>
                  <a:pt x="149" y="362"/>
                  <a:pt x="151" y="384"/>
                  <a:pt x="142" y="386"/>
                </a:cubicBezTo>
                <a:lnTo>
                  <a:pt x="138" y="376"/>
                </a:lnTo>
                <a:cubicBezTo>
                  <a:pt x="122" y="379"/>
                  <a:pt x="107" y="370"/>
                  <a:pt x="94" y="379"/>
                </a:cubicBezTo>
                <a:cubicBezTo>
                  <a:pt x="95" y="377"/>
                  <a:pt x="95" y="374"/>
                  <a:pt x="97" y="374"/>
                </a:cubicBezTo>
                <a:cubicBezTo>
                  <a:pt x="94" y="373"/>
                  <a:pt x="89" y="371"/>
                  <a:pt x="86" y="370"/>
                </a:cubicBezTo>
                <a:cubicBezTo>
                  <a:pt x="83" y="369"/>
                  <a:pt x="81" y="370"/>
                  <a:pt x="78" y="377"/>
                </a:cubicBezTo>
                <a:cubicBezTo>
                  <a:pt x="82" y="368"/>
                  <a:pt x="73" y="374"/>
                  <a:pt x="67" y="372"/>
                </a:cubicBezTo>
                <a:cubicBezTo>
                  <a:pt x="69" y="371"/>
                  <a:pt x="71" y="370"/>
                  <a:pt x="74" y="368"/>
                </a:cubicBezTo>
                <a:lnTo>
                  <a:pt x="70" y="370"/>
                </a:lnTo>
                <a:lnTo>
                  <a:pt x="170" y="348"/>
                </a:lnTo>
                <a:lnTo>
                  <a:pt x="68" y="367"/>
                </a:lnTo>
                <a:cubicBezTo>
                  <a:pt x="61" y="368"/>
                  <a:pt x="58" y="368"/>
                  <a:pt x="54" y="363"/>
                </a:cubicBezTo>
                <a:cubicBezTo>
                  <a:pt x="55" y="361"/>
                  <a:pt x="60" y="360"/>
                  <a:pt x="58" y="362"/>
                </a:cubicBezTo>
                <a:cubicBezTo>
                  <a:pt x="61" y="357"/>
                  <a:pt x="50" y="360"/>
                  <a:pt x="54" y="352"/>
                </a:cubicBezTo>
                <a:cubicBezTo>
                  <a:pt x="55" y="353"/>
                  <a:pt x="57" y="354"/>
                  <a:pt x="59" y="355"/>
                </a:cubicBezTo>
                <a:cubicBezTo>
                  <a:pt x="59" y="349"/>
                  <a:pt x="57" y="350"/>
                  <a:pt x="52" y="345"/>
                </a:cubicBezTo>
                <a:cubicBezTo>
                  <a:pt x="50" y="340"/>
                  <a:pt x="58" y="332"/>
                  <a:pt x="64" y="334"/>
                </a:cubicBezTo>
                <a:cubicBezTo>
                  <a:pt x="61" y="331"/>
                  <a:pt x="58" y="325"/>
                  <a:pt x="62" y="322"/>
                </a:cubicBezTo>
                <a:cubicBezTo>
                  <a:pt x="64" y="323"/>
                  <a:pt x="65" y="325"/>
                  <a:pt x="65" y="326"/>
                </a:cubicBezTo>
                <a:cubicBezTo>
                  <a:pt x="75" y="318"/>
                  <a:pt x="68" y="304"/>
                  <a:pt x="80" y="301"/>
                </a:cubicBezTo>
                <a:cubicBezTo>
                  <a:pt x="82" y="302"/>
                  <a:pt x="83" y="303"/>
                  <a:pt x="85" y="303"/>
                </a:cubicBezTo>
                <a:cubicBezTo>
                  <a:pt x="78" y="311"/>
                  <a:pt x="73" y="318"/>
                  <a:pt x="73" y="317"/>
                </a:cubicBezTo>
                <a:cubicBezTo>
                  <a:pt x="79" y="320"/>
                  <a:pt x="84" y="315"/>
                  <a:pt x="88" y="325"/>
                </a:cubicBezTo>
                <a:cubicBezTo>
                  <a:pt x="87" y="317"/>
                  <a:pt x="86" y="301"/>
                  <a:pt x="94" y="296"/>
                </a:cubicBezTo>
                <a:lnTo>
                  <a:pt x="96" y="297"/>
                </a:lnTo>
                <a:lnTo>
                  <a:pt x="96" y="298"/>
                </a:lnTo>
                <a:cubicBezTo>
                  <a:pt x="98" y="297"/>
                  <a:pt x="99" y="296"/>
                  <a:pt x="99" y="294"/>
                </a:cubicBezTo>
                <a:cubicBezTo>
                  <a:pt x="102" y="292"/>
                  <a:pt x="103" y="292"/>
                  <a:pt x="105" y="290"/>
                </a:cubicBezTo>
                <a:cubicBezTo>
                  <a:pt x="110" y="293"/>
                  <a:pt x="114" y="285"/>
                  <a:pt x="118" y="282"/>
                </a:cubicBezTo>
                <a:cubicBezTo>
                  <a:pt x="112" y="277"/>
                  <a:pt x="118" y="273"/>
                  <a:pt x="109" y="273"/>
                </a:cubicBezTo>
                <a:cubicBezTo>
                  <a:pt x="110" y="273"/>
                  <a:pt x="109" y="274"/>
                  <a:pt x="107" y="277"/>
                </a:cubicBezTo>
                <a:lnTo>
                  <a:pt x="107" y="278"/>
                </a:lnTo>
                <a:lnTo>
                  <a:pt x="106" y="278"/>
                </a:lnTo>
                <a:lnTo>
                  <a:pt x="99" y="286"/>
                </a:lnTo>
                <a:cubicBezTo>
                  <a:pt x="99" y="281"/>
                  <a:pt x="99" y="276"/>
                  <a:pt x="105" y="275"/>
                </a:cubicBezTo>
                <a:cubicBezTo>
                  <a:pt x="104" y="270"/>
                  <a:pt x="102" y="265"/>
                  <a:pt x="102" y="262"/>
                </a:cubicBezTo>
                <a:cubicBezTo>
                  <a:pt x="113" y="265"/>
                  <a:pt x="126" y="261"/>
                  <a:pt x="132" y="265"/>
                </a:cubicBezTo>
                <a:cubicBezTo>
                  <a:pt x="139" y="253"/>
                  <a:pt x="155" y="242"/>
                  <a:pt x="153" y="225"/>
                </a:cubicBezTo>
                <a:cubicBezTo>
                  <a:pt x="155" y="221"/>
                  <a:pt x="159" y="225"/>
                  <a:pt x="162" y="226"/>
                </a:cubicBezTo>
                <a:cubicBezTo>
                  <a:pt x="161" y="229"/>
                  <a:pt x="159" y="230"/>
                  <a:pt x="159" y="233"/>
                </a:cubicBezTo>
                <a:cubicBezTo>
                  <a:pt x="163" y="225"/>
                  <a:pt x="177" y="217"/>
                  <a:pt x="173" y="208"/>
                </a:cubicBezTo>
                <a:cubicBezTo>
                  <a:pt x="184" y="205"/>
                  <a:pt x="173" y="219"/>
                  <a:pt x="184" y="209"/>
                </a:cubicBezTo>
                <a:lnTo>
                  <a:pt x="184" y="212"/>
                </a:lnTo>
                <a:cubicBezTo>
                  <a:pt x="215" y="209"/>
                  <a:pt x="207" y="166"/>
                  <a:pt x="244" y="165"/>
                </a:cubicBezTo>
                <a:cubicBezTo>
                  <a:pt x="241" y="165"/>
                  <a:pt x="240" y="165"/>
                  <a:pt x="239" y="164"/>
                </a:cubicBezTo>
                <a:cubicBezTo>
                  <a:pt x="273" y="152"/>
                  <a:pt x="296" y="118"/>
                  <a:pt x="333" y="112"/>
                </a:cubicBezTo>
                <a:cubicBezTo>
                  <a:pt x="343" y="109"/>
                  <a:pt x="341" y="103"/>
                  <a:pt x="344" y="96"/>
                </a:cubicBezTo>
                <a:lnTo>
                  <a:pt x="350" y="102"/>
                </a:lnTo>
                <a:lnTo>
                  <a:pt x="354" y="89"/>
                </a:lnTo>
                <a:cubicBezTo>
                  <a:pt x="364" y="75"/>
                  <a:pt x="386" y="93"/>
                  <a:pt x="396" y="73"/>
                </a:cubicBezTo>
                <a:lnTo>
                  <a:pt x="391" y="69"/>
                </a:lnTo>
                <a:cubicBezTo>
                  <a:pt x="397" y="67"/>
                  <a:pt x="408" y="56"/>
                  <a:pt x="410" y="62"/>
                </a:cubicBezTo>
                <a:cubicBezTo>
                  <a:pt x="410" y="61"/>
                  <a:pt x="409" y="56"/>
                  <a:pt x="413" y="57"/>
                </a:cubicBezTo>
                <a:lnTo>
                  <a:pt x="415" y="60"/>
                </a:lnTo>
                <a:lnTo>
                  <a:pt x="426" y="46"/>
                </a:lnTo>
                <a:cubicBezTo>
                  <a:pt x="439" y="42"/>
                  <a:pt x="432" y="62"/>
                  <a:pt x="449" y="53"/>
                </a:cubicBezTo>
                <a:cubicBezTo>
                  <a:pt x="454" y="48"/>
                  <a:pt x="461" y="33"/>
                  <a:pt x="457" y="32"/>
                </a:cubicBezTo>
                <a:cubicBezTo>
                  <a:pt x="454" y="33"/>
                  <a:pt x="449" y="33"/>
                  <a:pt x="447" y="29"/>
                </a:cubicBezTo>
                <a:lnTo>
                  <a:pt x="452" y="24"/>
                </a:lnTo>
                <a:cubicBezTo>
                  <a:pt x="447" y="13"/>
                  <a:pt x="445" y="0"/>
                  <a:pt x="427" y="0"/>
                </a:cubicBezTo>
                <a:lnTo>
                  <a:pt x="421" y="12"/>
                </a:lnTo>
                <a:lnTo>
                  <a:pt x="415" y="8"/>
                </a:lnTo>
                <a:lnTo>
                  <a:pt x="423" y="3"/>
                </a:lnTo>
                <a:cubicBezTo>
                  <a:pt x="416" y="1"/>
                  <a:pt x="415" y="7"/>
                  <a:pt x="414" y="12"/>
                </a:cubicBezTo>
                <a:cubicBezTo>
                  <a:pt x="411" y="9"/>
                  <a:pt x="409" y="8"/>
                  <a:pt x="406" y="8"/>
                </a:cubicBezTo>
                <a:lnTo>
                  <a:pt x="403" y="24"/>
                </a:lnTo>
                <a:cubicBezTo>
                  <a:pt x="399" y="20"/>
                  <a:pt x="402" y="13"/>
                  <a:pt x="395" y="14"/>
                </a:cubicBezTo>
                <a:cubicBezTo>
                  <a:pt x="393" y="21"/>
                  <a:pt x="404" y="21"/>
                  <a:pt x="399" y="29"/>
                </a:cubicBezTo>
                <a:cubicBezTo>
                  <a:pt x="391" y="26"/>
                  <a:pt x="391" y="22"/>
                  <a:pt x="388" y="29"/>
                </a:cubicBezTo>
                <a:cubicBezTo>
                  <a:pt x="385" y="26"/>
                  <a:pt x="385" y="24"/>
                  <a:pt x="387" y="22"/>
                </a:cubicBezTo>
                <a:cubicBezTo>
                  <a:pt x="384" y="28"/>
                  <a:pt x="375" y="30"/>
                  <a:pt x="376" y="37"/>
                </a:cubicBezTo>
                <a:cubicBezTo>
                  <a:pt x="368" y="34"/>
                  <a:pt x="361" y="48"/>
                  <a:pt x="355" y="37"/>
                </a:cubicBezTo>
                <a:cubicBezTo>
                  <a:pt x="355" y="41"/>
                  <a:pt x="352" y="50"/>
                  <a:pt x="347" y="53"/>
                </a:cubicBezTo>
                <a:cubicBezTo>
                  <a:pt x="348" y="36"/>
                  <a:pt x="331" y="62"/>
                  <a:pt x="325" y="48"/>
                </a:cubicBezTo>
                <a:cubicBezTo>
                  <a:pt x="326" y="62"/>
                  <a:pt x="307" y="65"/>
                  <a:pt x="300" y="77"/>
                </a:cubicBezTo>
                <a:lnTo>
                  <a:pt x="301" y="74"/>
                </a:lnTo>
                <a:cubicBezTo>
                  <a:pt x="295" y="76"/>
                  <a:pt x="291" y="74"/>
                  <a:pt x="287" y="74"/>
                </a:cubicBezTo>
                <a:cubicBezTo>
                  <a:pt x="291" y="84"/>
                  <a:pt x="283" y="91"/>
                  <a:pt x="282" y="100"/>
                </a:cubicBezTo>
                <a:cubicBezTo>
                  <a:pt x="269" y="95"/>
                  <a:pt x="280" y="87"/>
                  <a:pt x="273" y="80"/>
                </a:cubicBezTo>
                <a:cubicBezTo>
                  <a:pt x="277" y="87"/>
                  <a:pt x="265" y="94"/>
                  <a:pt x="271" y="99"/>
                </a:cubicBezTo>
                <a:cubicBezTo>
                  <a:pt x="262" y="97"/>
                  <a:pt x="264" y="99"/>
                  <a:pt x="257" y="94"/>
                </a:cubicBezTo>
                <a:cubicBezTo>
                  <a:pt x="263" y="105"/>
                  <a:pt x="253" y="99"/>
                  <a:pt x="253" y="108"/>
                </a:cubicBezTo>
                <a:cubicBezTo>
                  <a:pt x="242" y="108"/>
                  <a:pt x="244" y="99"/>
                  <a:pt x="238" y="108"/>
                </a:cubicBezTo>
                <a:cubicBezTo>
                  <a:pt x="232" y="107"/>
                  <a:pt x="237" y="99"/>
                  <a:pt x="237" y="99"/>
                </a:cubicBezTo>
              </a:path>
            </a:pathLst>
          </a:custGeom>
          <a:solidFill>
            <a:srgbClr val="BDBDBD"/>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98" name="Google Shape;98;p8"/>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Features</a:t>
            </a:r>
            <a:endParaRPr dirty="0"/>
          </a:p>
        </p:txBody>
      </p:sp>
      <p:sp>
        <p:nvSpPr>
          <p:cNvPr id="99" name="Google Shape;99;p8"/>
          <p:cNvSpPr/>
          <p:nvPr/>
        </p:nvSpPr>
        <p:spPr>
          <a:xfrm>
            <a:off x="7372834" y="4625904"/>
            <a:ext cx="4819166" cy="725170"/>
          </a:xfrm>
          <a:prstGeom prst="rect">
            <a:avLst/>
          </a:prstGeom>
          <a:solidFill>
            <a:srgbClr val="EB7461"/>
          </a:solidFill>
          <a:ln>
            <a:noFill/>
          </a:ln>
        </p:spPr>
        <p:txBody>
          <a:bodyPr spcFirstLastPara="1" wrap="square" lIns="182875" tIns="38100" rIns="182875" bIns="38100" anchor="ctr" anchorCtr="0">
            <a:noAutofit/>
          </a:bodyPr>
          <a:lstStyle/>
          <a:p>
            <a:pPr lvl="0"/>
            <a:r>
              <a:rPr lang="en-IN" b="1" dirty="0">
                <a:solidFill>
                  <a:schemeClr val="bg1"/>
                </a:solidFill>
              </a:rPr>
              <a:t>huge initiatives to control monopoly practices among the private entrepreneurs through effective legislative measures</a:t>
            </a:r>
            <a:endParaRPr sz="1600" b="1" dirty="0">
              <a:solidFill>
                <a:schemeClr val="bg1"/>
              </a:solidFill>
            </a:endParaRPr>
          </a:p>
        </p:txBody>
      </p:sp>
      <p:sp>
        <p:nvSpPr>
          <p:cNvPr id="100" name="Google Shape;100;p8"/>
          <p:cNvSpPr/>
          <p:nvPr/>
        </p:nvSpPr>
        <p:spPr>
          <a:xfrm>
            <a:off x="7372834" y="3900734"/>
            <a:ext cx="4819166" cy="725170"/>
          </a:xfrm>
          <a:prstGeom prst="rect">
            <a:avLst/>
          </a:prstGeom>
          <a:solidFill>
            <a:srgbClr val="C6D4A4"/>
          </a:solidFill>
          <a:ln>
            <a:noFill/>
          </a:ln>
        </p:spPr>
        <p:txBody>
          <a:bodyPr spcFirstLastPara="1" wrap="square" lIns="182875" tIns="38100" rIns="182875" bIns="38100" anchor="ctr" anchorCtr="0">
            <a:noAutofit/>
          </a:bodyPr>
          <a:lstStyle/>
          <a:p>
            <a:pPr lvl="0"/>
            <a:r>
              <a:rPr lang="en-IN" b="1" dirty="0"/>
              <a:t>reduce the gap between rich and poor through progressive </a:t>
            </a:r>
            <a:r>
              <a:rPr lang="en-IN" b="1" dirty="0" smtClean="0"/>
              <a:t>taxation. </a:t>
            </a:r>
            <a:r>
              <a:rPr lang="en-IN" b="1" dirty="0"/>
              <a:t>The subsidies </a:t>
            </a:r>
            <a:r>
              <a:rPr lang="en-IN" b="1" dirty="0" smtClean="0"/>
              <a:t> and job </a:t>
            </a:r>
            <a:r>
              <a:rPr lang="en-IN" b="1" dirty="0"/>
              <a:t>opportunities are provided to </a:t>
            </a:r>
            <a:r>
              <a:rPr lang="en-IN" b="1" dirty="0" smtClean="0"/>
              <a:t>poor people</a:t>
            </a:r>
            <a:endParaRPr sz="1600" b="1" dirty="0"/>
          </a:p>
        </p:txBody>
      </p:sp>
      <p:sp>
        <p:nvSpPr>
          <p:cNvPr id="101" name="Google Shape;101;p8"/>
          <p:cNvSpPr/>
          <p:nvPr/>
        </p:nvSpPr>
        <p:spPr>
          <a:xfrm>
            <a:off x="7372834" y="3175564"/>
            <a:ext cx="4819166" cy="725170"/>
          </a:xfrm>
          <a:prstGeom prst="rect">
            <a:avLst/>
          </a:prstGeom>
          <a:solidFill>
            <a:srgbClr val="FABE77"/>
          </a:solidFill>
          <a:ln>
            <a:noFill/>
          </a:ln>
        </p:spPr>
        <p:txBody>
          <a:bodyPr spcFirstLastPara="1" wrap="square" lIns="182875" tIns="38100" rIns="182875" bIns="38100" anchor="ctr" anchorCtr="0">
            <a:noAutofit/>
          </a:bodyPr>
          <a:lstStyle/>
          <a:p>
            <a:pPr lvl="0"/>
            <a:r>
              <a:rPr lang="en-IN" sz="1600" b="1" dirty="0">
                <a:solidFill>
                  <a:srgbClr val="3F3F3F"/>
                </a:solidFill>
                <a:latin typeface="Calibri"/>
                <a:ea typeface="Calibri"/>
                <a:cs typeface="Calibri"/>
                <a:sym typeface="Calibri"/>
              </a:rPr>
              <a:t>profit motive like capitalism and social welfare as in socialist economy.</a:t>
            </a:r>
            <a:endParaRPr sz="1800" b="1" dirty="0"/>
          </a:p>
        </p:txBody>
      </p:sp>
      <p:sp>
        <p:nvSpPr>
          <p:cNvPr id="102" name="Google Shape;102;p8"/>
          <p:cNvSpPr/>
          <p:nvPr/>
        </p:nvSpPr>
        <p:spPr>
          <a:xfrm>
            <a:off x="7372834" y="2450394"/>
            <a:ext cx="4819166" cy="725170"/>
          </a:xfrm>
          <a:prstGeom prst="rect">
            <a:avLst/>
          </a:prstGeom>
          <a:solidFill>
            <a:srgbClr val="789BC4"/>
          </a:solidFill>
          <a:ln>
            <a:noFill/>
          </a:ln>
        </p:spPr>
        <p:txBody>
          <a:bodyPr spcFirstLastPara="1" wrap="square" lIns="182875" tIns="38100" rIns="182875" bIns="38100" anchor="ctr" anchorCtr="0">
            <a:noAutofit/>
          </a:bodyPr>
          <a:lstStyle/>
          <a:p>
            <a:pPr lvl="0"/>
            <a:r>
              <a:rPr lang="en-IN" sz="1600" b="1" dirty="0">
                <a:solidFill>
                  <a:schemeClr val="bg1"/>
                </a:solidFill>
                <a:latin typeface="Calibri"/>
                <a:ea typeface="Calibri"/>
                <a:cs typeface="Calibri"/>
                <a:sym typeface="Calibri"/>
              </a:rPr>
              <a:t>Encouragement is given to free economic activities and at the same time steps are also taken to control economic activities</a:t>
            </a:r>
            <a:endParaRPr sz="1800" b="1" dirty="0">
              <a:solidFill>
                <a:schemeClr val="bg1"/>
              </a:solidFill>
            </a:endParaRPr>
          </a:p>
        </p:txBody>
      </p:sp>
      <p:sp>
        <p:nvSpPr>
          <p:cNvPr id="103" name="Google Shape;103;p8"/>
          <p:cNvSpPr/>
          <p:nvPr/>
        </p:nvSpPr>
        <p:spPr>
          <a:xfrm>
            <a:off x="7372834" y="1725224"/>
            <a:ext cx="4819166" cy="725170"/>
          </a:xfrm>
          <a:prstGeom prst="rect">
            <a:avLst/>
          </a:prstGeom>
          <a:solidFill>
            <a:srgbClr val="92D9F5"/>
          </a:solidFill>
          <a:ln>
            <a:noFill/>
          </a:ln>
        </p:spPr>
        <p:txBody>
          <a:bodyPr spcFirstLastPara="1" wrap="square" lIns="182875" tIns="38100" rIns="182875" bIns="38100" anchor="ctr" anchorCtr="0">
            <a:noAutofit/>
          </a:bodyPr>
          <a:lstStyle/>
          <a:p>
            <a:pPr lvl="0"/>
            <a:r>
              <a:rPr lang="en-IN" sz="1600" b="1" dirty="0">
                <a:solidFill>
                  <a:srgbClr val="3F3F3F"/>
                </a:solidFill>
                <a:latin typeface="Calibri"/>
                <a:ea typeface="Calibri"/>
                <a:cs typeface="Calibri"/>
                <a:sym typeface="Calibri"/>
              </a:rPr>
              <a:t>price mechanism and regulated price operate simultaneously</a:t>
            </a:r>
            <a:endParaRPr sz="1800" b="1" dirty="0"/>
          </a:p>
        </p:txBody>
      </p:sp>
      <p:sp>
        <p:nvSpPr>
          <p:cNvPr id="104" name="Google Shape;104;p8"/>
          <p:cNvSpPr/>
          <p:nvPr/>
        </p:nvSpPr>
        <p:spPr>
          <a:xfrm>
            <a:off x="0" y="4625904"/>
            <a:ext cx="4819166" cy="725170"/>
          </a:xfrm>
          <a:prstGeom prst="rect">
            <a:avLst/>
          </a:prstGeom>
          <a:solidFill>
            <a:schemeClr val="accent5"/>
          </a:solidFill>
          <a:ln>
            <a:noFill/>
          </a:ln>
        </p:spPr>
        <p:txBody>
          <a:bodyPr spcFirstLastPara="1" wrap="square" lIns="640075" tIns="38100" rIns="38100" bIns="38100" anchor="ctr" anchorCtr="0">
            <a:noAutofit/>
          </a:bodyPr>
          <a:lstStyle/>
          <a:p>
            <a:pPr lvl="0"/>
            <a:r>
              <a:rPr lang="en-US" sz="2400" b="1" dirty="0">
                <a:solidFill>
                  <a:schemeClr val="lt1"/>
                </a:solidFill>
                <a:latin typeface="Calibri"/>
                <a:ea typeface="Calibri"/>
                <a:cs typeface="Calibri"/>
                <a:sym typeface="Calibri"/>
              </a:rPr>
              <a:t>Control of Monopoly Power</a:t>
            </a:r>
            <a:endParaRPr sz="1000" dirty="0"/>
          </a:p>
        </p:txBody>
      </p:sp>
      <p:sp>
        <p:nvSpPr>
          <p:cNvPr id="105" name="Google Shape;105;p8"/>
          <p:cNvSpPr/>
          <p:nvPr/>
        </p:nvSpPr>
        <p:spPr>
          <a:xfrm>
            <a:off x="0" y="3900734"/>
            <a:ext cx="4819166" cy="725170"/>
          </a:xfrm>
          <a:prstGeom prst="rect">
            <a:avLst/>
          </a:prstGeom>
          <a:solidFill>
            <a:schemeClr val="accent6"/>
          </a:solidFill>
          <a:ln>
            <a:noFill/>
          </a:ln>
        </p:spPr>
        <p:txBody>
          <a:bodyPr spcFirstLastPara="1" wrap="square" lIns="640075" tIns="38100" rIns="38100" bIns="38100" anchor="ctr" anchorCtr="0">
            <a:noAutofit/>
          </a:bodyPr>
          <a:lstStyle/>
          <a:p>
            <a:pPr lvl="0"/>
            <a:r>
              <a:rPr lang="en-US" sz="2400" b="1" dirty="0">
                <a:solidFill>
                  <a:srgbClr val="3F3F3F"/>
                </a:solidFill>
                <a:latin typeface="Calibri"/>
                <a:cs typeface="Calibri"/>
                <a:sym typeface="Calibri"/>
              </a:rPr>
              <a:t>Check on Economic Inequalities</a:t>
            </a:r>
            <a:endParaRPr sz="1050" dirty="0"/>
          </a:p>
        </p:txBody>
      </p:sp>
      <p:sp>
        <p:nvSpPr>
          <p:cNvPr id="106" name="Google Shape;106;p8"/>
          <p:cNvSpPr/>
          <p:nvPr/>
        </p:nvSpPr>
        <p:spPr>
          <a:xfrm>
            <a:off x="0" y="3175564"/>
            <a:ext cx="4819166" cy="725170"/>
          </a:xfrm>
          <a:prstGeom prst="rect">
            <a:avLst/>
          </a:prstGeom>
          <a:solidFill>
            <a:schemeClr val="accent2"/>
          </a:solidFill>
          <a:ln>
            <a:noFill/>
          </a:ln>
        </p:spPr>
        <p:txBody>
          <a:bodyPr spcFirstLastPara="1" wrap="square" lIns="640075" tIns="38100" rIns="38100" bIns="38100" anchor="ctr" anchorCtr="0">
            <a:noAutofit/>
          </a:bodyPr>
          <a:lstStyle/>
          <a:p>
            <a:pPr lvl="0"/>
            <a:r>
              <a:rPr lang="en-IN" sz="2400" b="1" dirty="0">
                <a:solidFill>
                  <a:srgbClr val="3F3F3F"/>
                </a:solidFill>
                <a:latin typeface="Calibri"/>
                <a:ea typeface="Calibri"/>
                <a:cs typeface="Calibri"/>
                <a:sym typeface="Calibri"/>
              </a:rPr>
              <a:t>Profit Motive and Social Welfare</a:t>
            </a:r>
            <a:endParaRPr sz="1050" dirty="0"/>
          </a:p>
        </p:txBody>
      </p:sp>
      <p:sp>
        <p:nvSpPr>
          <p:cNvPr id="107" name="Google Shape;107;p8"/>
          <p:cNvSpPr/>
          <p:nvPr/>
        </p:nvSpPr>
        <p:spPr>
          <a:xfrm>
            <a:off x="0" y="2450394"/>
            <a:ext cx="4819166" cy="725170"/>
          </a:xfrm>
          <a:prstGeom prst="rect">
            <a:avLst/>
          </a:prstGeom>
          <a:solidFill>
            <a:schemeClr val="accent1"/>
          </a:solidFill>
          <a:ln>
            <a:noFill/>
          </a:ln>
        </p:spPr>
        <p:txBody>
          <a:bodyPr spcFirstLastPara="1" wrap="square" lIns="640075" tIns="38100" rIns="38100" bIns="38100" anchor="ctr" anchorCtr="0">
            <a:noAutofit/>
          </a:bodyPr>
          <a:lstStyle/>
          <a:p>
            <a:pPr lvl="0"/>
            <a:r>
              <a:rPr lang="en-IN" sz="2400" b="1" dirty="0">
                <a:solidFill>
                  <a:schemeClr val="lt1"/>
                </a:solidFill>
                <a:latin typeface="Calibri"/>
                <a:ea typeface="Calibri"/>
                <a:cs typeface="Calibri"/>
                <a:sym typeface="Calibri"/>
              </a:rPr>
              <a:t>Free and Controlled Economic </a:t>
            </a:r>
            <a:r>
              <a:rPr lang="en-IN" sz="2400" b="1" dirty="0" smtClean="0">
                <a:solidFill>
                  <a:schemeClr val="lt1"/>
                </a:solidFill>
                <a:latin typeface="Calibri"/>
                <a:ea typeface="Calibri"/>
                <a:cs typeface="Calibri"/>
                <a:sym typeface="Calibri"/>
              </a:rPr>
              <a:t>Development</a:t>
            </a:r>
            <a:endParaRPr sz="1050" dirty="0"/>
          </a:p>
        </p:txBody>
      </p:sp>
      <p:sp>
        <p:nvSpPr>
          <p:cNvPr id="108" name="Google Shape;108;p8"/>
          <p:cNvSpPr/>
          <p:nvPr/>
        </p:nvSpPr>
        <p:spPr>
          <a:xfrm>
            <a:off x="0" y="1725224"/>
            <a:ext cx="4819166" cy="725170"/>
          </a:xfrm>
          <a:prstGeom prst="rect">
            <a:avLst/>
          </a:prstGeom>
          <a:solidFill>
            <a:schemeClr val="accent3"/>
          </a:solidFill>
          <a:ln>
            <a:noFill/>
          </a:ln>
        </p:spPr>
        <p:txBody>
          <a:bodyPr spcFirstLastPara="1" wrap="square" lIns="640075" tIns="38100" rIns="38100" bIns="38100" anchor="ctr" anchorCtr="0">
            <a:noAutofit/>
          </a:bodyPr>
          <a:lstStyle/>
          <a:p>
            <a:pPr lvl="0"/>
            <a:r>
              <a:rPr lang="en-IN" sz="2400" b="1" dirty="0">
                <a:solidFill>
                  <a:srgbClr val="3F3F3F"/>
                </a:solidFill>
                <a:latin typeface="Calibri"/>
                <a:ea typeface="Calibri"/>
                <a:cs typeface="Calibri"/>
                <a:sym typeface="Calibri"/>
              </a:rPr>
              <a:t>Price Mechanism and Controlled Price</a:t>
            </a:r>
            <a:endParaRPr sz="2400" b="1" dirty="0">
              <a:solidFill>
                <a:srgbClr val="3F3F3F"/>
              </a:solidFill>
              <a:latin typeface="Calibri"/>
              <a:ea typeface="Calibri"/>
              <a:cs typeface="Calibri"/>
              <a:sym typeface="Calibri"/>
            </a:endParaRPr>
          </a:p>
        </p:txBody>
      </p:sp>
      <p:grpSp>
        <p:nvGrpSpPr>
          <p:cNvPr id="109" name="Google Shape;109;p8"/>
          <p:cNvGrpSpPr/>
          <p:nvPr/>
        </p:nvGrpSpPr>
        <p:grpSpPr>
          <a:xfrm>
            <a:off x="7231305" y="1725224"/>
            <a:ext cx="148233" cy="3625850"/>
            <a:chOff x="7231305" y="1725224"/>
            <a:chExt cx="148233" cy="3625850"/>
          </a:xfrm>
        </p:grpSpPr>
        <p:sp>
          <p:nvSpPr>
            <p:cNvPr id="110" name="Google Shape;110;p8"/>
            <p:cNvSpPr/>
            <p:nvPr/>
          </p:nvSpPr>
          <p:spPr>
            <a:xfrm>
              <a:off x="7231305" y="4625904"/>
              <a:ext cx="148233" cy="725170"/>
            </a:xfrm>
            <a:prstGeom prst="rect">
              <a:avLst/>
            </a:prstGeom>
            <a:solidFill>
              <a:schemeClr val="accent5"/>
            </a:soli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chemeClr val="dk1"/>
                </a:solidFill>
                <a:latin typeface="Calibri"/>
                <a:ea typeface="Calibri"/>
                <a:cs typeface="Calibri"/>
                <a:sym typeface="Calibri"/>
              </a:endParaRPr>
            </a:p>
          </p:txBody>
        </p:sp>
        <p:sp>
          <p:nvSpPr>
            <p:cNvPr id="111" name="Google Shape;111;p8"/>
            <p:cNvSpPr/>
            <p:nvPr/>
          </p:nvSpPr>
          <p:spPr>
            <a:xfrm>
              <a:off x="7231305" y="3900734"/>
              <a:ext cx="148233" cy="725170"/>
            </a:xfrm>
            <a:prstGeom prst="rect">
              <a:avLst/>
            </a:prstGeom>
            <a:solidFill>
              <a:schemeClr val="accent6"/>
            </a:soli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chemeClr val="dk1"/>
                </a:solidFill>
                <a:latin typeface="Calibri"/>
                <a:ea typeface="Calibri"/>
                <a:cs typeface="Calibri"/>
                <a:sym typeface="Calibri"/>
              </a:endParaRPr>
            </a:p>
          </p:txBody>
        </p:sp>
        <p:sp>
          <p:nvSpPr>
            <p:cNvPr id="112" name="Google Shape;112;p8"/>
            <p:cNvSpPr/>
            <p:nvPr/>
          </p:nvSpPr>
          <p:spPr>
            <a:xfrm>
              <a:off x="7231305" y="3175564"/>
              <a:ext cx="148233" cy="725170"/>
            </a:xfrm>
            <a:prstGeom prst="rect">
              <a:avLst/>
            </a:prstGeom>
            <a:solidFill>
              <a:schemeClr val="accent2"/>
            </a:soli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chemeClr val="dk1"/>
                </a:solidFill>
                <a:latin typeface="Calibri"/>
                <a:ea typeface="Calibri"/>
                <a:cs typeface="Calibri"/>
                <a:sym typeface="Calibri"/>
              </a:endParaRPr>
            </a:p>
          </p:txBody>
        </p:sp>
        <p:sp>
          <p:nvSpPr>
            <p:cNvPr id="113" name="Google Shape;113;p8"/>
            <p:cNvSpPr/>
            <p:nvPr/>
          </p:nvSpPr>
          <p:spPr>
            <a:xfrm>
              <a:off x="7231305" y="2450394"/>
              <a:ext cx="148233" cy="725170"/>
            </a:xfrm>
            <a:prstGeom prst="rect">
              <a:avLst/>
            </a:prstGeom>
            <a:solidFill>
              <a:schemeClr val="accent1"/>
            </a:soli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chemeClr val="dk1"/>
                </a:solidFill>
                <a:latin typeface="Calibri"/>
                <a:ea typeface="Calibri"/>
                <a:cs typeface="Calibri"/>
                <a:sym typeface="Calibri"/>
              </a:endParaRPr>
            </a:p>
          </p:txBody>
        </p:sp>
        <p:sp>
          <p:nvSpPr>
            <p:cNvPr id="114" name="Google Shape;114;p8"/>
            <p:cNvSpPr/>
            <p:nvPr/>
          </p:nvSpPr>
          <p:spPr>
            <a:xfrm>
              <a:off x="7231305" y="1725224"/>
              <a:ext cx="148233" cy="725170"/>
            </a:xfrm>
            <a:prstGeom prst="rect">
              <a:avLst/>
            </a:prstGeom>
            <a:solidFill>
              <a:schemeClr val="accent3"/>
            </a:soli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chemeClr val="dk1"/>
                </a:solidFill>
                <a:latin typeface="Calibri"/>
                <a:ea typeface="Calibri"/>
                <a:cs typeface="Calibri"/>
                <a:sym typeface="Calibri"/>
              </a:endParaRPr>
            </a:p>
          </p:txBody>
        </p:sp>
      </p:grpSp>
      <p:grpSp>
        <p:nvGrpSpPr>
          <p:cNvPr id="121" name="Google Shape;121;p8"/>
          <p:cNvGrpSpPr/>
          <p:nvPr/>
        </p:nvGrpSpPr>
        <p:grpSpPr>
          <a:xfrm>
            <a:off x="5431153" y="984312"/>
            <a:ext cx="1316736" cy="738378"/>
            <a:chOff x="5431153" y="985325"/>
            <a:chExt cx="1316736" cy="738378"/>
          </a:xfrm>
        </p:grpSpPr>
        <p:sp>
          <p:nvSpPr>
            <p:cNvPr id="122" name="Google Shape;122;p8"/>
            <p:cNvSpPr/>
            <p:nvPr/>
          </p:nvSpPr>
          <p:spPr>
            <a:xfrm>
              <a:off x="5431153" y="985325"/>
              <a:ext cx="1316736" cy="356871"/>
            </a:xfrm>
            <a:custGeom>
              <a:avLst/>
              <a:gdLst/>
              <a:ahLst/>
              <a:cxnLst/>
              <a:rect l="l" t="t" r="r" b="b"/>
              <a:pathLst>
                <a:path w="1312397" h="356871" extrusionOk="0">
                  <a:moveTo>
                    <a:pt x="353576" y="0"/>
                  </a:moveTo>
                  <a:lnTo>
                    <a:pt x="578807" y="0"/>
                  </a:lnTo>
                  <a:lnTo>
                    <a:pt x="580072" y="0"/>
                  </a:lnTo>
                  <a:lnTo>
                    <a:pt x="960079" y="0"/>
                  </a:lnTo>
                  <a:cubicBezTo>
                    <a:pt x="1058201" y="0"/>
                    <a:pt x="1146325" y="39371"/>
                    <a:pt x="1209233" y="104137"/>
                  </a:cubicBezTo>
                  <a:cubicBezTo>
                    <a:pt x="1272140" y="170175"/>
                    <a:pt x="1312397" y="259079"/>
                    <a:pt x="1312397" y="356871"/>
                  </a:cubicBezTo>
                  <a:lnTo>
                    <a:pt x="341007" y="356871"/>
                  </a:lnTo>
                  <a:lnTo>
                    <a:pt x="339740" y="356871"/>
                  </a:lnTo>
                  <a:lnTo>
                    <a:pt x="0" y="356871"/>
                  </a:lnTo>
                  <a:cubicBezTo>
                    <a:pt x="0" y="158758"/>
                    <a:pt x="158553" y="0"/>
                    <a:pt x="353576" y="0"/>
                  </a:cubicBezTo>
                  <a:close/>
                </a:path>
              </a:pathLst>
            </a:custGeom>
            <a:gradFill>
              <a:gsLst>
                <a:gs pos="0">
                  <a:srgbClr val="D86AA6"/>
                </a:gs>
                <a:gs pos="14000">
                  <a:srgbClr val="D86AA6"/>
                </a:gs>
                <a:gs pos="33000">
                  <a:srgbClr val="DF84B5"/>
                </a:gs>
                <a:gs pos="66340">
                  <a:srgbClr val="F59EC6"/>
                </a:gs>
                <a:gs pos="100000">
                  <a:srgbClr val="F59EC6"/>
                </a:gs>
              </a:gsLst>
              <a:lin ang="10800000" scaled="0"/>
            </a:gra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3600" b="1">
                <a:solidFill>
                  <a:srgbClr val="FFFFFF"/>
                </a:solidFill>
                <a:latin typeface="Calibri"/>
                <a:ea typeface="Calibri"/>
                <a:cs typeface="Calibri"/>
                <a:sym typeface="Calibri"/>
              </a:endParaRPr>
            </a:p>
          </p:txBody>
        </p:sp>
        <p:sp>
          <p:nvSpPr>
            <p:cNvPr id="123" name="Google Shape;123;p8"/>
            <p:cNvSpPr/>
            <p:nvPr/>
          </p:nvSpPr>
          <p:spPr>
            <a:xfrm>
              <a:off x="5431153" y="1369628"/>
              <a:ext cx="1316736" cy="322581"/>
            </a:xfrm>
            <a:prstGeom prst="rect">
              <a:avLst/>
            </a:prstGeom>
            <a:gradFill>
              <a:gsLst>
                <a:gs pos="0">
                  <a:srgbClr val="595959"/>
                </a:gs>
                <a:gs pos="33000">
                  <a:srgbClr val="7F7F7F"/>
                </a:gs>
                <a:gs pos="66340">
                  <a:srgbClr val="7F7F7F"/>
                </a:gs>
                <a:gs pos="100000">
                  <a:srgbClr val="9E9E9E"/>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endParaRPr sz="3600" b="1">
                <a:solidFill>
                  <a:srgbClr val="FFFFFF"/>
                </a:solidFill>
                <a:latin typeface="Calibri"/>
                <a:ea typeface="Calibri"/>
                <a:cs typeface="Calibri"/>
                <a:sym typeface="Calibri"/>
              </a:endParaRPr>
            </a:p>
          </p:txBody>
        </p:sp>
        <p:sp>
          <p:nvSpPr>
            <p:cNvPr id="124" name="Google Shape;124;p8"/>
            <p:cNvSpPr/>
            <p:nvPr/>
          </p:nvSpPr>
          <p:spPr>
            <a:xfrm>
              <a:off x="5431153" y="1340925"/>
              <a:ext cx="1316736" cy="36576"/>
            </a:xfrm>
            <a:custGeom>
              <a:avLst/>
              <a:gdLst/>
              <a:ahLst/>
              <a:cxnLst/>
              <a:rect l="l" t="t" r="r" b="b"/>
              <a:pathLst>
                <a:path w="21600" h="21600" extrusionOk="0">
                  <a:moveTo>
                    <a:pt x="21600" y="0"/>
                  </a:moveTo>
                  <a:lnTo>
                    <a:pt x="21600" y="21600"/>
                  </a:lnTo>
                  <a:lnTo>
                    <a:pt x="0" y="21600"/>
                  </a:lnTo>
                  <a:lnTo>
                    <a:pt x="0" y="0"/>
                  </a:lnTo>
                  <a:lnTo>
                    <a:pt x="5602" y="0"/>
                  </a:lnTo>
                  <a:close/>
                </a:path>
              </a:pathLst>
            </a:custGeom>
            <a:solidFill>
              <a:srgbClr val="3F3F3F"/>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5" name="Google Shape;125;p8"/>
            <p:cNvSpPr/>
            <p:nvPr/>
          </p:nvSpPr>
          <p:spPr>
            <a:xfrm>
              <a:off x="5431153" y="1687127"/>
              <a:ext cx="1316736" cy="36576"/>
            </a:xfrm>
            <a:prstGeom prst="rect">
              <a:avLst/>
            </a:prstGeom>
            <a:solidFill>
              <a:srgbClr val="3F3F3F"/>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26" name="Google Shape;126;p8"/>
          <p:cNvSpPr/>
          <p:nvPr/>
        </p:nvSpPr>
        <p:spPr>
          <a:xfrm>
            <a:off x="5431153" y="4625908"/>
            <a:ext cx="1316736" cy="725170"/>
          </a:xfrm>
          <a:prstGeom prst="rect">
            <a:avLst/>
          </a:prstGeom>
          <a:gradFill>
            <a:gsLst>
              <a:gs pos="0">
                <a:srgbClr val="902411"/>
              </a:gs>
              <a:gs pos="33000">
                <a:schemeClr val="accent5"/>
              </a:gs>
              <a:gs pos="66340">
                <a:schemeClr val="accent5"/>
              </a:gs>
              <a:gs pos="100000">
                <a:srgbClr val="EB7461"/>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r>
              <a:rPr lang="en-US" sz="3600" b="1" dirty="0" smtClean="0">
                <a:solidFill>
                  <a:srgbClr val="FFFFFF"/>
                </a:solidFill>
                <a:latin typeface="Calibri"/>
                <a:ea typeface="Calibri"/>
                <a:cs typeface="Calibri"/>
                <a:sym typeface="Calibri"/>
              </a:rPr>
              <a:t>10</a:t>
            </a:r>
            <a:endParaRPr sz="3600" b="1" dirty="0">
              <a:solidFill>
                <a:srgbClr val="FFFFFF"/>
              </a:solidFill>
              <a:latin typeface="Calibri"/>
              <a:ea typeface="Calibri"/>
              <a:cs typeface="Calibri"/>
              <a:sym typeface="Calibri"/>
            </a:endParaRPr>
          </a:p>
        </p:txBody>
      </p:sp>
      <p:sp>
        <p:nvSpPr>
          <p:cNvPr id="127" name="Google Shape;127;p8"/>
          <p:cNvSpPr/>
          <p:nvPr/>
        </p:nvSpPr>
        <p:spPr>
          <a:xfrm>
            <a:off x="5431153" y="3900738"/>
            <a:ext cx="1316736" cy="725170"/>
          </a:xfrm>
          <a:prstGeom prst="rect">
            <a:avLst/>
          </a:prstGeom>
          <a:gradFill>
            <a:gsLst>
              <a:gs pos="0">
                <a:srgbClr val="7D9445"/>
              </a:gs>
              <a:gs pos="33000">
                <a:schemeClr val="accent6"/>
              </a:gs>
              <a:gs pos="66340">
                <a:schemeClr val="accent6"/>
              </a:gs>
              <a:gs pos="100000">
                <a:srgbClr val="C6D4A4"/>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r>
              <a:rPr lang="en-US" sz="3600" b="1" dirty="0" smtClean="0">
                <a:solidFill>
                  <a:srgbClr val="FFFFFF"/>
                </a:solidFill>
                <a:latin typeface="Calibri"/>
                <a:ea typeface="Calibri"/>
                <a:cs typeface="Calibri"/>
                <a:sym typeface="Calibri"/>
              </a:rPr>
              <a:t>09</a:t>
            </a:r>
            <a:endParaRPr sz="3600" b="1" dirty="0">
              <a:solidFill>
                <a:srgbClr val="FFFFFF"/>
              </a:solidFill>
              <a:latin typeface="Calibri"/>
              <a:ea typeface="Calibri"/>
              <a:cs typeface="Calibri"/>
              <a:sym typeface="Calibri"/>
            </a:endParaRPr>
          </a:p>
        </p:txBody>
      </p:sp>
      <p:sp>
        <p:nvSpPr>
          <p:cNvPr id="128" name="Google Shape;128;p8"/>
          <p:cNvSpPr/>
          <p:nvPr/>
        </p:nvSpPr>
        <p:spPr>
          <a:xfrm>
            <a:off x="5431153" y="3175568"/>
            <a:ext cx="1316736" cy="725170"/>
          </a:xfrm>
          <a:prstGeom prst="rect">
            <a:avLst/>
          </a:prstGeom>
          <a:gradFill>
            <a:gsLst>
              <a:gs pos="0">
                <a:srgbClr val="C96F07"/>
              </a:gs>
              <a:gs pos="33000">
                <a:schemeClr val="accent2"/>
              </a:gs>
              <a:gs pos="66340">
                <a:schemeClr val="accent2"/>
              </a:gs>
              <a:gs pos="100000">
                <a:srgbClr val="FABE77"/>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r>
              <a:rPr lang="en-US" sz="3600" b="1" dirty="0" smtClean="0">
                <a:solidFill>
                  <a:srgbClr val="FFFFFF"/>
                </a:solidFill>
                <a:latin typeface="Calibri"/>
                <a:ea typeface="Calibri"/>
                <a:cs typeface="Calibri"/>
                <a:sym typeface="Calibri"/>
              </a:rPr>
              <a:t>08</a:t>
            </a:r>
            <a:endParaRPr sz="3600" b="1" dirty="0">
              <a:solidFill>
                <a:srgbClr val="FFFFFF"/>
              </a:solidFill>
              <a:latin typeface="Calibri"/>
              <a:ea typeface="Calibri"/>
              <a:cs typeface="Calibri"/>
              <a:sym typeface="Calibri"/>
            </a:endParaRPr>
          </a:p>
        </p:txBody>
      </p:sp>
      <p:sp>
        <p:nvSpPr>
          <p:cNvPr id="129" name="Google Shape;129;p8"/>
          <p:cNvSpPr/>
          <p:nvPr/>
        </p:nvSpPr>
        <p:spPr>
          <a:xfrm>
            <a:off x="5431153" y="2450398"/>
            <a:ext cx="1316736" cy="725170"/>
          </a:xfrm>
          <a:prstGeom prst="rect">
            <a:avLst/>
          </a:prstGeom>
          <a:gradFill>
            <a:gsLst>
              <a:gs pos="0">
                <a:srgbClr val="2B4563"/>
              </a:gs>
              <a:gs pos="33000">
                <a:schemeClr val="accent1"/>
              </a:gs>
              <a:gs pos="66340">
                <a:schemeClr val="accent1"/>
              </a:gs>
              <a:gs pos="100000">
                <a:srgbClr val="789BC4"/>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r>
              <a:rPr lang="en-US" sz="3600" b="1" dirty="0" smtClean="0">
                <a:solidFill>
                  <a:srgbClr val="FFFFFF"/>
                </a:solidFill>
                <a:latin typeface="Calibri"/>
                <a:ea typeface="Calibri"/>
                <a:cs typeface="Calibri"/>
                <a:sym typeface="Calibri"/>
              </a:rPr>
              <a:t>07</a:t>
            </a:r>
            <a:endParaRPr sz="3600" b="1" dirty="0">
              <a:solidFill>
                <a:srgbClr val="FFFFFF"/>
              </a:solidFill>
              <a:latin typeface="Calibri"/>
              <a:ea typeface="Calibri"/>
              <a:cs typeface="Calibri"/>
              <a:sym typeface="Calibri"/>
            </a:endParaRPr>
          </a:p>
        </p:txBody>
      </p:sp>
      <p:sp>
        <p:nvSpPr>
          <p:cNvPr id="130" name="Google Shape;130;p8"/>
          <p:cNvSpPr/>
          <p:nvPr/>
        </p:nvSpPr>
        <p:spPr>
          <a:xfrm>
            <a:off x="5431153" y="1722690"/>
            <a:ext cx="1316736" cy="727708"/>
          </a:xfrm>
          <a:prstGeom prst="rect">
            <a:avLst/>
          </a:prstGeom>
          <a:gradFill>
            <a:gsLst>
              <a:gs pos="0">
                <a:srgbClr val="118FC1"/>
              </a:gs>
              <a:gs pos="33000">
                <a:schemeClr val="accent3"/>
              </a:gs>
              <a:gs pos="66340">
                <a:schemeClr val="accent3"/>
              </a:gs>
              <a:gs pos="100000">
                <a:srgbClr val="92D9F5"/>
              </a:gs>
            </a:gsLst>
            <a:lin ang="10800000" scaled="0"/>
          </a:gradFill>
          <a:ln>
            <a:noFill/>
          </a:ln>
        </p:spPr>
        <p:txBody>
          <a:bodyPr spcFirstLastPara="1" wrap="square" lIns="38100" tIns="38100" rIns="38100" bIns="38100" anchor="ctr" anchorCtr="0">
            <a:noAutofit/>
          </a:bodyPr>
          <a:lstStyle/>
          <a:p>
            <a:pPr marL="0" marR="0" lvl="0" indent="0" algn="ctr" rtl="0">
              <a:spcBef>
                <a:spcPts val="0"/>
              </a:spcBef>
              <a:spcAft>
                <a:spcPts val="0"/>
              </a:spcAft>
              <a:buNone/>
            </a:pPr>
            <a:r>
              <a:rPr lang="en-US" sz="3600" b="1" dirty="0" smtClean="0">
                <a:solidFill>
                  <a:srgbClr val="FFFFFF"/>
                </a:solidFill>
                <a:latin typeface="Calibri"/>
                <a:ea typeface="Calibri"/>
                <a:cs typeface="Calibri"/>
                <a:sym typeface="Calibri"/>
              </a:rPr>
              <a:t>06</a:t>
            </a:r>
            <a:endParaRPr sz="3600" b="1" dirty="0">
              <a:solidFill>
                <a:schemeClr val="dk1"/>
              </a:solidFill>
              <a:latin typeface="Calibri"/>
              <a:ea typeface="Calibri"/>
              <a:cs typeface="Calibri"/>
              <a:sym typeface="Calibri"/>
            </a:endParaRPr>
          </a:p>
        </p:txBody>
      </p:sp>
      <p:sp>
        <p:nvSpPr>
          <p:cNvPr id="131" name="Google Shape;131;p8"/>
          <p:cNvSpPr/>
          <p:nvPr/>
        </p:nvSpPr>
        <p:spPr>
          <a:xfrm rot="10800000" flipH="1">
            <a:off x="5746105" y="5703654"/>
            <a:ext cx="688358" cy="384073"/>
          </a:xfrm>
          <a:custGeom>
            <a:avLst/>
            <a:gdLst/>
            <a:ahLst/>
            <a:cxnLst/>
            <a:rect l="l" t="t" r="r" b="b"/>
            <a:pathLst>
              <a:path w="688358" h="384073" extrusionOk="0">
                <a:moveTo>
                  <a:pt x="0" y="384073"/>
                </a:moveTo>
                <a:lnTo>
                  <a:pt x="179245" y="384073"/>
                </a:lnTo>
                <a:lnTo>
                  <a:pt x="509112" y="384073"/>
                </a:lnTo>
                <a:lnTo>
                  <a:pt x="688358" y="384073"/>
                </a:lnTo>
                <a:lnTo>
                  <a:pt x="688317" y="384027"/>
                </a:lnTo>
                <a:lnTo>
                  <a:pt x="346838" y="2968"/>
                </a:lnTo>
                <a:lnTo>
                  <a:pt x="344179" y="0"/>
                </a:lnTo>
                <a:lnTo>
                  <a:pt x="341516" y="2972"/>
                </a:lnTo>
                <a:close/>
              </a:path>
            </a:pathLst>
          </a:custGeom>
          <a:gradFill>
            <a:gsLst>
              <a:gs pos="0">
                <a:srgbClr val="696969"/>
              </a:gs>
              <a:gs pos="23000">
                <a:srgbClr val="696969"/>
              </a:gs>
              <a:gs pos="51000">
                <a:srgbClr val="9E9E9E"/>
              </a:gs>
              <a:gs pos="100000">
                <a:srgbClr val="BDBDBD"/>
              </a:gs>
            </a:gsLst>
            <a:lin ang="96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 name="Google Shape;132;p8"/>
          <p:cNvSpPr/>
          <p:nvPr/>
        </p:nvSpPr>
        <p:spPr>
          <a:xfrm rot="10800000" flipH="1">
            <a:off x="5432829" y="5351076"/>
            <a:ext cx="1314911" cy="352577"/>
          </a:xfrm>
          <a:custGeom>
            <a:avLst/>
            <a:gdLst/>
            <a:ahLst/>
            <a:cxnLst/>
            <a:rect l="l" t="t" r="r" b="b"/>
            <a:pathLst>
              <a:path w="1314911" h="352577" extrusionOk="0">
                <a:moveTo>
                  <a:pt x="0" y="352577"/>
                </a:moveTo>
                <a:lnTo>
                  <a:pt x="1314911" y="352577"/>
                </a:lnTo>
                <a:lnTo>
                  <a:pt x="1001635" y="0"/>
                </a:lnTo>
                <a:lnTo>
                  <a:pt x="822389" y="0"/>
                </a:lnTo>
                <a:lnTo>
                  <a:pt x="492522" y="0"/>
                </a:lnTo>
                <a:lnTo>
                  <a:pt x="313277" y="0"/>
                </a:lnTo>
                <a:lnTo>
                  <a:pt x="0" y="352577"/>
                </a:lnTo>
                <a:close/>
              </a:path>
            </a:pathLst>
          </a:custGeom>
          <a:gradFill>
            <a:gsLst>
              <a:gs pos="0">
                <a:srgbClr val="DA7D3E"/>
              </a:gs>
              <a:gs pos="33000">
                <a:srgbClr val="E7A980"/>
              </a:gs>
              <a:gs pos="66340">
                <a:srgbClr val="E7A980"/>
              </a:gs>
              <a:gs pos="100000">
                <a:srgbClr val="E7A980"/>
              </a:gs>
            </a:gsLst>
            <a:lin ang="11400000" scaled="0"/>
          </a:gra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3600" b="1">
              <a:solidFill>
                <a:srgbClr val="FFFFFF"/>
              </a:solidFill>
              <a:latin typeface="Calibri"/>
              <a:ea typeface="Calibri"/>
              <a:cs typeface="Calibri"/>
              <a:sym typeface="Calibri"/>
            </a:endParaRPr>
          </a:p>
        </p:txBody>
      </p:sp>
      <p:sp>
        <p:nvSpPr>
          <p:cNvPr id="43" name="Rectangle 42"/>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8"/>
          <p:cNvSpPr/>
          <p:nvPr/>
        </p:nvSpPr>
        <p:spPr>
          <a:xfrm>
            <a:off x="7986521" y="1383130"/>
            <a:ext cx="3456179" cy="1206500"/>
          </a:xfrm>
          <a:prstGeom prst="roundRect">
            <a:avLst>
              <a:gd name="adj" fmla="val 13509"/>
            </a:avLst>
          </a:prstGeom>
          <a:solidFill>
            <a:schemeClr val="lt1"/>
          </a:solidFill>
          <a:ln w="19050" cap="flat" cmpd="sng">
            <a:solidFill>
              <a:srgbClr val="8C2311"/>
            </a:solidFill>
            <a:prstDash val="solid"/>
            <a:miter lim="800000"/>
            <a:headEnd type="none" w="sm" len="sm"/>
            <a:tailEnd type="none" w="sm" len="sm"/>
          </a:ln>
        </p:spPr>
        <p:txBody>
          <a:bodyPr spcFirstLastPara="1" wrap="square" lIns="365750" tIns="45700" rIns="91425" bIns="45700" anchor="ctr" anchorCtr="0">
            <a:noAutofit/>
          </a:bodyPr>
          <a:lstStyle/>
          <a:p>
            <a:pPr algn="just">
              <a:buClr>
                <a:srgbClr val="000000"/>
              </a:buClr>
              <a:buFont typeface="Arial"/>
              <a:buNone/>
            </a:pPr>
            <a:r>
              <a:rPr lang="en-US" sz="2000" b="1" kern="0" dirty="0" smtClean="0">
                <a:solidFill>
                  <a:srgbClr val="000000"/>
                </a:solidFill>
                <a:latin typeface="Calibri"/>
                <a:ea typeface="Calibri"/>
                <a:cs typeface="Calibri"/>
                <a:sym typeface="Calibri"/>
              </a:rPr>
              <a:t>Compromise- state intervention and free enterprise</a:t>
            </a:r>
            <a:endParaRPr sz="1200" kern="0" dirty="0">
              <a:solidFill>
                <a:srgbClr val="000000"/>
              </a:solidFill>
              <a:cs typeface="Arial"/>
              <a:sym typeface="Arial"/>
            </a:endParaRPr>
          </a:p>
        </p:txBody>
      </p:sp>
      <p:sp>
        <p:nvSpPr>
          <p:cNvPr id="100" name="Google Shape;100;p8"/>
          <p:cNvSpPr/>
          <p:nvPr/>
        </p:nvSpPr>
        <p:spPr>
          <a:xfrm>
            <a:off x="7986521" y="3711192"/>
            <a:ext cx="3456179" cy="1206500"/>
          </a:xfrm>
          <a:prstGeom prst="roundRect">
            <a:avLst>
              <a:gd name="adj" fmla="val 13509"/>
            </a:avLst>
          </a:prstGeom>
          <a:solidFill>
            <a:schemeClr val="lt1"/>
          </a:solidFill>
          <a:ln w="19050" cap="flat" cmpd="sng">
            <a:solidFill>
              <a:srgbClr val="76874C"/>
            </a:solidFill>
            <a:prstDash val="solid"/>
            <a:miter lim="800000"/>
            <a:headEnd type="none" w="sm" len="sm"/>
            <a:tailEnd type="none" w="sm" len="sm"/>
          </a:ln>
        </p:spPr>
        <p:txBody>
          <a:bodyPr spcFirstLastPara="1" wrap="square" lIns="365750" tIns="45700" rIns="91425" bIns="45700" anchor="ctr" anchorCtr="0">
            <a:noAutofit/>
          </a:bodyPr>
          <a:lstStyle/>
          <a:p>
            <a:pPr algn="just">
              <a:buClr>
                <a:srgbClr val="000000"/>
              </a:buClr>
              <a:buFont typeface="Arial"/>
              <a:buNone/>
            </a:pPr>
            <a:r>
              <a:rPr lang="en-US" sz="1800" b="1" kern="0" dirty="0" smtClean="0">
                <a:solidFill>
                  <a:srgbClr val="000000"/>
                </a:solidFill>
                <a:latin typeface="Calibri"/>
                <a:cs typeface="Calibri"/>
                <a:sym typeface="Calibri"/>
              </a:rPr>
              <a:t>Karl Max and Rise of communist Regimes in USSR, China, Vietnam, Cuba etc.</a:t>
            </a:r>
            <a:endParaRPr b="1" kern="0" dirty="0">
              <a:solidFill>
                <a:srgbClr val="000000"/>
              </a:solidFill>
              <a:sym typeface="Arial"/>
            </a:endParaRPr>
          </a:p>
        </p:txBody>
      </p:sp>
      <p:sp>
        <p:nvSpPr>
          <p:cNvPr id="101" name="Google Shape;101;p8"/>
          <p:cNvSpPr/>
          <p:nvPr/>
        </p:nvSpPr>
        <p:spPr>
          <a:xfrm>
            <a:off x="749301" y="4752975"/>
            <a:ext cx="3456179" cy="1206500"/>
          </a:xfrm>
          <a:prstGeom prst="roundRect">
            <a:avLst>
              <a:gd name="adj" fmla="val 13509"/>
            </a:avLst>
          </a:prstGeom>
          <a:solidFill>
            <a:schemeClr val="lt1"/>
          </a:solidFill>
          <a:ln w="19050" cap="flat" cmpd="sng">
            <a:solidFill>
              <a:srgbClr val="378CAE"/>
            </a:solidFill>
            <a:prstDash val="solid"/>
            <a:miter lim="800000"/>
            <a:headEnd type="none" w="sm" len="sm"/>
            <a:tailEnd type="none" w="sm" len="sm"/>
          </a:ln>
        </p:spPr>
        <p:txBody>
          <a:bodyPr spcFirstLastPara="1" wrap="square" lIns="91425" tIns="0" rIns="365750" bIns="0" anchor="ctr" anchorCtr="0">
            <a:noAutofit/>
          </a:bodyPr>
          <a:lstStyle/>
          <a:p>
            <a:pPr algn="just">
              <a:buClr>
                <a:srgbClr val="000000"/>
              </a:buClr>
              <a:buFont typeface="Arial"/>
              <a:buNone/>
            </a:pPr>
            <a:endParaRPr lang="en-US" sz="2400" b="1" kern="0" dirty="0" smtClean="0">
              <a:latin typeface="Calibri"/>
              <a:ea typeface="Calibri"/>
              <a:cs typeface="Calibri"/>
              <a:sym typeface="Calibri"/>
            </a:endParaRPr>
          </a:p>
          <a:p>
            <a:pPr algn="just">
              <a:buClr>
                <a:srgbClr val="000000"/>
              </a:buClr>
              <a:buFont typeface="Arial"/>
              <a:buNone/>
            </a:pPr>
            <a:r>
              <a:rPr lang="en-US" sz="2400" b="1" kern="0" dirty="0" err="1" smtClean="0">
                <a:latin typeface="Calibri"/>
                <a:ea typeface="Calibri"/>
                <a:cs typeface="Calibri"/>
                <a:sym typeface="Calibri"/>
              </a:rPr>
              <a:t>Classicals</a:t>
            </a:r>
            <a:r>
              <a:rPr lang="en-US" sz="2400" b="1" kern="0" dirty="0" smtClean="0">
                <a:latin typeface="Calibri"/>
                <a:ea typeface="Calibri"/>
                <a:cs typeface="Calibri"/>
                <a:sym typeface="Calibri"/>
              </a:rPr>
              <a:t> in the 18</a:t>
            </a:r>
            <a:r>
              <a:rPr lang="en-US" sz="2400" b="1" kern="0" baseline="30000" dirty="0" smtClean="0">
                <a:latin typeface="Calibri"/>
                <a:ea typeface="Calibri"/>
                <a:cs typeface="Calibri"/>
                <a:sym typeface="Calibri"/>
              </a:rPr>
              <a:t>th</a:t>
            </a:r>
            <a:r>
              <a:rPr lang="en-US" sz="2400" b="1" kern="0" dirty="0" smtClean="0">
                <a:latin typeface="Calibri"/>
                <a:ea typeface="Calibri"/>
                <a:cs typeface="Calibri"/>
                <a:sym typeface="Calibri"/>
              </a:rPr>
              <a:t> and 19</a:t>
            </a:r>
            <a:r>
              <a:rPr lang="en-US" sz="2400" b="1" kern="0" baseline="30000" dirty="0" smtClean="0">
                <a:latin typeface="Calibri"/>
                <a:ea typeface="Calibri"/>
                <a:cs typeface="Calibri"/>
                <a:sym typeface="Calibri"/>
              </a:rPr>
              <a:t>th</a:t>
            </a:r>
            <a:r>
              <a:rPr lang="en-US" sz="2400" b="1" kern="0" dirty="0" smtClean="0">
                <a:latin typeface="Calibri"/>
                <a:ea typeface="Calibri"/>
                <a:cs typeface="Calibri"/>
                <a:sym typeface="Calibri"/>
              </a:rPr>
              <a:t> Century</a:t>
            </a:r>
          </a:p>
          <a:p>
            <a:pPr algn="just">
              <a:buClr>
                <a:srgbClr val="000000"/>
              </a:buClr>
              <a:buFont typeface="Arial"/>
              <a:buNone/>
            </a:pPr>
            <a:endParaRPr lang="en-US" sz="1400" kern="0" dirty="0">
              <a:cs typeface="Arial"/>
              <a:sym typeface="Arial"/>
            </a:endParaRPr>
          </a:p>
          <a:p>
            <a:pPr algn="just">
              <a:buClr>
                <a:srgbClr val="000000"/>
              </a:buClr>
              <a:buFont typeface="Arial"/>
              <a:buNone/>
            </a:pPr>
            <a:endParaRPr sz="1400" kern="0" dirty="0">
              <a:cs typeface="Arial"/>
              <a:sym typeface="Arial"/>
            </a:endParaRPr>
          </a:p>
        </p:txBody>
      </p:sp>
      <p:sp>
        <p:nvSpPr>
          <p:cNvPr id="102" name="Google Shape;102;p8"/>
          <p:cNvSpPr/>
          <p:nvPr/>
        </p:nvSpPr>
        <p:spPr>
          <a:xfrm>
            <a:off x="749301" y="2506412"/>
            <a:ext cx="3456179" cy="1206500"/>
          </a:xfrm>
          <a:prstGeom prst="roundRect">
            <a:avLst>
              <a:gd name="adj" fmla="val 13509"/>
            </a:avLst>
          </a:prstGeom>
          <a:solidFill>
            <a:schemeClr val="lt1"/>
          </a:solidFill>
          <a:ln w="19050" cap="flat" cmpd="sng">
            <a:solidFill>
              <a:srgbClr val="B46B16"/>
            </a:solidFill>
            <a:prstDash val="solid"/>
            <a:miter lim="800000"/>
            <a:headEnd type="none" w="sm" len="sm"/>
            <a:tailEnd type="none" w="sm" len="sm"/>
          </a:ln>
        </p:spPr>
        <p:txBody>
          <a:bodyPr spcFirstLastPara="1" wrap="square" lIns="91425" tIns="0" rIns="365750" bIns="0" anchor="ctr" anchorCtr="0">
            <a:noAutofit/>
          </a:bodyPr>
          <a:lstStyle/>
          <a:p>
            <a:pPr algn="just">
              <a:buClr>
                <a:srgbClr val="000000"/>
              </a:buClr>
              <a:buFont typeface="Arial"/>
              <a:buNone/>
            </a:pPr>
            <a:r>
              <a:rPr lang="en-US" sz="2400" b="1" kern="0" dirty="0" smtClean="0">
                <a:latin typeface="Calibri"/>
                <a:ea typeface="Calibri"/>
                <a:cs typeface="Calibri"/>
                <a:sym typeface="Calibri"/>
              </a:rPr>
              <a:t>Great depression and J.M Keynes</a:t>
            </a:r>
            <a:endParaRPr sz="1400" kern="0" dirty="0">
              <a:cs typeface="Arial"/>
              <a:sym typeface="Arial"/>
            </a:endParaRPr>
          </a:p>
        </p:txBody>
      </p:sp>
      <p:sp>
        <p:nvSpPr>
          <p:cNvPr id="103" name="Google Shape;103;p8"/>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EVOLUTION OF THE CONCEPT</a:t>
            </a:r>
            <a:endParaRPr dirty="0"/>
          </a:p>
        </p:txBody>
      </p:sp>
      <p:grpSp>
        <p:nvGrpSpPr>
          <p:cNvPr id="104" name="Google Shape;104;p8"/>
          <p:cNvGrpSpPr/>
          <p:nvPr/>
        </p:nvGrpSpPr>
        <p:grpSpPr>
          <a:xfrm>
            <a:off x="5092703" y="4653684"/>
            <a:ext cx="1920240" cy="1188720"/>
            <a:chOff x="2236785" y="3382931"/>
            <a:chExt cx="1625608" cy="1191724"/>
          </a:xfrm>
        </p:grpSpPr>
        <p:sp>
          <p:nvSpPr>
            <p:cNvPr id="105" name="Google Shape;105;p8"/>
            <p:cNvSpPr/>
            <p:nvPr/>
          </p:nvSpPr>
          <p:spPr>
            <a:xfrm rot="10800000" flipH="1">
              <a:off x="2236785" y="4276724"/>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06" name="Google Shape;106;p8"/>
            <p:cNvSpPr/>
            <p:nvPr/>
          </p:nvSpPr>
          <p:spPr>
            <a:xfrm rot="10800000" flipH="1">
              <a:off x="2643187" y="3978793"/>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07" name="Google Shape;107;p8"/>
            <p:cNvSpPr/>
            <p:nvPr/>
          </p:nvSpPr>
          <p:spPr>
            <a:xfrm rot="10800000" flipH="1">
              <a:off x="3049589" y="3680862"/>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08" name="Google Shape;108;p8"/>
            <p:cNvSpPr/>
            <p:nvPr/>
          </p:nvSpPr>
          <p:spPr>
            <a:xfrm rot="10800000" flipH="1">
              <a:off x="3455991" y="3382931"/>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grpSp>
      <p:grpSp>
        <p:nvGrpSpPr>
          <p:cNvPr id="109" name="Google Shape;109;p8"/>
          <p:cNvGrpSpPr/>
          <p:nvPr/>
        </p:nvGrpSpPr>
        <p:grpSpPr>
          <a:xfrm flipH="1">
            <a:off x="5199381" y="3254934"/>
            <a:ext cx="1920240" cy="1188720"/>
            <a:chOff x="2236785" y="3382931"/>
            <a:chExt cx="1625608" cy="1191724"/>
          </a:xfrm>
        </p:grpSpPr>
        <p:sp>
          <p:nvSpPr>
            <p:cNvPr id="110" name="Google Shape;110;p8"/>
            <p:cNvSpPr/>
            <p:nvPr/>
          </p:nvSpPr>
          <p:spPr>
            <a:xfrm rot="10800000" flipH="1">
              <a:off x="2236785" y="4276724"/>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1" name="Google Shape;111;p8"/>
            <p:cNvSpPr/>
            <p:nvPr/>
          </p:nvSpPr>
          <p:spPr>
            <a:xfrm rot="10800000" flipH="1">
              <a:off x="2643187" y="3978793"/>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2" name="Google Shape;112;p8"/>
            <p:cNvSpPr/>
            <p:nvPr/>
          </p:nvSpPr>
          <p:spPr>
            <a:xfrm rot="10800000" flipH="1">
              <a:off x="3049589" y="3680862"/>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3" name="Google Shape;113;p8"/>
            <p:cNvSpPr/>
            <p:nvPr/>
          </p:nvSpPr>
          <p:spPr>
            <a:xfrm rot="10800000" flipH="1">
              <a:off x="3455991" y="3382931"/>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grpSp>
      <p:grpSp>
        <p:nvGrpSpPr>
          <p:cNvPr id="114" name="Google Shape;114;p8"/>
          <p:cNvGrpSpPr/>
          <p:nvPr/>
        </p:nvGrpSpPr>
        <p:grpSpPr>
          <a:xfrm>
            <a:off x="5077968" y="1736586"/>
            <a:ext cx="1920240" cy="1188720"/>
            <a:chOff x="2236785" y="3382931"/>
            <a:chExt cx="1625608" cy="1191724"/>
          </a:xfrm>
        </p:grpSpPr>
        <p:sp>
          <p:nvSpPr>
            <p:cNvPr id="115" name="Google Shape;115;p8"/>
            <p:cNvSpPr/>
            <p:nvPr/>
          </p:nvSpPr>
          <p:spPr>
            <a:xfrm rot="10800000" flipH="1">
              <a:off x="2236785" y="4276724"/>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6" name="Google Shape;116;p8"/>
            <p:cNvSpPr/>
            <p:nvPr/>
          </p:nvSpPr>
          <p:spPr>
            <a:xfrm rot="10800000" flipH="1">
              <a:off x="2643187" y="3978793"/>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7" name="Google Shape;117;p8"/>
            <p:cNvSpPr/>
            <p:nvPr/>
          </p:nvSpPr>
          <p:spPr>
            <a:xfrm rot="10800000" flipH="1">
              <a:off x="3049589" y="3680862"/>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8" name="Google Shape;118;p8"/>
            <p:cNvSpPr/>
            <p:nvPr/>
          </p:nvSpPr>
          <p:spPr>
            <a:xfrm rot="10800000" flipH="1">
              <a:off x="3455991" y="3382931"/>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grpSp>
      <p:sp>
        <p:nvSpPr>
          <p:cNvPr id="119" name="Google Shape;119;p8"/>
          <p:cNvSpPr/>
          <p:nvPr/>
        </p:nvSpPr>
        <p:spPr>
          <a:xfrm>
            <a:off x="3976879" y="4752975"/>
            <a:ext cx="1206500" cy="1206500"/>
          </a:xfrm>
          <a:prstGeom prst="rect">
            <a:avLst/>
          </a:prstGeom>
          <a:solidFill>
            <a:schemeClr val="accent3"/>
          </a:solidFill>
          <a:ln w="19050" cap="flat" cmpd="sng">
            <a:solidFill>
              <a:srgbClr val="378CA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20" name="Google Shape;120;p8"/>
          <p:cNvSpPr/>
          <p:nvPr/>
        </p:nvSpPr>
        <p:spPr>
          <a:xfrm>
            <a:off x="3976879" y="2506412"/>
            <a:ext cx="1206500" cy="1206500"/>
          </a:xfrm>
          <a:prstGeom prst="rect">
            <a:avLst/>
          </a:prstGeom>
          <a:solidFill>
            <a:schemeClr val="accent2"/>
          </a:solidFill>
          <a:ln w="19050" cap="flat" cmpd="sng">
            <a:solidFill>
              <a:srgbClr val="B46B16"/>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21" name="Google Shape;121;p8"/>
          <p:cNvSpPr/>
          <p:nvPr/>
        </p:nvSpPr>
        <p:spPr>
          <a:xfrm>
            <a:off x="7008623" y="3709363"/>
            <a:ext cx="1206500" cy="1206500"/>
          </a:xfrm>
          <a:prstGeom prst="rect">
            <a:avLst/>
          </a:prstGeom>
          <a:solidFill>
            <a:schemeClr val="accent6"/>
          </a:solidFill>
          <a:ln w="19050" cap="flat" cmpd="sng">
            <a:solidFill>
              <a:srgbClr val="76874C"/>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22" name="Google Shape;122;p8"/>
          <p:cNvSpPr/>
          <p:nvPr/>
        </p:nvSpPr>
        <p:spPr>
          <a:xfrm>
            <a:off x="7008623" y="1383130"/>
            <a:ext cx="1206500" cy="1206500"/>
          </a:xfrm>
          <a:prstGeom prst="rect">
            <a:avLst/>
          </a:prstGeom>
          <a:solidFill>
            <a:schemeClr val="accent5"/>
          </a:solidFill>
          <a:ln w="19050" cap="flat" cmpd="sng">
            <a:solidFill>
              <a:srgbClr val="8C2311"/>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grpSp>
        <p:nvGrpSpPr>
          <p:cNvPr id="123" name="Google Shape;123;p8" descr="Users"/>
          <p:cNvGrpSpPr/>
          <p:nvPr/>
        </p:nvGrpSpPr>
        <p:grpSpPr>
          <a:xfrm>
            <a:off x="7210933" y="4063074"/>
            <a:ext cx="800099" cy="499109"/>
            <a:chOff x="7210933" y="4129733"/>
            <a:chExt cx="800099" cy="499109"/>
          </a:xfrm>
        </p:grpSpPr>
        <p:sp>
          <p:nvSpPr>
            <p:cNvPr id="124" name="Google Shape;124;p8"/>
            <p:cNvSpPr/>
            <p:nvPr/>
          </p:nvSpPr>
          <p:spPr>
            <a:xfrm>
              <a:off x="7296658" y="4129733"/>
              <a:ext cx="171450" cy="171449"/>
            </a:xfrm>
            <a:custGeom>
              <a:avLst/>
              <a:gdLst/>
              <a:ahLst/>
              <a:cxnLst/>
              <a:rect l="l" t="t" r="r" b="b"/>
              <a:pathLst>
                <a:path w="171450" h="171449" extrusionOk="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5" name="Google Shape;125;p8"/>
            <p:cNvSpPr/>
            <p:nvPr/>
          </p:nvSpPr>
          <p:spPr>
            <a:xfrm>
              <a:off x="7753858" y="4129733"/>
              <a:ext cx="171450" cy="171449"/>
            </a:xfrm>
            <a:custGeom>
              <a:avLst/>
              <a:gdLst/>
              <a:ahLst/>
              <a:cxnLst/>
              <a:rect l="l" t="t" r="r" b="b"/>
              <a:pathLst>
                <a:path w="171450" h="171449" extrusionOk="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6" name="Google Shape;126;p8"/>
            <p:cNvSpPr/>
            <p:nvPr/>
          </p:nvSpPr>
          <p:spPr>
            <a:xfrm>
              <a:off x="7439533" y="4457393"/>
              <a:ext cx="342900" cy="171449"/>
            </a:xfrm>
            <a:custGeom>
              <a:avLst/>
              <a:gdLst/>
              <a:ahLst/>
              <a:cxnLst/>
              <a:rect l="l" t="t" r="r" b="b"/>
              <a:pathLst>
                <a:path w="342900" h="171449" extrusionOk="0">
                  <a:moveTo>
                    <a:pt x="342900" y="171450"/>
                  </a:moveTo>
                  <a:lnTo>
                    <a:pt x="342900" y="85725"/>
                  </a:lnTo>
                  <a:cubicBezTo>
                    <a:pt x="342900" y="72390"/>
                    <a:pt x="337185" y="59055"/>
                    <a:pt x="325755" y="51435"/>
                  </a:cubicBezTo>
                  <a:cubicBezTo>
                    <a:pt x="302895" y="32385"/>
                    <a:pt x="272415" y="19050"/>
                    <a:pt x="241935" y="11430"/>
                  </a:cubicBezTo>
                  <a:cubicBezTo>
                    <a:pt x="220980" y="5715"/>
                    <a:pt x="196215" y="0"/>
                    <a:pt x="171450" y="0"/>
                  </a:cubicBezTo>
                  <a:cubicBezTo>
                    <a:pt x="148590" y="0"/>
                    <a:pt x="123825" y="3810"/>
                    <a:pt x="100965" y="11430"/>
                  </a:cubicBezTo>
                  <a:cubicBezTo>
                    <a:pt x="70485" y="19050"/>
                    <a:pt x="41910" y="34290"/>
                    <a:pt x="17145" y="51435"/>
                  </a:cubicBezTo>
                  <a:cubicBezTo>
                    <a:pt x="5715" y="60960"/>
                    <a:pt x="0" y="72390"/>
                    <a:pt x="0" y="85725"/>
                  </a:cubicBezTo>
                  <a:lnTo>
                    <a:pt x="0" y="171450"/>
                  </a:lnTo>
                  <a:lnTo>
                    <a:pt x="342900" y="171450"/>
                  </a:ln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7" name="Google Shape;127;p8"/>
            <p:cNvSpPr/>
            <p:nvPr/>
          </p:nvSpPr>
          <p:spPr>
            <a:xfrm>
              <a:off x="7525258" y="4263083"/>
              <a:ext cx="171450" cy="171450"/>
            </a:xfrm>
            <a:custGeom>
              <a:avLst/>
              <a:gdLst/>
              <a:ahLst/>
              <a:cxnLst/>
              <a:rect l="l" t="t" r="r" b="b"/>
              <a:pathLst>
                <a:path w="171450" h="171450" extrusionOk="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8" name="Google Shape;128;p8"/>
            <p:cNvSpPr/>
            <p:nvPr/>
          </p:nvSpPr>
          <p:spPr>
            <a:xfrm>
              <a:off x="7700518" y="4324043"/>
              <a:ext cx="310514" cy="171450"/>
            </a:xfrm>
            <a:custGeom>
              <a:avLst/>
              <a:gdLst/>
              <a:ahLst/>
              <a:cxnLst/>
              <a:rect l="l" t="t" r="r" b="b"/>
              <a:pathLst>
                <a:path w="310514" h="171450" extrusionOk="0">
                  <a:moveTo>
                    <a:pt x="293370" y="51435"/>
                  </a:moveTo>
                  <a:cubicBezTo>
                    <a:pt x="270510" y="32385"/>
                    <a:pt x="240030" y="19050"/>
                    <a:pt x="209550" y="11430"/>
                  </a:cubicBezTo>
                  <a:cubicBezTo>
                    <a:pt x="188595" y="5715"/>
                    <a:pt x="163830" y="0"/>
                    <a:pt x="139065" y="0"/>
                  </a:cubicBezTo>
                  <a:cubicBezTo>
                    <a:pt x="116205" y="0"/>
                    <a:pt x="91440" y="3810"/>
                    <a:pt x="68580" y="11430"/>
                  </a:cubicBezTo>
                  <a:cubicBezTo>
                    <a:pt x="57150" y="15240"/>
                    <a:pt x="45720" y="19050"/>
                    <a:pt x="34290" y="24765"/>
                  </a:cubicBezTo>
                  <a:lnTo>
                    <a:pt x="34290" y="26670"/>
                  </a:lnTo>
                  <a:cubicBezTo>
                    <a:pt x="34290" y="59055"/>
                    <a:pt x="20955" y="89535"/>
                    <a:pt x="0" y="110490"/>
                  </a:cubicBezTo>
                  <a:cubicBezTo>
                    <a:pt x="36195" y="121920"/>
                    <a:pt x="64770" y="137160"/>
                    <a:pt x="87630" y="154305"/>
                  </a:cubicBezTo>
                  <a:cubicBezTo>
                    <a:pt x="93345" y="160020"/>
                    <a:pt x="99060" y="163830"/>
                    <a:pt x="102870" y="171450"/>
                  </a:cubicBezTo>
                  <a:lnTo>
                    <a:pt x="310515" y="171450"/>
                  </a:lnTo>
                  <a:lnTo>
                    <a:pt x="310515" y="85725"/>
                  </a:lnTo>
                  <a:cubicBezTo>
                    <a:pt x="310515" y="72390"/>
                    <a:pt x="304800" y="59055"/>
                    <a:pt x="293370" y="5143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9" name="Google Shape;129;p8"/>
            <p:cNvSpPr/>
            <p:nvPr/>
          </p:nvSpPr>
          <p:spPr>
            <a:xfrm>
              <a:off x="7210933" y="4324043"/>
              <a:ext cx="310514" cy="171450"/>
            </a:xfrm>
            <a:custGeom>
              <a:avLst/>
              <a:gdLst/>
              <a:ahLst/>
              <a:cxnLst/>
              <a:rect l="l" t="t" r="r" b="b"/>
              <a:pathLst>
                <a:path w="310514" h="171450" extrusionOk="0">
                  <a:moveTo>
                    <a:pt x="222885" y="154305"/>
                  </a:moveTo>
                  <a:lnTo>
                    <a:pt x="222885" y="154305"/>
                  </a:lnTo>
                  <a:cubicBezTo>
                    <a:pt x="249555" y="135255"/>
                    <a:pt x="280035" y="120015"/>
                    <a:pt x="310515" y="110490"/>
                  </a:cubicBezTo>
                  <a:cubicBezTo>
                    <a:pt x="289560" y="87630"/>
                    <a:pt x="276225" y="59055"/>
                    <a:pt x="276225" y="26670"/>
                  </a:cubicBezTo>
                  <a:cubicBezTo>
                    <a:pt x="276225" y="24765"/>
                    <a:pt x="276225" y="24765"/>
                    <a:pt x="276225" y="22860"/>
                  </a:cubicBezTo>
                  <a:cubicBezTo>
                    <a:pt x="264795" y="19050"/>
                    <a:pt x="253365" y="13335"/>
                    <a:pt x="241935" y="11430"/>
                  </a:cubicBezTo>
                  <a:cubicBezTo>
                    <a:pt x="220980" y="5715"/>
                    <a:pt x="196215" y="0"/>
                    <a:pt x="171450" y="0"/>
                  </a:cubicBezTo>
                  <a:cubicBezTo>
                    <a:pt x="148590" y="0"/>
                    <a:pt x="123825" y="3810"/>
                    <a:pt x="100965" y="11430"/>
                  </a:cubicBezTo>
                  <a:cubicBezTo>
                    <a:pt x="70485" y="20955"/>
                    <a:pt x="41910" y="34290"/>
                    <a:pt x="17145" y="51435"/>
                  </a:cubicBezTo>
                  <a:cubicBezTo>
                    <a:pt x="5715" y="59055"/>
                    <a:pt x="0" y="72390"/>
                    <a:pt x="0" y="85725"/>
                  </a:cubicBezTo>
                  <a:lnTo>
                    <a:pt x="0" y="171450"/>
                  </a:lnTo>
                  <a:lnTo>
                    <a:pt x="205740" y="171450"/>
                  </a:lnTo>
                  <a:cubicBezTo>
                    <a:pt x="211455" y="163830"/>
                    <a:pt x="215265" y="160020"/>
                    <a:pt x="222885" y="15430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grpSp>
      <p:grpSp>
        <p:nvGrpSpPr>
          <p:cNvPr id="130" name="Google Shape;130;p8" descr="Rocket"/>
          <p:cNvGrpSpPr/>
          <p:nvPr/>
        </p:nvGrpSpPr>
        <p:grpSpPr>
          <a:xfrm>
            <a:off x="4196337" y="4974008"/>
            <a:ext cx="767139" cy="764539"/>
            <a:chOff x="4196335" y="5040667"/>
            <a:chExt cx="767138" cy="764539"/>
          </a:xfrm>
        </p:grpSpPr>
        <p:sp>
          <p:nvSpPr>
            <p:cNvPr id="131" name="Google Shape;131;p8"/>
            <p:cNvSpPr/>
            <p:nvPr/>
          </p:nvSpPr>
          <p:spPr>
            <a:xfrm>
              <a:off x="4788726" y="5040667"/>
              <a:ext cx="174747" cy="167919"/>
            </a:xfrm>
            <a:custGeom>
              <a:avLst/>
              <a:gdLst/>
              <a:ahLst/>
              <a:cxnLst/>
              <a:rect l="l" t="t" r="r" b="b"/>
              <a:pathLst>
                <a:path w="174747" h="167919" extrusionOk="0">
                  <a:moveTo>
                    <a:pt x="170498" y="5042"/>
                  </a:moveTo>
                  <a:cubicBezTo>
                    <a:pt x="157163" y="-8293"/>
                    <a:pt x="71438" y="6947"/>
                    <a:pt x="0" y="25997"/>
                  </a:cubicBezTo>
                  <a:cubicBezTo>
                    <a:pt x="25717" y="41237"/>
                    <a:pt x="52388" y="62192"/>
                    <a:pt x="78105" y="87910"/>
                  </a:cubicBezTo>
                  <a:cubicBezTo>
                    <a:pt x="104775" y="114580"/>
                    <a:pt x="125730" y="141250"/>
                    <a:pt x="140970" y="167920"/>
                  </a:cubicBezTo>
                  <a:cubicBezTo>
                    <a:pt x="160020" y="94577"/>
                    <a:pt x="184785" y="18377"/>
                    <a:pt x="170498" y="5042"/>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32" name="Google Shape;132;p8"/>
            <p:cNvSpPr/>
            <p:nvPr/>
          </p:nvSpPr>
          <p:spPr>
            <a:xfrm>
              <a:off x="4196335" y="5302527"/>
              <a:ext cx="232345" cy="222232"/>
            </a:xfrm>
            <a:custGeom>
              <a:avLst/>
              <a:gdLst/>
              <a:ahLst/>
              <a:cxnLst/>
              <a:rect l="l" t="t" r="r" b="b"/>
              <a:pathLst>
                <a:path w="232345" h="222232" extrusionOk="0">
                  <a:moveTo>
                    <a:pt x="232346" y="14645"/>
                  </a:moveTo>
                  <a:lnTo>
                    <a:pt x="199961" y="2262"/>
                  </a:lnTo>
                  <a:cubicBezTo>
                    <a:pt x="186626" y="-2500"/>
                    <a:pt x="172338" y="357"/>
                    <a:pt x="161861" y="9882"/>
                  </a:cubicBezTo>
                  <a:lnTo>
                    <a:pt x="10413" y="161330"/>
                  </a:lnTo>
                  <a:cubicBezTo>
                    <a:pt x="-14352" y="186095"/>
                    <a:pt x="8508" y="228957"/>
                    <a:pt x="42798" y="221337"/>
                  </a:cubicBezTo>
                  <a:lnTo>
                    <a:pt x="169481" y="192762"/>
                  </a:lnTo>
                  <a:cubicBezTo>
                    <a:pt x="179958" y="145137"/>
                    <a:pt x="197103" y="81320"/>
                    <a:pt x="232346" y="1464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33" name="Google Shape;133;p8"/>
            <p:cNvSpPr/>
            <p:nvPr/>
          </p:nvSpPr>
          <p:spPr>
            <a:xfrm>
              <a:off x="4476347" y="5565775"/>
              <a:ext cx="222671" cy="239431"/>
            </a:xfrm>
            <a:custGeom>
              <a:avLst/>
              <a:gdLst/>
              <a:ahLst/>
              <a:cxnLst/>
              <a:rect l="l" t="t" r="r" b="b"/>
              <a:pathLst>
                <a:path w="222671" h="239431" extrusionOk="0">
                  <a:moveTo>
                    <a:pt x="204747" y="0"/>
                  </a:moveTo>
                  <a:cubicBezTo>
                    <a:pt x="140929" y="33338"/>
                    <a:pt x="79969" y="51435"/>
                    <a:pt x="30439" y="60960"/>
                  </a:cubicBezTo>
                  <a:lnTo>
                    <a:pt x="912" y="196215"/>
                  </a:lnTo>
                  <a:cubicBezTo>
                    <a:pt x="-6708" y="230505"/>
                    <a:pt x="35202" y="254317"/>
                    <a:pt x="60919" y="228600"/>
                  </a:cubicBezTo>
                  <a:lnTo>
                    <a:pt x="212367" y="77152"/>
                  </a:lnTo>
                  <a:cubicBezTo>
                    <a:pt x="221892" y="67627"/>
                    <a:pt x="225702" y="52388"/>
                    <a:pt x="219987" y="39052"/>
                  </a:cubicBezTo>
                  <a:lnTo>
                    <a:pt x="204747" y="0"/>
                  </a:ln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34" name="Google Shape;134;p8"/>
            <p:cNvSpPr/>
            <p:nvPr/>
          </p:nvSpPr>
          <p:spPr>
            <a:xfrm>
              <a:off x="4399154" y="5083809"/>
              <a:ext cx="512445" cy="511492"/>
            </a:xfrm>
            <a:custGeom>
              <a:avLst/>
              <a:gdLst/>
              <a:ahLst/>
              <a:cxnLst/>
              <a:rect l="l" t="t" r="r" b="b"/>
              <a:pathLst>
                <a:path w="512445" h="511492" extrusionOk="0">
                  <a:moveTo>
                    <a:pt x="338138" y="0"/>
                  </a:moveTo>
                  <a:cubicBezTo>
                    <a:pt x="281940" y="22860"/>
                    <a:pt x="218123" y="61913"/>
                    <a:pt x="156210" y="123825"/>
                  </a:cubicBezTo>
                  <a:cubicBezTo>
                    <a:pt x="42863" y="237173"/>
                    <a:pt x="9525" y="374333"/>
                    <a:pt x="0" y="452438"/>
                  </a:cubicBezTo>
                  <a:lnTo>
                    <a:pt x="59055" y="511493"/>
                  </a:lnTo>
                  <a:cubicBezTo>
                    <a:pt x="137160" y="501968"/>
                    <a:pt x="275273" y="469583"/>
                    <a:pt x="388620" y="356235"/>
                  </a:cubicBezTo>
                  <a:cubicBezTo>
                    <a:pt x="450533" y="294323"/>
                    <a:pt x="489585" y="231458"/>
                    <a:pt x="512445" y="175260"/>
                  </a:cubicBezTo>
                  <a:cubicBezTo>
                    <a:pt x="500063" y="143828"/>
                    <a:pt x="475298" y="106680"/>
                    <a:pt x="440055" y="70485"/>
                  </a:cubicBezTo>
                  <a:cubicBezTo>
                    <a:pt x="405765" y="37147"/>
                    <a:pt x="369570" y="12383"/>
                    <a:pt x="338138" y="0"/>
                  </a:cubicBezTo>
                  <a:close/>
                  <a:moveTo>
                    <a:pt x="386715" y="205740"/>
                  </a:moveTo>
                  <a:cubicBezTo>
                    <a:pt x="364808" y="227648"/>
                    <a:pt x="328613" y="227648"/>
                    <a:pt x="305753" y="205740"/>
                  </a:cubicBezTo>
                  <a:cubicBezTo>
                    <a:pt x="283845" y="183833"/>
                    <a:pt x="283845" y="147638"/>
                    <a:pt x="305753" y="124778"/>
                  </a:cubicBezTo>
                  <a:cubicBezTo>
                    <a:pt x="327660" y="102870"/>
                    <a:pt x="363855" y="102870"/>
                    <a:pt x="386715" y="124778"/>
                  </a:cubicBezTo>
                  <a:cubicBezTo>
                    <a:pt x="408623" y="147638"/>
                    <a:pt x="408623" y="183833"/>
                    <a:pt x="386715" y="205740"/>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35" name="Google Shape;135;p8"/>
            <p:cNvSpPr/>
            <p:nvPr/>
          </p:nvSpPr>
          <p:spPr>
            <a:xfrm>
              <a:off x="4286966" y="5571827"/>
              <a:ext cx="135662" cy="135943"/>
            </a:xfrm>
            <a:custGeom>
              <a:avLst/>
              <a:gdLst/>
              <a:ahLst/>
              <a:cxnLst/>
              <a:rect l="l" t="t" r="r" b="b"/>
              <a:pathLst>
                <a:path w="135662" h="135943" extrusionOk="0">
                  <a:moveTo>
                    <a:pt x="111235" y="24428"/>
                  </a:moveTo>
                  <a:cubicBezTo>
                    <a:pt x="95995" y="9188"/>
                    <a:pt x="97900" y="-16530"/>
                    <a:pt x="66467" y="14903"/>
                  </a:cubicBezTo>
                  <a:cubicBezTo>
                    <a:pt x="35035" y="46335"/>
                    <a:pt x="-11638" y="117773"/>
                    <a:pt x="2650" y="133013"/>
                  </a:cubicBezTo>
                  <a:cubicBezTo>
                    <a:pt x="17890" y="148253"/>
                    <a:pt x="89327" y="100628"/>
                    <a:pt x="120760" y="69195"/>
                  </a:cubicBezTo>
                  <a:cubicBezTo>
                    <a:pt x="152192" y="36810"/>
                    <a:pt x="126475" y="38715"/>
                    <a:pt x="111235" y="24428"/>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grpSp>
      <p:sp>
        <p:nvSpPr>
          <p:cNvPr id="136" name="Google Shape;136;p8" descr="Puzzle"/>
          <p:cNvSpPr/>
          <p:nvPr/>
        </p:nvSpPr>
        <p:spPr>
          <a:xfrm>
            <a:off x="4199129" y="2709612"/>
            <a:ext cx="762000" cy="762000"/>
          </a:xfrm>
          <a:custGeom>
            <a:avLst/>
            <a:gdLst/>
            <a:ahLst/>
            <a:cxnLst/>
            <a:rect l="l" t="t" r="r" b="b"/>
            <a:pathLst>
              <a:path w="762000" h="762000" extrusionOk="0">
                <a:moveTo>
                  <a:pt x="492443" y="578168"/>
                </a:moveTo>
                <a:cubicBezTo>
                  <a:pt x="429578" y="580073"/>
                  <a:pt x="406718" y="499110"/>
                  <a:pt x="451485" y="452438"/>
                </a:cubicBezTo>
                <a:lnTo>
                  <a:pt x="458153" y="445770"/>
                </a:lnTo>
                <a:cubicBezTo>
                  <a:pt x="504825" y="401003"/>
                  <a:pt x="587693" y="421958"/>
                  <a:pt x="585788" y="484823"/>
                </a:cubicBezTo>
                <a:cubicBezTo>
                  <a:pt x="584835" y="521018"/>
                  <a:pt x="627698" y="564833"/>
                  <a:pt x="653415" y="539115"/>
                </a:cubicBezTo>
                <a:lnTo>
                  <a:pt x="762000" y="430530"/>
                </a:lnTo>
                <a:lnTo>
                  <a:pt x="600075" y="268605"/>
                </a:lnTo>
                <a:cubicBezTo>
                  <a:pt x="574358" y="242888"/>
                  <a:pt x="618173" y="200025"/>
                  <a:pt x="654368" y="200978"/>
                </a:cubicBezTo>
                <a:cubicBezTo>
                  <a:pt x="717233" y="202883"/>
                  <a:pt x="738188" y="120015"/>
                  <a:pt x="693420" y="73343"/>
                </a:cubicBezTo>
                <a:lnTo>
                  <a:pt x="686753" y="66675"/>
                </a:lnTo>
                <a:cubicBezTo>
                  <a:pt x="640080" y="21908"/>
                  <a:pt x="559118" y="44768"/>
                  <a:pt x="561023" y="107632"/>
                </a:cubicBezTo>
                <a:cubicBezTo>
                  <a:pt x="561975" y="143828"/>
                  <a:pt x="519113" y="187643"/>
                  <a:pt x="493395" y="161925"/>
                </a:cubicBezTo>
                <a:lnTo>
                  <a:pt x="331470" y="0"/>
                </a:lnTo>
                <a:lnTo>
                  <a:pt x="221933" y="108585"/>
                </a:lnTo>
                <a:cubicBezTo>
                  <a:pt x="196215" y="134303"/>
                  <a:pt x="240030" y="177165"/>
                  <a:pt x="276225" y="176213"/>
                </a:cubicBezTo>
                <a:cubicBezTo>
                  <a:pt x="339090" y="174308"/>
                  <a:pt x="361950" y="255270"/>
                  <a:pt x="317183" y="301943"/>
                </a:cubicBezTo>
                <a:lnTo>
                  <a:pt x="310515" y="308610"/>
                </a:lnTo>
                <a:cubicBezTo>
                  <a:pt x="263843" y="353378"/>
                  <a:pt x="180975" y="332423"/>
                  <a:pt x="182880" y="269558"/>
                </a:cubicBezTo>
                <a:cubicBezTo>
                  <a:pt x="183833" y="233363"/>
                  <a:pt x="140970" y="189548"/>
                  <a:pt x="115253" y="215265"/>
                </a:cubicBezTo>
                <a:lnTo>
                  <a:pt x="0" y="331470"/>
                </a:lnTo>
                <a:lnTo>
                  <a:pt x="161925" y="493395"/>
                </a:lnTo>
                <a:cubicBezTo>
                  <a:pt x="187643" y="519113"/>
                  <a:pt x="143828" y="561975"/>
                  <a:pt x="107632" y="561023"/>
                </a:cubicBezTo>
                <a:cubicBezTo>
                  <a:pt x="44768" y="559118"/>
                  <a:pt x="23813" y="641985"/>
                  <a:pt x="68580" y="688658"/>
                </a:cubicBezTo>
                <a:lnTo>
                  <a:pt x="75248" y="695325"/>
                </a:lnTo>
                <a:cubicBezTo>
                  <a:pt x="121920" y="740093"/>
                  <a:pt x="202883" y="717233"/>
                  <a:pt x="200978" y="654368"/>
                </a:cubicBezTo>
                <a:cubicBezTo>
                  <a:pt x="200025" y="618173"/>
                  <a:pt x="242888" y="574358"/>
                  <a:pt x="268605" y="600075"/>
                </a:cubicBezTo>
                <a:lnTo>
                  <a:pt x="430530" y="762000"/>
                </a:lnTo>
                <a:lnTo>
                  <a:pt x="546735" y="645795"/>
                </a:lnTo>
                <a:cubicBezTo>
                  <a:pt x="572453" y="620078"/>
                  <a:pt x="529590" y="577215"/>
                  <a:pt x="492443" y="578168"/>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grpSp>
        <p:nvGrpSpPr>
          <p:cNvPr id="137" name="Google Shape;137;p8" descr="Lightbulb"/>
          <p:cNvGrpSpPr/>
          <p:nvPr/>
        </p:nvGrpSpPr>
        <p:grpSpPr>
          <a:xfrm>
            <a:off x="7363335" y="1586330"/>
            <a:ext cx="495300" cy="800100"/>
            <a:chOff x="7363333" y="1653005"/>
            <a:chExt cx="495300" cy="800100"/>
          </a:xfrm>
        </p:grpSpPr>
        <p:sp>
          <p:nvSpPr>
            <p:cNvPr id="138" name="Google Shape;138;p8"/>
            <p:cNvSpPr/>
            <p:nvPr/>
          </p:nvSpPr>
          <p:spPr>
            <a:xfrm>
              <a:off x="7487158" y="2205455"/>
              <a:ext cx="247650" cy="57150"/>
            </a:xfrm>
            <a:custGeom>
              <a:avLst/>
              <a:gdLst/>
              <a:ahLst/>
              <a:cxnLst/>
              <a:rect l="l" t="t" r="r" b="b"/>
              <a:pathLst>
                <a:path w="247650" h="57150" extrusionOk="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solidFill>
              <a:schemeClr val="lt1"/>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39" name="Google Shape;139;p8"/>
            <p:cNvSpPr/>
            <p:nvPr/>
          </p:nvSpPr>
          <p:spPr>
            <a:xfrm>
              <a:off x="7487158" y="2300705"/>
              <a:ext cx="247650" cy="57150"/>
            </a:xfrm>
            <a:custGeom>
              <a:avLst/>
              <a:gdLst/>
              <a:ahLst/>
              <a:cxnLst/>
              <a:rect l="l" t="t" r="r" b="b"/>
              <a:pathLst>
                <a:path w="247650" h="57150" extrusionOk="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solidFill>
              <a:schemeClr val="lt1"/>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40" name="Google Shape;140;p8"/>
            <p:cNvSpPr/>
            <p:nvPr/>
          </p:nvSpPr>
          <p:spPr>
            <a:xfrm>
              <a:off x="7549070" y="2395955"/>
              <a:ext cx="123825" cy="57150"/>
            </a:xfrm>
            <a:custGeom>
              <a:avLst/>
              <a:gdLst/>
              <a:ahLst/>
              <a:cxnLst/>
              <a:rect l="l" t="t" r="r" b="b"/>
              <a:pathLst>
                <a:path w="123825" h="57150" extrusionOk="0">
                  <a:moveTo>
                    <a:pt x="0" y="0"/>
                  </a:moveTo>
                  <a:cubicBezTo>
                    <a:pt x="2857" y="32385"/>
                    <a:pt x="29527" y="57150"/>
                    <a:pt x="61913" y="57150"/>
                  </a:cubicBezTo>
                  <a:cubicBezTo>
                    <a:pt x="94298" y="57150"/>
                    <a:pt x="120968" y="32385"/>
                    <a:pt x="123825" y="0"/>
                  </a:cubicBezTo>
                  <a:lnTo>
                    <a:pt x="0" y="0"/>
                  </a:lnTo>
                  <a:close/>
                </a:path>
              </a:pathLst>
            </a:custGeom>
            <a:solidFill>
              <a:schemeClr val="lt1"/>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41" name="Google Shape;141;p8"/>
            <p:cNvSpPr/>
            <p:nvPr/>
          </p:nvSpPr>
          <p:spPr>
            <a:xfrm>
              <a:off x="7363333" y="1653005"/>
              <a:ext cx="495300" cy="514350"/>
            </a:xfrm>
            <a:custGeom>
              <a:avLst/>
              <a:gdLst/>
              <a:ahLst/>
              <a:cxnLst/>
              <a:rect l="l" t="t" r="r" b="b"/>
              <a:pathLst>
                <a:path w="495300" h="514350" extrusionOk="0">
                  <a:moveTo>
                    <a:pt x="247650" y="0"/>
                  </a:moveTo>
                  <a:cubicBezTo>
                    <a:pt x="247650" y="0"/>
                    <a:pt x="247650" y="0"/>
                    <a:pt x="247650" y="0"/>
                  </a:cubicBezTo>
                  <a:cubicBezTo>
                    <a:pt x="247650" y="0"/>
                    <a:pt x="247650" y="0"/>
                    <a:pt x="247650" y="0"/>
                  </a:cubicBezTo>
                  <a:cubicBezTo>
                    <a:pt x="112395" y="952"/>
                    <a:pt x="2857" y="109538"/>
                    <a:pt x="0" y="244793"/>
                  </a:cubicBezTo>
                  <a:lnTo>
                    <a:pt x="0" y="253365"/>
                  </a:lnTo>
                  <a:cubicBezTo>
                    <a:pt x="953" y="282893"/>
                    <a:pt x="6668" y="311468"/>
                    <a:pt x="17145" y="339090"/>
                  </a:cubicBezTo>
                  <a:cubicBezTo>
                    <a:pt x="27622" y="364808"/>
                    <a:pt x="41910" y="388620"/>
                    <a:pt x="60007" y="409575"/>
                  </a:cubicBezTo>
                  <a:cubicBezTo>
                    <a:pt x="82868" y="434340"/>
                    <a:pt x="107632" y="482918"/>
                    <a:pt x="118110" y="503873"/>
                  </a:cubicBezTo>
                  <a:cubicBezTo>
                    <a:pt x="120968" y="510540"/>
                    <a:pt x="127635" y="514350"/>
                    <a:pt x="135255" y="514350"/>
                  </a:cubicBezTo>
                  <a:lnTo>
                    <a:pt x="360045" y="514350"/>
                  </a:lnTo>
                  <a:cubicBezTo>
                    <a:pt x="367665" y="514350"/>
                    <a:pt x="374333" y="510540"/>
                    <a:pt x="377190" y="503873"/>
                  </a:cubicBezTo>
                  <a:cubicBezTo>
                    <a:pt x="387668" y="482918"/>
                    <a:pt x="412433" y="434340"/>
                    <a:pt x="435292" y="409575"/>
                  </a:cubicBezTo>
                  <a:cubicBezTo>
                    <a:pt x="453390" y="388620"/>
                    <a:pt x="468630" y="364808"/>
                    <a:pt x="478155" y="339090"/>
                  </a:cubicBezTo>
                  <a:cubicBezTo>
                    <a:pt x="488633" y="311468"/>
                    <a:pt x="494348" y="282893"/>
                    <a:pt x="495300" y="253365"/>
                  </a:cubicBezTo>
                  <a:lnTo>
                    <a:pt x="495300" y="244793"/>
                  </a:lnTo>
                  <a:cubicBezTo>
                    <a:pt x="492442" y="109538"/>
                    <a:pt x="382905" y="952"/>
                    <a:pt x="247650" y="0"/>
                  </a:cubicBezTo>
                  <a:close/>
                  <a:moveTo>
                    <a:pt x="438150" y="252413"/>
                  </a:moveTo>
                  <a:cubicBezTo>
                    <a:pt x="437198" y="275273"/>
                    <a:pt x="432435" y="298133"/>
                    <a:pt x="424815" y="319088"/>
                  </a:cubicBezTo>
                  <a:cubicBezTo>
                    <a:pt x="417195" y="338138"/>
                    <a:pt x="406717" y="356235"/>
                    <a:pt x="392430" y="371475"/>
                  </a:cubicBezTo>
                  <a:cubicBezTo>
                    <a:pt x="370523" y="398145"/>
                    <a:pt x="351473" y="426720"/>
                    <a:pt x="337185" y="457200"/>
                  </a:cubicBezTo>
                  <a:lnTo>
                    <a:pt x="247650" y="457200"/>
                  </a:lnTo>
                  <a:lnTo>
                    <a:pt x="159068" y="457200"/>
                  </a:lnTo>
                  <a:cubicBezTo>
                    <a:pt x="143827" y="426720"/>
                    <a:pt x="124777" y="398145"/>
                    <a:pt x="103823" y="371475"/>
                  </a:cubicBezTo>
                  <a:cubicBezTo>
                    <a:pt x="90488" y="356235"/>
                    <a:pt x="79057" y="338138"/>
                    <a:pt x="71438" y="319088"/>
                  </a:cubicBezTo>
                  <a:cubicBezTo>
                    <a:pt x="62865" y="298133"/>
                    <a:pt x="59055" y="275273"/>
                    <a:pt x="58103" y="252413"/>
                  </a:cubicBezTo>
                  <a:lnTo>
                    <a:pt x="58103" y="244793"/>
                  </a:lnTo>
                  <a:cubicBezTo>
                    <a:pt x="60007" y="140970"/>
                    <a:pt x="144780" y="57150"/>
                    <a:pt x="248602" y="56197"/>
                  </a:cubicBezTo>
                  <a:lnTo>
                    <a:pt x="248602" y="56197"/>
                  </a:lnTo>
                  <a:lnTo>
                    <a:pt x="248602" y="56197"/>
                  </a:lnTo>
                  <a:cubicBezTo>
                    <a:pt x="248602" y="56197"/>
                    <a:pt x="248602" y="56197"/>
                    <a:pt x="248602" y="56197"/>
                  </a:cubicBezTo>
                  <a:cubicBezTo>
                    <a:pt x="248602" y="56197"/>
                    <a:pt x="248602" y="56197"/>
                    <a:pt x="248602" y="56197"/>
                  </a:cubicBezTo>
                  <a:lnTo>
                    <a:pt x="248602" y="56197"/>
                  </a:lnTo>
                  <a:lnTo>
                    <a:pt x="248602" y="56197"/>
                  </a:lnTo>
                  <a:cubicBezTo>
                    <a:pt x="352425" y="57150"/>
                    <a:pt x="437198" y="140018"/>
                    <a:pt x="439103" y="244793"/>
                  </a:cubicBezTo>
                  <a:lnTo>
                    <a:pt x="439103" y="252413"/>
                  </a:lnTo>
                  <a:close/>
                </a:path>
              </a:pathLst>
            </a:custGeom>
            <a:solidFill>
              <a:schemeClr val="lt1"/>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grpSp>
      <p:sp>
        <p:nvSpPr>
          <p:cNvPr id="45" name="Rectangle 44"/>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994399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8"/>
          <p:cNvSpPr/>
          <p:nvPr/>
        </p:nvSpPr>
        <p:spPr>
          <a:xfrm>
            <a:off x="7986521" y="1383130"/>
            <a:ext cx="3456179" cy="1206500"/>
          </a:xfrm>
          <a:prstGeom prst="roundRect">
            <a:avLst>
              <a:gd name="adj" fmla="val 13509"/>
            </a:avLst>
          </a:prstGeom>
          <a:solidFill>
            <a:schemeClr val="lt1"/>
          </a:solidFill>
          <a:ln w="19050" cap="flat" cmpd="sng">
            <a:solidFill>
              <a:srgbClr val="8C2311"/>
            </a:solidFill>
            <a:prstDash val="solid"/>
            <a:miter lim="800000"/>
            <a:headEnd type="none" w="sm" len="sm"/>
            <a:tailEnd type="none" w="sm" len="sm"/>
          </a:ln>
        </p:spPr>
        <p:txBody>
          <a:bodyPr spcFirstLastPara="1" wrap="square" lIns="365750" tIns="45700" rIns="91425" bIns="45700" anchor="ctr" anchorCtr="0">
            <a:noAutofit/>
          </a:bodyPr>
          <a:lstStyle/>
          <a:p>
            <a:pPr algn="ctr">
              <a:buClr>
                <a:srgbClr val="000000"/>
              </a:buClr>
              <a:buFont typeface="Arial"/>
              <a:buNone/>
            </a:pPr>
            <a:r>
              <a:rPr lang="en-IN" sz="2400" b="1" kern="0" dirty="0">
                <a:latin typeface="Calibri"/>
                <a:ea typeface="Calibri"/>
                <a:cs typeface="Calibri"/>
                <a:sym typeface="Calibri"/>
              </a:rPr>
              <a:t>Industrial Policy Resolution of </a:t>
            </a:r>
            <a:r>
              <a:rPr lang="en-IN" sz="2400" b="1" kern="0" dirty="0" smtClean="0">
                <a:latin typeface="Calibri"/>
                <a:ea typeface="Calibri"/>
                <a:cs typeface="Calibri"/>
                <a:sym typeface="Calibri"/>
              </a:rPr>
              <a:t>1980</a:t>
            </a:r>
            <a:endParaRPr lang="en-IN" kern="0" dirty="0">
              <a:cs typeface="Arial"/>
              <a:sym typeface="Arial"/>
            </a:endParaRPr>
          </a:p>
        </p:txBody>
      </p:sp>
      <p:sp>
        <p:nvSpPr>
          <p:cNvPr id="100" name="Google Shape;100;p8"/>
          <p:cNvSpPr/>
          <p:nvPr/>
        </p:nvSpPr>
        <p:spPr>
          <a:xfrm>
            <a:off x="7986521" y="3711192"/>
            <a:ext cx="3456179" cy="1206500"/>
          </a:xfrm>
          <a:prstGeom prst="roundRect">
            <a:avLst>
              <a:gd name="adj" fmla="val 13509"/>
            </a:avLst>
          </a:prstGeom>
          <a:solidFill>
            <a:schemeClr val="lt1"/>
          </a:solidFill>
          <a:ln w="19050" cap="flat" cmpd="sng">
            <a:solidFill>
              <a:srgbClr val="76874C"/>
            </a:solidFill>
            <a:prstDash val="solid"/>
            <a:miter lim="800000"/>
            <a:headEnd type="none" w="sm" len="sm"/>
            <a:tailEnd type="none" w="sm" len="sm"/>
          </a:ln>
        </p:spPr>
        <p:txBody>
          <a:bodyPr spcFirstLastPara="1" wrap="square" lIns="365750" tIns="45700" rIns="91425" bIns="45700" anchor="ctr" anchorCtr="0">
            <a:noAutofit/>
          </a:bodyPr>
          <a:lstStyle/>
          <a:p>
            <a:pPr algn="ctr">
              <a:buClr>
                <a:srgbClr val="000000"/>
              </a:buClr>
              <a:buFont typeface="Arial"/>
              <a:buNone/>
            </a:pPr>
            <a:r>
              <a:rPr lang="en-US" sz="2400" b="1" kern="0" dirty="0" smtClean="0">
                <a:solidFill>
                  <a:srgbClr val="000000"/>
                </a:solidFill>
                <a:latin typeface="Calibri"/>
                <a:cs typeface="Calibri"/>
                <a:sym typeface="Calibri"/>
              </a:rPr>
              <a:t>Industrial Policy Resolution of 1956</a:t>
            </a:r>
            <a:endParaRPr sz="1800" kern="0" dirty="0">
              <a:solidFill>
                <a:srgbClr val="000000"/>
              </a:solidFill>
              <a:cs typeface="Arial"/>
              <a:sym typeface="Arial"/>
            </a:endParaRPr>
          </a:p>
        </p:txBody>
      </p:sp>
      <p:sp>
        <p:nvSpPr>
          <p:cNvPr id="101" name="Google Shape;101;p8"/>
          <p:cNvSpPr/>
          <p:nvPr/>
        </p:nvSpPr>
        <p:spPr>
          <a:xfrm>
            <a:off x="749301" y="4752975"/>
            <a:ext cx="3456179" cy="1206500"/>
          </a:xfrm>
          <a:prstGeom prst="roundRect">
            <a:avLst>
              <a:gd name="adj" fmla="val 13509"/>
            </a:avLst>
          </a:prstGeom>
          <a:solidFill>
            <a:schemeClr val="lt1"/>
          </a:solidFill>
          <a:ln w="19050" cap="flat" cmpd="sng">
            <a:solidFill>
              <a:srgbClr val="378CAE"/>
            </a:solidFill>
            <a:prstDash val="solid"/>
            <a:miter lim="800000"/>
            <a:headEnd type="none" w="sm" len="sm"/>
            <a:tailEnd type="none" w="sm" len="sm"/>
          </a:ln>
        </p:spPr>
        <p:txBody>
          <a:bodyPr spcFirstLastPara="1" wrap="square" lIns="91425" tIns="0" rIns="365750" bIns="0" anchor="ctr" anchorCtr="0">
            <a:noAutofit/>
          </a:bodyPr>
          <a:lstStyle/>
          <a:p>
            <a:pPr algn="just">
              <a:buClr>
                <a:srgbClr val="000000"/>
              </a:buClr>
              <a:buFont typeface="Arial"/>
              <a:buNone/>
            </a:pPr>
            <a:endParaRPr lang="en-US" sz="1200" b="1" kern="0" dirty="0" smtClean="0">
              <a:latin typeface="Calibri"/>
              <a:ea typeface="Calibri"/>
              <a:cs typeface="Calibri"/>
              <a:sym typeface="Calibri"/>
            </a:endParaRPr>
          </a:p>
          <a:p>
            <a:pPr algn="ctr"/>
            <a:r>
              <a:rPr lang="en-US" sz="2000" b="1" dirty="0" smtClean="0"/>
              <a:t>Beginning Economic Planning</a:t>
            </a:r>
            <a:endParaRPr lang="en-US" sz="1200" b="1" kern="0" dirty="0">
              <a:sym typeface="Arial"/>
            </a:endParaRPr>
          </a:p>
          <a:p>
            <a:pPr algn="just">
              <a:buClr>
                <a:srgbClr val="000000"/>
              </a:buClr>
              <a:buFont typeface="Arial"/>
              <a:buNone/>
            </a:pPr>
            <a:endParaRPr sz="900" b="1" kern="0" dirty="0">
              <a:sym typeface="Arial"/>
            </a:endParaRPr>
          </a:p>
        </p:txBody>
      </p:sp>
      <p:sp>
        <p:nvSpPr>
          <p:cNvPr id="102" name="Google Shape;102;p8"/>
          <p:cNvSpPr/>
          <p:nvPr/>
        </p:nvSpPr>
        <p:spPr>
          <a:xfrm>
            <a:off x="749301" y="2506412"/>
            <a:ext cx="3456179" cy="1206500"/>
          </a:xfrm>
          <a:prstGeom prst="roundRect">
            <a:avLst>
              <a:gd name="adj" fmla="val 13509"/>
            </a:avLst>
          </a:prstGeom>
          <a:solidFill>
            <a:schemeClr val="lt1"/>
          </a:solidFill>
          <a:ln w="19050" cap="flat" cmpd="sng">
            <a:solidFill>
              <a:srgbClr val="B46B16"/>
            </a:solidFill>
            <a:prstDash val="solid"/>
            <a:miter lim="800000"/>
            <a:headEnd type="none" w="sm" len="sm"/>
            <a:tailEnd type="none" w="sm" len="sm"/>
          </a:ln>
        </p:spPr>
        <p:txBody>
          <a:bodyPr spcFirstLastPara="1" wrap="square" lIns="91425" tIns="0" rIns="365750" bIns="0" anchor="ctr" anchorCtr="0">
            <a:noAutofit/>
          </a:bodyPr>
          <a:lstStyle/>
          <a:p>
            <a:pPr algn="ctr">
              <a:buClr>
                <a:srgbClr val="000000"/>
              </a:buClr>
              <a:buFont typeface="Arial"/>
              <a:buNone/>
            </a:pPr>
            <a:r>
              <a:rPr lang="en-US" sz="2400" b="1" kern="0" dirty="0" smtClean="0">
                <a:latin typeface="Calibri"/>
                <a:ea typeface="Calibri"/>
                <a:cs typeface="Calibri"/>
                <a:sym typeface="Calibri"/>
              </a:rPr>
              <a:t>Industrial Policy Resolution of 1977</a:t>
            </a:r>
            <a:endParaRPr kern="0" dirty="0">
              <a:cs typeface="Arial"/>
              <a:sym typeface="Arial"/>
            </a:endParaRPr>
          </a:p>
        </p:txBody>
      </p:sp>
      <p:sp>
        <p:nvSpPr>
          <p:cNvPr id="103" name="Google Shape;103;p8"/>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EVOLUTION OF MIXED ECONOMY IN INDIA</a:t>
            </a:r>
            <a:endParaRPr dirty="0"/>
          </a:p>
        </p:txBody>
      </p:sp>
      <p:grpSp>
        <p:nvGrpSpPr>
          <p:cNvPr id="104" name="Google Shape;104;p8"/>
          <p:cNvGrpSpPr/>
          <p:nvPr/>
        </p:nvGrpSpPr>
        <p:grpSpPr>
          <a:xfrm>
            <a:off x="5092703" y="4653684"/>
            <a:ext cx="1920240" cy="1188720"/>
            <a:chOff x="2236785" y="3382931"/>
            <a:chExt cx="1625608" cy="1191724"/>
          </a:xfrm>
        </p:grpSpPr>
        <p:sp>
          <p:nvSpPr>
            <p:cNvPr id="105" name="Google Shape;105;p8"/>
            <p:cNvSpPr/>
            <p:nvPr/>
          </p:nvSpPr>
          <p:spPr>
            <a:xfrm rot="10800000" flipH="1">
              <a:off x="2236785" y="4276724"/>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06" name="Google Shape;106;p8"/>
            <p:cNvSpPr/>
            <p:nvPr/>
          </p:nvSpPr>
          <p:spPr>
            <a:xfrm rot="10800000" flipH="1">
              <a:off x="2643187" y="3978793"/>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07" name="Google Shape;107;p8"/>
            <p:cNvSpPr/>
            <p:nvPr/>
          </p:nvSpPr>
          <p:spPr>
            <a:xfrm rot="10800000" flipH="1">
              <a:off x="3049589" y="3680862"/>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08" name="Google Shape;108;p8"/>
            <p:cNvSpPr/>
            <p:nvPr/>
          </p:nvSpPr>
          <p:spPr>
            <a:xfrm rot="10800000" flipH="1">
              <a:off x="3455991" y="3382931"/>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grpSp>
      <p:grpSp>
        <p:nvGrpSpPr>
          <p:cNvPr id="109" name="Google Shape;109;p8"/>
          <p:cNvGrpSpPr/>
          <p:nvPr/>
        </p:nvGrpSpPr>
        <p:grpSpPr>
          <a:xfrm flipH="1">
            <a:off x="5199381" y="3254934"/>
            <a:ext cx="1920240" cy="1188720"/>
            <a:chOff x="2236785" y="3382931"/>
            <a:chExt cx="1625608" cy="1191724"/>
          </a:xfrm>
        </p:grpSpPr>
        <p:sp>
          <p:nvSpPr>
            <p:cNvPr id="110" name="Google Shape;110;p8"/>
            <p:cNvSpPr/>
            <p:nvPr/>
          </p:nvSpPr>
          <p:spPr>
            <a:xfrm rot="10800000" flipH="1">
              <a:off x="2236785" y="4276724"/>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1" name="Google Shape;111;p8"/>
            <p:cNvSpPr/>
            <p:nvPr/>
          </p:nvSpPr>
          <p:spPr>
            <a:xfrm rot="10800000" flipH="1">
              <a:off x="2643187" y="3978793"/>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2" name="Google Shape;112;p8"/>
            <p:cNvSpPr/>
            <p:nvPr/>
          </p:nvSpPr>
          <p:spPr>
            <a:xfrm rot="10800000" flipH="1">
              <a:off x="3049589" y="3680862"/>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3" name="Google Shape;113;p8"/>
            <p:cNvSpPr/>
            <p:nvPr/>
          </p:nvSpPr>
          <p:spPr>
            <a:xfrm rot="10800000" flipH="1">
              <a:off x="3455991" y="3382931"/>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grpSp>
      <p:grpSp>
        <p:nvGrpSpPr>
          <p:cNvPr id="114" name="Google Shape;114;p8"/>
          <p:cNvGrpSpPr/>
          <p:nvPr/>
        </p:nvGrpSpPr>
        <p:grpSpPr>
          <a:xfrm>
            <a:off x="5077968" y="1736586"/>
            <a:ext cx="1920240" cy="1188720"/>
            <a:chOff x="2236785" y="3382931"/>
            <a:chExt cx="1625608" cy="1191724"/>
          </a:xfrm>
        </p:grpSpPr>
        <p:sp>
          <p:nvSpPr>
            <p:cNvPr id="115" name="Google Shape;115;p8"/>
            <p:cNvSpPr/>
            <p:nvPr/>
          </p:nvSpPr>
          <p:spPr>
            <a:xfrm rot="10800000" flipH="1">
              <a:off x="2236785" y="4276724"/>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6" name="Google Shape;116;p8"/>
            <p:cNvSpPr/>
            <p:nvPr/>
          </p:nvSpPr>
          <p:spPr>
            <a:xfrm rot="10800000" flipH="1">
              <a:off x="2643187" y="3978793"/>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7" name="Google Shape;117;p8"/>
            <p:cNvSpPr/>
            <p:nvPr/>
          </p:nvSpPr>
          <p:spPr>
            <a:xfrm rot="10800000" flipH="1">
              <a:off x="3049589" y="3680862"/>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18" name="Google Shape;118;p8"/>
            <p:cNvSpPr/>
            <p:nvPr/>
          </p:nvSpPr>
          <p:spPr>
            <a:xfrm rot="10800000" flipH="1">
              <a:off x="3455991" y="3382931"/>
              <a:ext cx="406402" cy="297931"/>
            </a:xfrm>
            <a:prstGeom prst="rtTriangle">
              <a:avLst/>
            </a:prstGeom>
            <a:solidFill>
              <a:schemeClr val="lt1"/>
            </a:solidFill>
            <a:ln w="22225" cap="flat" cmpd="sng">
              <a:solidFill>
                <a:srgbClr val="9E9E9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grpSp>
      <p:sp>
        <p:nvSpPr>
          <p:cNvPr id="119" name="Google Shape;119;p8"/>
          <p:cNvSpPr/>
          <p:nvPr/>
        </p:nvSpPr>
        <p:spPr>
          <a:xfrm>
            <a:off x="3976879" y="4752975"/>
            <a:ext cx="1206500" cy="1206500"/>
          </a:xfrm>
          <a:prstGeom prst="rect">
            <a:avLst/>
          </a:prstGeom>
          <a:solidFill>
            <a:schemeClr val="accent3"/>
          </a:solidFill>
          <a:ln w="19050" cap="flat" cmpd="sng">
            <a:solidFill>
              <a:srgbClr val="378CAE"/>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20" name="Google Shape;120;p8"/>
          <p:cNvSpPr/>
          <p:nvPr/>
        </p:nvSpPr>
        <p:spPr>
          <a:xfrm>
            <a:off x="3976879" y="2506412"/>
            <a:ext cx="1206500" cy="1206500"/>
          </a:xfrm>
          <a:prstGeom prst="rect">
            <a:avLst/>
          </a:prstGeom>
          <a:solidFill>
            <a:schemeClr val="accent2"/>
          </a:solidFill>
          <a:ln w="19050" cap="flat" cmpd="sng">
            <a:solidFill>
              <a:srgbClr val="B46B16"/>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21" name="Google Shape;121;p8"/>
          <p:cNvSpPr/>
          <p:nvPr/>
        </p:nvSpPr>
        <p:spPr>
          <a:xfrm>
            <a:off x="7008623" y="3709363"/>
            <a:ext cx="1206500" cy="1206500"/>
          </a:xfrm>
          <a:prstGeom prst="rect">
            <a:avLst/>
          </a:prstGeom>
          <a:solidFill>
            <a:schemeClr val="accent6"/>
          </a:solidFill>
          <a:ln w="19050" cap="flat" cmpd="sng">
            <a:solidFill>
              <a:srgbClr val="76874C"/>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sp>
        <p:nvSpPr>
          <p:cNvPr id="122" name="Google Shape;122;p8"/>
          <p:cNvSpPr/>
          <p:nvPr/>
        </p:nvSpPr>
        <p:spPr>
          <a:xfrm>
            <a:off x="7008623" y="1383130"/>
            <a:ext cx="1206500" cy="1206500"/>
          </a:xfrm>
          <a:prstGeom prst="rect">
            <a:avLst/>
          </a:prstGeom>
          <a:solidFill>
            <a:schemeClr val="accent5"/>
          </a:solidFill>
          <a:ln w="19050" cap="flat" cmpd="sng">
            <a:solidFill>
              <a:srgbClr val="8C2311"/>
            </a:solidFill>
            <a:prstDash val="solid"/>
            <a:miter lim="800000"/>
            <a:headEnd type="none" w="sm" len="sm"/>
            <a:tailEnd type="none" w="sm" len="sm"/>
          </a:ln>
        </p:spPr>
        <p:txBody>
          <a:bodyPr spcFirstLastPara="1" wrap="square" lIns="91425" tIns="45700" rIns="91425" bIns="45700" anchor="ctr" anchorCtr="0">
            <a:noAutofit/>
          </a:bodyPr>
          <a:lstStyle/>
          <a:p>
            <a:pPr algn="ctr">
              <a:buClr>
                <a:srgbClr val="000000"/>
              </a:buClr>
              <a:buFont typeface="Arial"/>
              <a:buNone/>
            </a:pPr>
            <a:endParaRPr kern="0">
              <a:solidFill>
                <a:srgbClr val="FFFFFF"/>
              </a:solidFill>
              <a:latin typeface="Calibri"/>
              <a:ea typeface="Calibri"/>
              <a:cs typeface="Calibri"/>
              <a:sym typeface="Calibri"/>
            </a:endParaRPr>
          </a:p>
        </p:txBody>
      </p:sp>
      <p:grpSp>
        <p:nvGrpSpPr>
          <p:cNvPr id="123" name="Google Shape;123;p8" descr="Users"/>
          <p:cNvGrpSpPr/>
          <p:nvPr/>
        </p:nvGrpSpPr>
        <p:grpSpPr>
          <a:xfrm>
            <a:off x="7210933" y="4063074"/>
            <a:ext cx="800099" cy="499109"/>
            <a:chOff x="7210933" y="4129733"/>
            <a:chExt cx="800099" cy="499109"/>
          </a:xfrm>
        </p:grpSpPr>
        <p:sp>
          <p:nvSpPr>
            <p:cNvPr id="124" name="Google Shape;124;p8"/>
            <p:cNvSpPr/>
            <p:nvPr/>
          </p:nvSpPr>
          <p:spPr>
            <a:xfrm>
              <a:off x="7296658" y="4129733"/>
              <a:ext cx="171450" cy="171449"/>
            </a:xfrm>
            <a:custGeom>
              <a:avLst/>
              <a:gdLst/>
              <a:ahLst/>
              <a:cxnLst/>
              <a:rect l="l" t="t" r="r" b="b"/>
              <a:pathLst>
                <a:path w="171450" h="171449" extrusionOk="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5" name="Google Shape;125;p8"/>
            <p:cNvSpPr/>
            <p:nvPr/>
          </p:nvSpPr>
          <p:spPr>
            <a:xfrm>
              <a:off x="7753858" y="4129733"/>
              <a:ext cx="171450" cy="171449"/>
            </a:xfrm>
            <a:custGeom>
              <a:avLst/>
              <a:gdLst/>
              <a:ahLst/>
              <a:cxnLst/>
              <a:rect l="l" t="t" r="r" b="b"/>
              <a:pathLst>
                <a:path w="171450" h="171449" extrusionOk="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6" name="Google Shape;126;p8"/>
            <p:cNvSpPr/>
            <p:nvPr/>
          </p:nvSpPr>
          <p:spPr>
            <a:xfrm>
              <a:off x="7439533" y="4457393"/>
              <a:ext cx="342900" cy="171449"/>
            </a:xfrm>
            <a:custGeom>
              <a:avLst/>
              <a:gdLst/>
              <a:ahLst/>
              <a:cxnLst/>
              <a:rect l="l" t="t" r="r" b="b"/>
              <a:pathLst>
                <a:path w="342900" h="171449" extrusionOk="0">
                  <a:moveTo>
                    <a:pt x="342900" y="171450"/>
                  </a:moveTo>
                  <a:lnTo>
                    <a:pt x="342900" y="85725"/>
                  </a:lnTo>
                  <a:cubicBezTo>
                    <a:pt x="342900" y="72390"/>
                    <a:pt x="337185" y="59055"/>
                    <a:pt x="325755" y="51435"/>
                  </a:cubicBezTo>
                  <a:cubicBezTo>
                    <a:pt x="302895" y="32385"/>
                    <a:pt x="272415" y="19050"/>
                    <a:pt x="241935" y="11430"/>
                  </a:cubicBezTo>
                  <a:cubicBezTo>
                    <a:pt x="220980" y="5715"/>
                    <a:pt x="196215" y="0"/>
                    <a:pt x="171450" y="0"/>
                  </a:cubicBezTo>
                  <a:cubicBezTo>
                    <a:pt x="148590" y="0"/>
                    <a:pt x="123825" y="3810"/>
                    <a:pt x="100965" y="11430"/>
                  </a:cubicBezTo>
                  <a:cubicBezTo>
                    <a:pt x="70485" y="19050"/>
                    <a:pt x="41910" y="34290"/>
                    <a:pt x="17145" y="51435"/>
                  </a:cubicBezTo>
                  <a:cubicBezTo>
                    <a:pt x="5715" y="60960"/>
                    <a:pt x="0" y="72390"/>
                    <a:pt x="0" y="85725"/>
                  </a:cubicBezTo>
                  <a:lnTo>
                    <a:pt x="0" y="171450"/>
                  </a:lnTo>
                  <a:lnTo>
                    <a:pt x="342900" y="171450"/>
                  </a:ln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7" name="Google Shape;127;p8"/>
            <p:cNvSpPr/>
            <p:nvPr/>
          </p:nvSpPr>
          <p:spPr>
            <a:xfrm>
              <a:off x="7525258" y="4263083"/>
              <a:ext cx="171450" cy="171450"/>
            </a:xfrm>
            <a:custGeom>
              <a:avLst/>
              <a:gdLst/>
              <a:ahLst/>
              <a:cxnLst/>
              <a:rect l="l" t="t" r="r" b="b"/>
              <a:pathLst>
                <a:path w="171450" h="171450" extrusionOk="0">
                  <a:moveTo>
                    <a:pt x="171450" y="85725"/>
                  </a:moveTo>
                  <a:cubicBezTo>
                    <a:pt x="171450" y="133070"/>
                    <a:pt x="133070" y="171450"/>
                    <a:pt x="85725" y="171450"/>
                  </a:cubicBezTo>
                  <a:cubicBezTo>
                    <a:pt x="38380" y="171450"/>
                    <a:pt x="0" y="133070"/>
                    <a:pt x="0" y="85725"/>
                  </a:cubicBezTo>
                  <a:cubicBezTo>
                    <a:pt x="0" y="38380"/>
                    <a:pt x="38380" y="0"/>
                    <a:pt x="85725" y="0"/>
                  </a:cubicBezTo>
                  <a:cubicBezTo>
                    <a:pt x="133070" y="0"/>
                    <a:pt x="171450" y="38380"/>
                    <a:pt x="171450" y="8572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8" name="Google Shape;128;p8"/>
            <p:cNvSpPr/>
            <p:nvPr/>
          </p:nvSpPr>
          <p:spPr>
            <a:xfrm>
              <a:off x="7700518" y="4324043"/>
              <a:ext cx="310514" cy="171450"/>
            </a:xfrm>
            <a:custGeom>
              <a:avLst/>
              <a:gdLst/>
              <a:ahLst/>
              <a:cxnLst/>
              <a:rect l="l" t="t" r="r" b="b"/>
              <a:pathLst>
                <a:path w="310514" h="171450" extrusionOk="0">
                  <a:moveTo>
                    <a:pt x="293370" y="51435"/>
                  </a:moveTo>
                  <a:cubicBezTo>
                    <a:pt x="270510" y="32385"/>
                    <a:pt x="240030" y="19050"/>
                    <a:pt x="209550" y="11430"/>
                  </a:cubicBezTo>
                  <a:cubicBezTo>
                    <a:pt x="188595" y="5715"/>
                    <a:pt x="163830" y="0"/>
                    <a:pt x="139065" y="0"/>
                  </a:cubicBezTo>
                  <a:cubicBezTo>
                    <a:pt x="116205" y="0"/>
                    <a:pt x="91440" y="3810"/>
                    <a:pt x="68580" y="11430"/>
                  </a:cubicBezTo>
                  <a:cubicBezTo>
                    <a:pt x="57150" y="15240"/>
                    <a:pt x="45720" y="19050"/>
                    <a:pt x="34290" y="24765"/>
                  </a:cubicBezTo>
                  <a:lnTo>
                    <a:pt x="34290" y="26670"/>
                  </a:lnTo>
                  <a:cubicBezTo>
                    <a:pt x="34290" y="59055"/>
                    <a:pt x="20955" y="89535"/>
                    <a:pt x="0" y="110490"/>
                  </a:cubicBezTo>
                  <a:cubicBezTo>
                    <a:pt x="36195" y="121920"/>
                    <a:pt x="64770" y="137160"/>
                    <a:pt x="87630" y="154305"/>
                  </a:cubicBezTo>
                  <a:cubicBezTo>
                    <a:pt x="93345" y="160020"/>
                    <a:pt x="99060" y="163830"/>
                    <a:pt x="102870" y="171450"/>
                  </a:cubicBezTo>
                  <a:lnTo>
                    <a:pt x="310515" y="171450"/>
                  </a:lnTo>
                  <a:lnTo>
                    <a:pt x="310515" y="85725"/>
                  </a:lnTo>
                  <a:cubicBezTo>
                    <a:pt x="310515" y="72390"/>
                    <a:pt x="304800" y="59055"/>
                    <a:pt x="293370" y="5143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29" name="Google Shape;129;p8"/>
            <p:cNvSpPr/>
            <p:nvPr/>
          </p:nvSpPr>
          <p:spPr>
            <a:xfrm>
              <a:off x="7210933" y="4324043"/>
              <a:ext cx="310514" cy="171450"/>
            </a:xfrm>
            <a:custGeom>
              <a:avLst/>
              <a:gdLst/>
              <a:ahLst/>
              <a:cxnLst/>
              <a:rect l="l" t="t" r="r" b="b"/>
              <a:pathLst>
                <a:path w="310514" h="171450" extrusionOk="0">
                  <a:moveTo>
                    <a:pt x="222885" y="154305"/>
                  </a:moveTo>
                  <a:lnTo>
                    <a:pt x="222885" y="154305"/>
                  </a:lnTo>
                  <a:cubicBezTo>
                    <a:pt x="249555" y="135255"/>
                    <a:pt x="280035" y="120015"/>
                    <a:pt x="310515" y="110490"/>
                  </a:cubicBezTo>
                  <a:cubicBezTo>
                    <a:pt x="289560" y="87630"/>
                    <a:pt x="276225" y="59055"/>
                    <a:pt x="276225" y="26670"/>
                  </a:cubicBezTo>
                  <a:cubicBezTo>
                    <a:pt x="276225" y="24765"/>
                    <a:pt x="276225" y="24765"/>
                    <a:pt x="276225" y="22860"/>
                  </a:cubicBezTo>
                  <a:cubicBezTo>
                    <a:pt x="264795" y="19050"/>
                    <a:pt x="253365" y="13335"/>
                    <a:pt x="241935" y="11430"/>
                  </a:cubicBezTo>
                  <a:cubicBezTo>
                    <a:pt x="220980" y="5715"/>
                    <a:pt x="196215" y="0"/>
                    <a:pt x="171450" y="0"/>
                  </a:cubicBezTo>
                  <a:cubicBezTo>
                    <a:pt x="148590" y="0"/>
                    <a:pt x="123825" y="3810"/>
                    <a:pt x="100965" y="11430"/>
                  </a:cubicBezTo>
                  <a:cubicBezTo>
                    <a:pt x="70485" y="20955"/>
                    <a:pt x="41910" y="34290"/>
                    <a:pt x="17145" y="51435"/>
                  </a:cubicBezTo>
                  <a:cubicBezTo>
                    <a:pt x="5715" y="59055"/>
                    <a:pt x="0" y="72390"/>
                    <a:pt x="0" y="85725"/>
                  </a:cubicBezTo>
                  <a:lnTo>
                    <a:pt x="0" y="171450"/>
                  </a:lnTo>
                  <a:lnTo>
                    <a:pt x="205740" y="171450"/>
                  </a:lnTo>
                  <a:cubicBezTo>
                    <a:pt x="211455" y="163830"/>
                    <a:pt x="215265" y="160020"/>
                    <a:pt x="222885" y="15430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grpSp>
      <p:grpSp>
        <p:nvGrpSpPr>
          <p:cNvPr id="130" name="Google Shape;130;p8" descr="Rocket"/>
          <p:cNvGrpSpPr/>
          <p:nvPr/>
        </p:nvGrpSpPr>
        <p:grpSpPr>
          <a:xfrm>
            <a:off x="4196337" y="4974008"/>
            <a:ext cx="767139" cy="764539"/>
            <a:chOff x="4196335" y="5040667"/>
            <a:chExt cx="767138" cy="764539"/>
          </a:xfrm>
        </p:grpSpPr>
        <p:sp>
          <p:nvSpPr>
            <p:cNvPr id="131" name="Google Shape;131;p8"/>
            <p:cNvSpPr/>
            <p:nvPr/>
          </p:nvSpPr>
          <p:spPr>
            <a:xfrm>
              <a:off x="4788726" y="5040667"/>
              <a:ext cx="174747" cy="167919"/>
            </a:xfrm>
            <a:custGeom>
              <a:avLst/>
              <a:gdLst/>
              <a:ahLst/>
              <a:cxnLst/>
              <a:rect l="l" t="t" r="r" b="b"/>
              <a:pathLst>
                <a:path w="174747" h="167919" extrusionOk="0">
                  <a:moveTo>
                    <a:pt x="170498" y="5042"/>
                  </a:moveTo>
                  <a:cubicBezTo>
                    <a:pt x="157163" y="-8293"/>
                    <a:pt x="71438" y="6947"/>
                    <a:pt x="0" y="25997"/>
                  </a:cubicBezTo>
                  <a:cubicBezTo>
                    <a:pt x="25717" y="41237"/>
                    <a:pt x="52388" y="62192"/>
                    <a:pt x="78105" y="87910"/>
                  </a:cubicBezTo>
                  <a:cubicBezTo>
                    <a:pt x="104775" y="114580"/>
                    <a:pt x="125730" y="141250"/>
                    <a:pt x="140970" y="167920"/>
                  </a:cubicBezTo>
                  <a:cubicBezTo>
                    <a:pt x="160020" y="94577"/>
                    <a:pt x="184785" y="18377"/>
                    <a:pt x="170498" y="5042"/>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32" name="Google Shape;132;p8"/>
            <p:cNvSpPr/>
            <p:nvPr/>
          </p:nvSpPr>
          <p:spPr>
            <a:xfrm>
              <a:off x="4196335" y="5302527"/>
              <a:ext cx="232345" cy="222232"/>
            </a:xfrm>
            <a:custGeom>
              <a:avLst/>
              <a:gdLst/>
              <a:ahLst/>
              <a:cxnLst/>
              <a:rect l="l" t="t" r="r" b="b"/>
              <a:pathLst>
                <a:path w="232345" h="222232" extrusionOk="0">
                  <a:moveTo>
                    <a:pt x="232346" y="14645"/>
                  </a:moveTo>
                  <a:lnTo>
                    <a:pt x="199961" y="2262"/>
                  </a:lnTo>
                  <a:cubicBezTo>
                    <a:pt x="186626" y="-2500"/>
                    <a:pt x="172338" y="357"/>
                    <a:pt x="161861" y="9882"/>
                  </a:cubicBezTo>
                  <a:lnTo>
                    <a:pt x="10413" y="161330"/>
                  </a:lnTo>
                  <a:cubicBezTo>
                    <a:pt x="-14352" y="186095"/>
                    <a:pt x="8508" y="228957"/>
                    <a:pt x="42798" y="221337"/>
                  </a:cubicBezTo>
                  <a:lnTo>
                    <a:pt x="169481" y="192762"/>
                  </a:lnTo>
                  <a:cubicBezTo>
                    <a:pt x="179958" y="145137"/>
                    <a:pt x="197103" y="81320"/>
                    <a:pt x="232346" y="14645"/>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33" name="Google Shape;133;p8"/>
            <p:cNvSpPr/>
            <p:nvPr/>
          </p:nvSpPr>
          <p:spPr>
            <a:xfrm>
              <a:off x="4476347" y="5565775"/>
              <a:ext cx="222671" cy="239431"/>
            </a:xfrm>
            <a:custGeom>
              <a:avLst/>
              <a:gdLst/>
              <a:ahLst/>
              <a:cxnLst/>
              <a:rect l="l" t="t" r="r" b="b"/>
              <a:pathLst>
                <a:path w="222671" h="239431" extrusionOk="0">
                  <a:moveTo>
                    <a:pt x="204747" y="0"/>
                  </a:moveTo>
                  <a:cubicBezTo>
                    <a:pt x="140929" y="33338"/>
                    <a:pt x="79969" y="51435"/>
                    <a:pt x="30439" y="60960"/>
                  </a:cubicBezTo>
                  <a:lnTo>
                    <a:pt x="912" y="196215"/>
                  </a:lnTo>
                  <a:cubicBezTo>
                    <a:pt x="-6708" y="230505"/>
                    <a:pt x="35202" y="254317"/>
                    <a:pt x="60919" y="228600"/>
                  </a:cubicBezTo>
                  <a:lnTo>
                    <a:pt x="212367" y="77152"/>
                  </a:lnTo>
                  <a:cubicBezTo>
                    <a:pt x="221892" y="67627"/>
                    <a:pt x="225702" y="52388"/>
                    <a:pt x="219987" y="39052"/>
                  </a:cubicBezTo>
                  <a:lnTo>
                    <a:pt x="204747" y="0"/>
                  </a:ln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34" name="Google Shape;134;p8"/>
            <p:cNvSpPr/>
            <p:nvPr/>
          </p:nvSpPr>
          <p:spPr>
            <a:xfrm>
              <a:off x="4399154" y="5083809"/>
              <a:ext cx="512445" cy="511492"/>
            </a:xfrm>
            <a:custGeom>
              <a:avLst/>
              <a:gdLst/>
              <a:ahLst/>
              <a:cxnLst/>
              <a:rect l="l" t="t" r="r" b="b"/>
              <a:pathLst>
                <a:path w="512445" h="511492" extrusionOk="0">
                  <a:moveTo>
                    <a:pt x="338138" y="0"/>
                  </a:moveTo>
                  <a:cubicBezTo>
                    <a:pt x="281940" y="22860"/>
                    <a:pt x="218123" y="61913"/>
                    <a:pt x="156210" y="123825"/>
                  </a:cubicBezTo>
                  <a:cubicBezTo>
                    <a:pt x="42863" y="237173"/>
                    <a:pt x="9525" y="374333"/>
                    <a:pt x="0" y="452438"/>
                  </a:cubicBezTo>
                  <a:lnTo>
                    <a:pt x="59055" y="511493"/>
                  </a:lnTo>
                  <a:cubicBezTo>
                    <a:pt x="137160" y="501968"/>
                    <a:pt x="275273" y="469583"/>
                    <a:pt x="388620" y="356235"/>
                  </a:cubicBezTo>
                  <a:cubicBezTo>
                    <a:pt x="450533" y="294323"/>
                    <a:pt x="489585" y="231458"/>
                    <a:pt x="512445" y="175260"/>
                  </a:cubicBezTo>
                  <a:cubicBezTo>
                    <a:pt x="500063" y="143828"/>
                    <a:pt x="475298" y="106680"/>
                    <a:pt x="440055" y="70485"/>
                  </a:cubicBezTo>
                  <a:cubicBezTo>
                    <a:pt x="405765" y="37147"/>
                    <a:pt x="369570" y="12383"/>
                    <a:pt x="338138" y="0"/>
                  </a:cubicBezTo>
                  <a:close/>
                  <a:moveTo>
                    <a:pt x="386715" y="205740"/>
                  </a:moveTo>
                  <a:cubicBezTo>
                    <a:pt x="364808" y="227648"/>
                    <a:pt x="328613" y="227648"/>
                    <a:pt x="305753" y="205740"/>
                  </a:cubicBezTo>
                  <a:cubicBezTo>
                    <a:pt x="283845" y="183833"/>
                    <a:pt x="283845" y="147638"/>
                    <a:pt x="305753" y="124778"/>
                  </a:cubicBezTo>
                  <a:cubicBezTo>
                    <a:pt x="327660" y="102870"/>
                    <a:pt x="363855" y="102870"/>
                    <a:pt x="386715" y="124778"/>
                  </a:cubicBezTo>
                  <a:cubicBezTo>
                    <a:pt x="408623" y="147638"/>
                    <a:pt x="408623" y="183833"/>
                    <a:pt x="386715" y="205740"/>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35" name="Google Shape;135;p8"/>
            <p:cNvSpPr/>
            <p:nvPr/>
          </p:nvSpPr>
          <p:spPr>
            <a:xfrm>
              <a:off x="4286966" y="5571827"/>
              <a:ext cx="135662" cy="135943"/>
            </a:xfrm>
            <a:custGeom>
              <a:avLst/>
              <a:gdLst/>
              <a:ahLst/>
              <a:cxnLst/>
              <a:rect l="l" t="t" r="r" b="b"/>
              <a:pathLst>
                <a:path w="135662" h="135943" extrusionOk="0">
                  <a:moveTo>
                    <a:pt x="111235" y="24428"/>
                  </a:moveTo>
                  <a:cubicBezTo>
                    <a:pt x="95995" y="9188"/>
                    <a:pt x="97900" y="-16530"/>
                    <a:pt x="66467" y="14903"/>
                  </a:cubicBezTo>
                  <a:cubicBezTo>
                    <a:pt x="35035" y="46335"/>
                    <a:pt x="-11638" y="117773"/>
                    <a:pt x="2650" y="133013"/>
                  </a:cubicBezTo>
                  <a:cubicBezTo>
                    <a:pt x="17890" y="148253"/>
                    <a:pt x="89327" y="100628"/>
                    <a:pt x="120760" y="69195"/>
                  </a:cubicBezTo>
                  <a:cubicBezTo>
                    <a:pt x="152192" y="36810"/>
                    <a:pt x="126475" y="38715"/>
                    <a:pt x="111235" y="24428"/>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grpSp>
      <p:sp>
        <p:nvSpPr>
          <p:cNvPr id="136" name="Google Shape;136;p8" descr="Puzzle"/>
          <p:cNvSpPr/>
          <p:nvPr/>
        </p:nvSpPr>
        <p:spPr>
          <a:xfrm>
            <a:off x="4199129" y="2709612"/>
            <a:ext cx="762000" cy="762000"/>
          </a:xfrm>
          <a:custGeom>
            <a:avLst/>
            <a:gdLst/>
            <a:ahLst/>
            <a:cxnLst/>
            <a:rect l="l" t="t" r="r" b="b"/>
            <a:pathLst>
              <a:path w="762000" h="762000" extrusionOk="0">
                <a:moveTo>
                  <a:pt x="492443" y="578168"/>
                </a:moveTo>
                <a:cubicBezTo>
                  <a:pt x="429578" y="580073"/>
                  <a:pt x="406718" y="499110"/>
                  <a:pt x="451485" y="452438"/>
                </a:cubicBezTo>
                <a:lnTo>
                  <a:pt x="458153" y="445770"/>
                </a:lnTo>
                <a:cubicBezTo>
                  <a:pt x="504825" y="401003"/>
                  <a:pt x="587693" y="421958"/>
                  <a:pt x="585788" y="484823"/>
                </a:cubicBezTo>
                <a:cubicBezTo>
                  <a:pt x="584835" y="521018"/>
                  <a:pt x="627698" y="564833"/>
                  <a:pt x="653415" y="539115"/>
                </a:cubicBezTo>
                <a:lnTo>
                  <a:pt x="762000" y="430530"/>
                </a:lnTo>
                <a:lnTo>
                  <a:pt x="600075" y="268605"/>
                </a:lnTo>
                <a:cubicBezTo>
                  <a:pt x="574358" y="242888"/>
                  <a:pt x="618173" y="200025"/>
                  <a:pt x="654368" y="200978"/>
                </a:cubicBezTo>
                <a:cubicBezTo>
                  <a:pt x="717233" y="202883"/>
                  <a:pt x="738188" y="120015"/>
                  <a:pt x="693420" y="73343"/>
                </a:cubicBezTo>
                <a:lnTo>
                  <a:pt x="686753" y="66675"/>
                </a:lnTo>
                <a:cubicBezTo>
                  <a:pt x="640080" y="21908"/>
                  <a:pt x="559118" y="44768"/>
                  <a:pt x="561023" y="107632"/>
                </a:cubicBezTo>
                <a:cubicBezTo>
                  <a:pt x="561975" y="143828"/>
                  <a:pt x="519113" y="187643"/>
                  <a:pt x="493395" y="161925"/>
                </a:cubicBezTo>
                <a:lnTo>
                  <a:pt x="331470" y="0"/>
                </a:lnTo>
                <a:lnTo>
                  <a:pt x="221933" y="108585"/>
                </a:lnTo>
                <a:cubicBezTo>
                  <a:pt x="196215" y="134303"/>
                  <a:pt x="240030" y="177165"/>
                  <a:pt x="276225" y="176213"/>
                </a:cubicBezTo>
                <a:cubicBezTo>
                  <a:pt x="339090" y="174308"/>
                  <a:pt x="361950" y="255270"/>
                  <a:pt x="317183" y="301943"/>
                </a:cubicBezTo>
                <a:lnTo>
                  <a:pt x="310515" y="308610"/>
                </a:lnTo>
                <a:cubicBezTo>
                  <a:pt x="263843" y="353378"/>
                  <a:pt x="180975" y="332423"/>
                  <a:pt x="182880" y="269558"/>
                </a:cubicBezTo>
                <a:cubicBezTo>
                  <a:pt x="183833" y="233363"/>
                  <a:pt x="140970" y="189548"/>
                  <a:pt x="115253" y="215265"/>
                </a:cubicBezTo>
                <a:lnTo>
                  <a:pt x="0" y="331470"/>
                </a:lnTo>
                <a:lnTo>
                  <a:pt x="161925" y="493395"/>
                </a:lnTo>
                <a:cubicBezTo>
                  <a:pt x="187643" y="519113"/>
                  <a:pt x="143828" y="561975"/>
                  <a:pt x="107632" y="561023"/>
                </a:cubicBezTo>
                <a:cubicBezTo>
                  <a:pt x="44768" y="559118"/>
                  <a:pt x="23813" y="641985"/>
                  <a:pt x="68580" y="688658"/>
                </a:cubicBezTo>
                <a:lnTo>
                  <a:pt x="75248" y="695325"/>
                </a:lnTo>
                <a:cubicBezTo>
                  <a:pt x="121920" y="740093"/>
                  <a:pt x="202883" y="717233"/>
                  <a:pt x="200978" y="654368"/>
                </a:cubicBezTo>
                <a:cubicBezTo>
                  <a:pt x="200025" y="618173"/>
                  <a:pt x="242888" y="574358"/>
                  <a:pt x="268605" y="600075"/>
                </a:cubicBezTo>
                <a:lnTo>
                  <a:pt x="430530" y="762000"/>
                </a:lnTo>
                <a:lnTo>
                  <a:pt x="546735" y="645795"/>
                </a:lnTo>
                <a:cubicBezTo>
                  <a:pt x="572453" y="620078"/>
                  <a:pt x="529590" y="577215"/>
                  <a:pt x="492443" y="578168"/>
                </a:cubicBezTo>
                <a:close/>
              </a:path>
            </a:pathLst>
          </a:custGeom>
          <a:solidFill>
            <a:srgbClr val="000000"/>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grpSp>
        <p:nvGrpSpPr>
          <p:cNvPr id="137" name="Google Shape;137;p8" descr="Lightbulb"/>
          <p:cNvGrpSpPr/>
          <p:nvPr/>
        </p:nvGrpSpPr>
        <p:grpSpPr>
          <a:xfrm>
            <a:off x="7363335" y="1586330"/>
            <a:ext cx="495300" cy="800100"/>
            <a:chOff x="7363333" y="1653005"/>
            <a:chExt cx="495300" cy="800100"/>
          </a:xfrm>
        </p:grpSpPr>
        <p:sp>
          <p:nvSpPr>
            <p:cNvPr id="138" name="Google Shape;138;p8"/>
            <p:cNvSpPr/>
            <p:nvPr/>
          </p:nvSpPr>
          <p:spPr>
            <a:xfrm>
              <a:off x="7487158" y="2205455"/>
              <a:ext cx="247650" cy="57150"/>
            </a:xfrm>
            <a:custGeom>
              <a:avLst/>
              <a:gdLst/>
              <a:ahLst/>
              <a:cxnLst/>
              <a:rect l="l" t="t" r="r" b="b"/>
              <a:pathLst>
                <a:path w="247650" h="57150" extrusionOk="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solidFill>
              <a:schemeClr val="lt1"/>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39" name="Google Shape;139;p8"/>
            <p:cNvSpPr/>
            <p:nvPr/>
          </p:nvSpPr>
          <p:spPr>
            <a:xfrm>
              <a:off x="7487158" y="2300705"/>
              <a:ext cx="247650" cy="57150"/>
            </a:xfrm>
            <a:custGeom>
              <a:avLst/>
              <a:gdLst/>
              <a:ahLst/>
              <a:cxnLst/>
              <a:rect l="l" t="t" r="r" b="b"/>
              <a:pathLst>
                <a:path w="247650" h="57150" extrusionOk="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solidFill>
              <a:schemeClr val="lt1"/>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40" name="Google Shape;140;p8"/>
            <p:cNvSpPr/>
            <p:nvPr/>
          </p:nvSpPr>
          <p:spPr>
            <a:xfrm>
              <a:off x="7549070" y="2395955"/>
              <a:ext cx="123825" cy="57150"/>
            </a:xfrm>
            <a:custGeom>
              <a:avLst/>
              <a:gdLst/>
              <a:ahLst/>
              <a:cxnLst/>
              <a:rect l="l" t="t" r="r" b="b"/>
              <a:pathLst>
                <a:path w="123825" h="57150" extrusionOk="0">
                  <a:moveTo>
                    <a:pt x="0" y="0"/>
                  </a:moveTo>
                  <a:cubicBezTo>
                    <a:pt x="2857" y="32385"/>
                    <a:pt x="29527" y="57150"/>
                    <a:pt x="61913" y="57150"/>
                  </a:cubicBezTo>
                  <a:cubicBezTo>
                    <a:pt x="94298" y="57150"/>
                    <a:pt x="120968" y="32385"/>
                    <a:pt x="123825" y="0"/>
                  </a:cubicBezTo>
                  <a:lnTo>
                    <a:pt x="0" y="0"/>
                  </a:lnTo>
                  <a:close/>
                </a:path>
              </a:pathLst>
            </a:custGeom>
            <a:solidFill>
              <a:schemeClr val="lt1"/>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sp>
          <p:nvSpPr>
            <p:cNvPr id="141" name="Google Shape;141;p8"/>
            <p:cNvSpPr/>
            <p:nvPr/>
          </p:nvSpPr>
          <p:spPr>
            <a:xfrm>
              <a:off x="7363333" y="1653005"/>
              <a:ext cx="495300" cy="514350"/>
            </a:xfrm>
            <a:custGeom>
              <a:avLst/>
              <a:gdLst/>
              <a:ahLst/>
              <a:cxnLst/>
              <a:rect l="l" t="t" r="r" b="b"/>
              <a:pathLst>
                <a:path w="495300" h="514350" extrusionOk="0">
                  <a:moveTo>
                    <a:pt x="247650" y="0"/>
                  </a:moveTo>
                  <a:cubicBezTo>
                    <a:pt x="247650" y="0"/>
                    <a:pt x="247650" y="0"/>
                    <a:pt x="247650" y="0"/>
                  </a:cubicBezTo>
                  <a:cubicBezTo>
                    <a:pt x="247650" y="0"/>
                    <a:pt x="247650" y="0"/>
                    <a:pt x="247650" y="0"/>
                  </a:cubicBezTo>
                  <a:cubicBezTo>
                    <a:pt x="112395" y="952"/>
                    <a:pt x="2857" y="109538"/>
                    <a:pt x="0" y="244793"/>
                  </a:cubicBezTo>
                  <a:lnTo>
                    <a:pt x="0" y="253365"/>
                  </a:lnTo>
                  <a:cubicBezTo>
                    <a:pt x="953" y="282893"/>
                    <a:pt x="6668" y="311468"/>
                    <a:pt x="17145" y="339090"/>
                  </a:cubicBezTo>
                  <a:cubicBezTo>
                    <a:pt x="27622" y="364808"/>
                    <a:pt x="41910" y="388620"/>
                    <a:pt x="60007" y="409575"/>
                  </a:cubicBezTo>
                  <a:cubicBezTo>
                    <a:pt x="82868" y="434340"/>
                    <a:pt x="107632" y="482918"/>
                    <a:pt x="118110" y="503873"/>
                  </a:cubicBezTo>
                  <a:cubicBezTo>
                    <a:pt x="120968" y="510540"/>
                    <a:pt x="127635" y="514350"/>
                    <a:pt x="135255" y="514350"/>
                  </a:cubicBezTo>
                  <a:lnTo>
                    <a:pt x="360045" y="514350"/>
                  </a:lnTo>
                  <a:cubicBezTo>
                    <a:pt x="367665" y="514350"/>
                    <a:pt x="374333" y="510540"/>
                    <a:pt x="377190" y="503873"/>
                  </a:cubicBezTo>
                  <a:cubicBezTo>
                    <a:pt x="387668" y="482918"/>
                    <a:pt x="412433" y="434340"/>
                    <a:pt x="435292" y="409575"/>
                  </a:cubicBezTo>
                  <a:cubicBezTo>
                    <a:pt x="453390" y="388620"/>
                    <a:pt x="468630" y="364808"/>
                    <a:pt x="478155" y="339090"/>
                  </a:cubicBezTo>
                  <a:cubicBezTo>
                    <a:pt x="488633" y="311468"/>
                    <a:pt x="494348" y="282893"/>
                    <a:pt x="495300" y="253365"/>
                  </a:cubicBezTo>
                  <a:lnTo>
                    <a:pt x="495300" y="244793"/>
                  </a:lnTo>
                  <a:cubicBezTo>
                    <a:pt x="492442" y="109538"/>
                    <a:pt x="382905" y="952"/>
                    <a:pt x="247650" y="0"/>
                  </a:cubicBezTo>
                  <a:close/>
                  <a:moveTo>
                    <a:pt x="438150" y="252413"/>
                  </a:moveTo>
                  <a:cubicBezTo>
                    <a:pt x="437198" y="275273"/>
                    <a:pt x="432435" y="298133"/>
                    <a:pt x="424815" y="319088"/>
                  </a:cubicBezTo>
                  <a:cubicBezTo>
                    <a:pt x="417195" y="338138"/>
                    <a:pt x="406717" y="356235"/>
                    <a:pt x="392430" y="371475"/>
                  </a:cubicBezTo>
                  <a:cubicBezTo>
                    <a:pt x="370523" y="398145"/>
                    <a:pt x="351473" y="426720"/>
                    <a:pt x="337185" y="457200"/>
                  </a:cubicBezTo>
                  <a:lnTo>
                    <a:pt x="247650" y="457200"/>
                  </a:lnTo>
                  <a:lnTo>
                    <a:pt x="159068" y="457200"/>
                  </a:lnTo>
                  <a:cubicBezTo>
                    <a:pt x="143827" y="426720"/>
                    <a:pt x="124777" y="398145"/>
                    <a:pt x="103823" y="371475"/>
                  </a:cubicBezTo>
                  <a:cubicBezTo>
                    <a:pt x="90488" y="356235"/>
                    <a:pt x="79057" y="338138"/>
                    <a:pt x="71438" y="319088"/>
                  </a:cubicBezTo>
                  <a:cubicBezTo>
                    <a:pt x="62865" y="298133"/>
                    <a:pt x="59055" y="275273"/>
                    <a:pt x="58103" y="252413"/>
                  </a:cubicBezTo>
                  <a:lnTo>
                    <a:pt x="58103" y="244793"/>
                  </a:lnTo>
                  <a:cubicBezTo>
                    <a:pt x="60007" y="140970"/>
                    <a:pt x="144780" y="57150"/>
                    <a:pt x="248602" y="56197"/>
                  </a:cubicBezTo>
                  <a:lnTo>
                    <a:pt x="248602" y="56197"/>
                  </a:lnTo>
                  <a:lnTo>
                    <a:pt x="248602" y="56197"/>
                  </a:lnTo>
                  <a:cubicBezTo>
                    <a:pt x="248602" y="56197"/>
                    <a:pt x="248602" y="56197"/>
                    <a:pt x="248602" y="56197"/>
                  </a:cubicBezTo>
                  <a:cubicBezTo>
                    <a:pt x="248602" y="56197"/>
                    <a:pt x="248602" y="56197"/>
                    <a:pt x="248602" y="56197"/>
                  </a:cubicBezTo>
                  <a:lnTo>
                    <a:pt x="248602" y="56197"/>
                  </a:lnTo>
                  <a:lnTo>
                    <a:pt x="248602" y="56197"/>
                  </a:lnTo>
                  <a:cubicBezTo>
                    <a:pt x="352425" y="57150"/>
                    <a:pt x="437198" y="140018"/>
                    <a:pt x="439103" y="244793"/>
                  </a:cubicBezTo>
                  <a:lnTo>
                    <a:pt x="439103" y="252413"/>
                  </a:lnTo>
                  <a:close/>
                </a:path>
              </a:pathLst>
            </a:custGeom>
            <a:solidFill>
              <a:schemeClr val="lt1"/>
            </a:solidFill>
            <a:ln>
              <a:noFill/>
            </a:ln>
          </p:spPr>
          <p:txBody>
            <a:bodyPr spcFirstLastPara="1" wrap="square" lIns="91425" tIns="45700" rIns="91425" bIns="45700" anchor="ctr" anchorCtr="0">
              <a:noAutofit/>
            </a:bodyPr>
            <a:lstStyle/>
            <a:p>
              <a:pPr>
                <a:buClr>
                  <a:srgbClr val="000000"/>
                </a:buClr>
                <a:buFont typeface="Arial"/>
                <a:buNone/>
              </a:pPr>
              <a:endParaRPr kern="0">
                <a:solidFill>
                  <a:srgbClr val="000000"/>
                </a:solidFill>
                <a:latin typeface="Calibri"/>
                <a:ea typeface="Calibri"/>
                <a:cs typeface="Calibri"/>
                <a:sym typeface="Calibri"/>
              </a:endParaRPr>
            </a:p>
          </p:txBody>
        </p:sp>
      </p:grpSp>
      <p:sp>
        <p:nvSpPr>
          <p:cNvPr id="2" name="Rectangle 1"/>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945555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3" name="Google Shape;103;p8"/>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EVOLUTION OF MIXED ECONOMY IN INDIA</a:t>
            </a:r>
            <a:endParaRPr dirty="0"/>
          </a:p>
        </p:txBody>
      </p:sp>
      <p:sp>
        <p:nvSpPr>
          <p:cNvPr id="2" name="Rectangle 1"/>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p:cNvSpPr txBox="1"/>
          <p:nvPr/>
        </p:nvSpPr>
        <p:spPr>
          <a:xfrm>
            <a:off x="399011" y="1263535"/>
            <a:ext cx="11022675" cy="3477875"/>
          </a:xfrm>
          <a:prstGeom prst="rect">
            <a:avLst/>
          </a:prstGeom>
          <a:noFill/>
        </p:spPr>
        <p:txBody>
          <a:bodyPr wrap="square" rtlCol="0">
            <a:spAutoFit/>
          </a:bodyPr>
          <a:lstStyle/>
          <a:p>
            <a:r>
              <a:rPr lang="en-IN" sz="2800" b="1" dirty="0" smtClean="0">
                <a:solidFill>
                  <a:schemeClr val="bg1"/>
                </a:solidFill>
                <a:latin typeface="Calibri" pitchFamily="34" charset="0"/>
                <a:cs typeface="Calibri" pitchFamily="34" charset="0"/>
              </a:rPr>
              <a:t>Industrial </a:t>
            </a:r>
            <a:r>
              <a:rPr lang="en-IN" sz="2800" b="1" dirty="0">
                <a:solidFill>
                  <a:schemeClr val="bg1"/>
                </a:solidFill>
                <a:latin typeface="Calibri" pitchFamily="34" charset="0"/>
                <a:cs typeface="Calibri" pitchFamily="34" charset="0"/>
              </a:rPr>
              <a:t>Policy </a:t>
            </a:r>
            <a:r>
              <a:rPr lang="en-IN" sz="2800" b="1" dirty="0" smtClean="0">
                <a:solidFill>
                  <a:schemeClr val="bg1"/>
                </a:solidFill>
                <a:latin typeface="Calibri" pitchFamily="34" charset="0"/>
                <a:cs typeface="Calibri" pitchFamily="34" charset="0"/>
              </a:rPr>
              <a:t>Resolution- </a:t>
            </a:r>
            <a:r>
              <a:rPr lang="en-IN" sz="2800" b="1" dirty="0">
                <a:solidFill>
                  <a:schemeClr val="bg1"/>
                </a:solidFill>
                <a:latin typeface="Calibri" pitchFamily="34" charset="0"/>
                <a:cs typeface="Calibri" pitchFamily="34" charset="0"/>
              </a:rPr>
              <a:t>on 30th April, 1956</a:t>
            </a:r>
            <a:endParaRPr lang="en-IN" sz="2800" b="1" dirty="0" smtClean="0">
              <a:solidFill>
                <a:schemeClr val="bg1"/>
              </a:solidFill>
              <a:latin typeface="Calibri" pitchFamily="34" charset="0"/>
              <a:cs typeface="Calibri" pitchFamily="34" charset="0"/>
            </a:endParaRPr>
          </a:p>
          <a:p>
            <a:endParaRPr lang="en-IN" sz="2400" dirty="0" smtClean="0">
              <a:solidFill>
                <a:schemeClr val="bg1"/>
              </a:solidFill>
              <a:latin typeface="Calibri" pitchFamily="34" charset="0"/>
              <a:cs typeface="Calibri" pitchFamily="34" charset="0"/>
            </a:endParaRPr>
          </a:p>
          <a:p>
            <a:r>
              <a:rPr lang="en-IN" sz="2400" dirty="0">
                <a:solidFill>
                  <a:schemeClr val="bg1"/>
                </a:solidFill>
              </a:rPr>
              <a:t>Schedule A </a:t>
            </a:r>
            <a:r>
              <a:rPr lang="en-IN" sz="2400" dirty="0">
                <a:solidFill>
                  <a:schemeClr val="bg1"/>
                </a:solidFill>
              </a:rPr>
              <a:t>: </a:t>
            </a:r>
            <a:r>
              <a:rPr lang="en-IN" sz="2400" dirty="0">
                <a:solidFill>
                  <a:schemeClr val="bg1"/>
                </a:solidFill>
              </a:rPr>
              <a:t>Those industries which were to </a:t>
            </a:r>
            <a:r>
              <a:rPr lang="en-IN" sz="2400" b="1" dirty="0">
                <a:solidFill>
                  <a:schemeClr val="bg1"/>
                </a:solidFill>
              </a:rPr>
              <a:t>be </a:t>
            </a:r>
            <a:r>
              <a:rPr lang="en-IN" sz="2400" dirty="0">
                <a:solidFill>
                  <a:schemeClr val="bg1"/>
                </a:solidFill>
              </a:rPr>
              <a:t>the sole responsibility of the State.</a:t>
            </a:r>
          </a:p>
          <a:p>
            <a:r>
              <a:rPr lang="en-IN" sz="2400" dirty="0">
                <a:solidFill>
                  <a:schemeClr val="bg1"/>
                </a:solidFill>
              </a:rPr>
              <a:t>This list included 17 industries </a:t>
            </a:r>
            <a:r>
              <a:rPr lang="en-IN" sz="2400" dirty="0">
                <a:solidFill>
                  <a:schemeClr val="bg1"/>
                </a:solidFill>
              </a:rPr>
              <a:t>- </a:t>
            </a:r>
            <a:r>
              <a:rPr lang="en-IN" sz="2400" dirty="0">
                <a:solidFill>
                  <a:schemeClr val="bg1"/>
                </a:solidFill>
              </a:rPr>
              <a:t>arms and ammunition, atomic energy, iron and</a:t>
            </a:r>
          </a:p>
          <a:p>
            <a:r>
              <a:rPr lang="en-IN" sz="2400" dirty="0">
                <a:solidFill>
                  <a:schemeClr val="bg1"/>
                </a:solidFill>
              </a:rPr>
              <a:t>steel, heavy machinery required for mining, heavy electrical industries, coal, </a:t>
            </a:r>
            <a:r>
              <a:rPr lang="en-IN" sz="2400" dirty="0" smtClean="0">
                <a:solidFill>
                  <a:schemeClr val="bg1"/>
                </a:solidFill>
              </a:rPr>
              <a:t>mineral oils</a:t>
            </a:r>
            <a:r>
              <a:rPr lang="en-IN" sz="2400" dirty="0">
                <a:solidFill>
                  <a:schemeClr val="bg1"/>
                </a:solidFill>
              </a:rPr>
              <a:t>, mining, iron ore and other important </a:t>
            </a:r>
            <a:r>
              <a:rPr lang="en-IN" sz="2400" dirty="0" smtClean="0">
                <a:solidFill>
                  <a:schemeClr val="bg1"/>
                </a:solidFill>
              </a:rPr>
              <a:t>minerals, aircraft</a:t>
            </a:r>
            <a:r>
              <a:rPr lang="en-IN" sz="2400" dirty="0">
                <a:solidFill>
                  <a:schemeClr val="bg1"/>
                </a:solidFill>
              </a:rPr>
              <a:t>, air transport, railways, ship-building, telephone, telegraph and </a:t>
            </a:r>
            <a:r>
              <a:rPr lang="en-IN" sz="2400" dirty="0" smtClean="0">
                <a:solidFill>
                  <a:schemeClr val="bg1"/>
                </a:solidFill>
              </a:rPr>
              <a:t>wireless equipment</a:t>
            </a:r>
            <a:r>
              <a:rPr lang="en-IN" sz="2400" dirty="0">
                <a:solidFill>
                  <a:schemeClr val="bg1"/>
                </a:solidFill>
              </a:rPr>
              <a:t>, and generation and distribution of electricity</a:t>
            </a:r>
            <a:r>
              <a:rPr lang="en-IN" sz="2400" dirty="0" smtClean="0">
                <a:solidFill>
                  <a:schemeClr val="bg1"/>
                </a:solidFill>
              </a:rPr>
              <a:t>.</a:t>
            </a:r>
            <a:endParaRPr lang="en-IN" sz="2400" dirty="0">
              <a:solidFill>
                <a:schemeClr val="bg1"/>
              </a:solidFill>
            </a:endParaRPr>
          </a:p>
        </p:txBody>
      </p:sp>
    </p:spTree>
    <p:extLst>
      <p:ext uri="{BB962C8B-B14F-4D97-AF65-F5344CB8AC3E}">
        <p14:creationId xmlns:p14="http://schemas.microsoft.com/office/powerpoint/2010/main" val="3917452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3" name="Google Shape;103;p8"/>
          <p:cNvSpPr txBox="1">
            <a:spLocks noGrp="1"/>
          </p:cNvSpPr>
          <p:nvPr>
            <p:ph type="title"/>
          </p:nvPr>
        </p:nvSpPr>
        <p:spPr>
          <a:xfrm>
            <a:off x="838200" y="163481"/>
            <a:ext cx="10515600" cy="739056"/>
          </a:xfrm>
          <a:prstGeom prst="rect">
            <a:avLst/>
          </a:prstGeom>
          <a:noFill/>
          <a:ln>
            <a:noFill/>
          </a:ln>
        </p:spPr>
        <p:txBody>
          <a:bodyPr spcFirstLastPara="1" wrap="square" lIns="91425" tIns="45700" rIns="0" bIns="45700" anchor="t" anchorCtr="0">
            <a:noAutofit/>
          </a:bodyPr>
          <a:lstStyle/>
          <a:p>
            <a:pPr marL="0" lvl="0" indent="0" algn="ctr" rtl="0">
              <a:lnSpc>
                <a:spcPct val="90000"/>
              </a:lnSpc>
              <a:spcBef>
                <a:spcPts val="0"/>
              </a:spcBef>
              <a:spcAft>
                <a:spcPts val="0"/>
              </a:spcAft>
              <a:buClr>
                <a:schemeClr val="lt1"/>
              </a:buClr>
              <a:buSzPts val="3600"/>
              <a:buFont typeface="Helvetica Neue"/>
              <a:buNone/>
            </a:pPr>
            <a:r>
              <a:rPr lang="en-US" dirty="0" smtClean="0"/>
              <a:t>EVOLUTION OF MIXED ECONOMY IN INDIA</a:t>
            </a:r>
            <a:endParaRPr dirty="0"/>
          </a:p>
        </p:txBody>
      </p:sp>
      <p:sp>
        <p:nvSpPr>
          <p:cNvPr id="2" name="Rectangle 1"/>
          <p:cNvSpPr/>
          <p:nvPr/>
        </p:nvSpPr>
        <p:spPr>
          <a:xfrm>
            <a:off x="0" y="6267796"/>
            <a:ext cx="12191999" cy="590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Box 2"/>
          <p:cNvSpPr txBox="1"/>
          <p:nvPr/>
        </p:nvSpPr>
        <p:spPr>
          <a:xfrm>
            <a:off x="399011" y="1263535"/>
            <a:ext cx="11022675" cy="5632311"/>
          </a:xfrm>
          <a:prstGeom prst="rect">
            <a:avLst/>
          </a:prstGeom>
          <a:noFill/>
        </p:spPr>
        <p:txBody>
          <a:bodyPr wrap="square" rtlCol="0">
            <a:spAutoFit/>
          </a:bodyPr>
          <a:lstStyle/>
          <a:p>
            <a:r>
              <a:rPr lang="en-IN" sz="2400" dirty="0">
                <a:solidFill>
                  <a:schemeClr val="bg1"/>
                </a:solidFill>
              </a:rPr>
              <a:t>Schedule B : </a:t>
            </a:r>
            <a:endParaRPr lang="en-IN" sz="2400" dirty="0" smtClean="0">
              <a:solidFill>
                <a:schemeClr val="bg1"/>
              </a:solidFill>
            </a:endParaRPr>
          </a:p>
          <a:p>
            <a:r>
              <a:rPr lang="en-IN" sz="2400" dirty="0" smtClean="0">
                <a:solidFill>
                  <a:schemeClr val="bg1"/>
                </a:solidFill>
              </a:rPr>
              <a:t>There </a:t>
            </a:r>
            <a:r>
              <a:rPr lang="en-IN" sz="2400" dirty="0">
                <a:solidFill>
                  <a:schemeClr val="bg1"/>
                </a:solidFill>
              </a:rPr>
              <a:t>were about a dozen industries in the list, where the State might establish new units or existing units might be progressively nationalised. </a:t>
            </a:r>
            <a:endParaRPr lang="en-IN" sz="2400" dirty="0" smtClean="0">
              <a:solidFill>
                <a:schemeClr val="bg1"/>
              </a:solidFill>
            </a:endParaRPr>
          </a:p>
          <a:p>
            <a:endParaRPr lang="en-IN" sz="2400" dirty="0" smtClean="0">
              <a:solidFill>
                <a:schemeClr val="bg1"/>
              </a:solidFill>
            </a:endParaRPr>
          </a:p>
          <a:p>
            <a:r>
              <a:rPr lang="en-IN" sz="2400" dirty="0" smtClean="0">
                <a:solidFill>
                  <a:schemeClr val="bg1"/>
                </a:solidFill>
              </a:rPr>
              <a:t>In </a:t>
            </a:r>
            <a:r>
              <a:rPr lang="en-IN" sz="2400" dirty="0">
                <a:solidFill>
                  <a:schemeClr val="bg1"/>
                </a:solidFill>
              </a:rPr>
              <a:t>these industries, the private sector was guaranteed plenty of opportunity to develop and expand. </a:t>
            </a:r>
            <a:endParaRPr lang="en-IN" sz="2400" dirty="0" smtClean="0">
              <a:solidFill>
                <a:schemeClr val="bg1"/>
              </a:solidFill>
            </a:endParaRPr>
          </a:p>
          <a:p>
            <a:endParaRPr lang="en-IN" sz="2400" dirty="0" smtClean="0">
              <a:solidFill>
                <a:schemeClr val="bg1"/>
              </a:solidFill>
            </a:endParaRPr>
          </a:p>
          <a:p>
            <a:r>
              <a:rPr lang="en-IN" sz="2400" dirty="0" smtClean="0">
                <a:solidFill>
                  <a:schemeClr val="bg1"/>
                </a:solidFill>
              </a:rPr>
              <a:t>Other </a:t>
            </a:r>
            <a:r>
              <a:rPr lang="en-IN" sz="2400" dirty="0">
                <a:solidFill>
                  <a:schemeClr val="bg1"/>
                </a:solidFill>
              </a:rPr>
              <a:t>mining industries, aluminium and other non-ferrous metals not included in Schedule A, machine tools, </a:t>
            </a:r>
            <a:r>
              <a:rPr lang="en-IN" sz="2400" dirty="0" err="1">
                <a:solidFill>
                  <a:schemeClr val="bg1"/>
                </a:solidFill>
              </a:rPr>
              <a:t>ferro</a:t>
            </a:r>
            <a:r>
              <a:rPr lang="en-IN" sz="2400" dirty="0">
                <a:solidFill>
                  <a:schemeClr val="bg1"/>
                </a:solidFill>
              </a:rPr>
              <a:t> alloys and steel tools, chemicals, antibiotics and other essential drugs, synthetic rubber, pulp</a:t>
            </a:r>
            <a:r>
              <a:rPr lang="en-IN" sz="2400" dirty="0" smtClean="0">
                <a:solidFill>
                  <a:schemeClr val="bg1"/>
                </a:solidFill>
              </a:rPr>
              <a:t>, road </a:t>
            </a:r>
            <a:r>
              <a:rPr lang="en-IN" sz="2400" dirty="0">
                <a:solidFill>
                  <a:schemeClr val="bg1"/>
                </a:solidFill>
              </a:rPr>
              <a:t>and sea transport. </a:t>
            </a:r>
          </a:p>
          <a:p>
            <a:endParaRPr lang="en-US" sz="2400" dirty="0">
              <a:solidFill>
                <a:schemeClr val="bg1"/>
              </a:solidFill>
              <a:latin typeface="Calibri" pitchFamily="34" charset="0"/>
              <a:cs typeface="Calibri" pitchFamily="34" charset="0"/>
            </a:endParaRPr>
          </a:p>
          <a:p>
            <a:endParaRPr lang="en-US" sz="2400" dirty="0">
              <a:solidFill>
                <a:schemeClr val="bg1"/>
              </a:solidFill>
              <a:latin typeface="Calibri" pitchFamily="34" charset="0"/>
              <a:cs typeface="Calibri" pitchFamily="34" charset="0"/>
            </a:endParaRPr>
          </a:p>
          <a:p>
            <a:endParaRPr lang="en-US" sz="2400" dirty="0">
              <a:solidFill>
                <a:schemeClr val="bg1"/>
              </a:solidFill>
              <a:latin typeface="Calibri" pitchFamily="34" charset="0"/>
              <a:cs typeface="Calibri" pitchFamily="34" charset="0"/>
            </a:endParaRPr>
          </a:p>
          <a:p>
            <a:endParaRPr lang="en-US" sz="2400" dirty="0">
              <a:solidFill>
                <a:schemeClr val="bg1"/>
              </a:solidFill>
              <a:latin typeface="Calibri" pitchFamily="34" charset="0"/>
              <a:cs typeface="Calibri" pitchFamily="34" charset="0"/>
            </a:endParaRPr>
          </a:p>
          <a:p>
            <a:endParaRPr lang="en-IN" sz="24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4272059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PresentationGo Dark">
  <a:themeElements>
    <a:clrScheme name="PGO2">
      <a:dk1>
        <a:srgbClr val="000000"/>
      </a:dk1>
      <a:lt1>
        <a:srgbClr val="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1065</Words>
  <Application>Microsoft Office PowerPoint</Application>
  <PresentationFormat>Custom</PresentationFormat>
  <Paragraphs>154</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Helvetica Neue</vt:lpstr>
      <vt:lpstr>Open Sans</vt:lpstr>
      <vt:lpstr>Template PresentationGo Dark</vt:lpstr>
      <vt:lpstr>   MIXED ECONOMY</vt:lpstr>
      <vt:lpstr>GOLDEN MIX OF</vt:lpstr>
      <vt:lpstr>Mixed Economy- Meaning</vt:lpstr>
      <vt:lpstr>Features</vt:lpstr>
      <vt:lpstr>Features</vt:lpstr>
      <vt:lpstr>EVOLUTION OF THE CONCEPT</vt:lpstr>
      <vt:lpstr>EVOLUTION OF MIXED ECONOMY IN INDIA</vt:lpstr>
      <vt:lpstr>EVOLUTION OF MIXED ECONOMY IN INDIA</vt:lpstr>
      <vt:lpstr>EVOLUTION OF MIXED ECONOMY IN INDIA</vt:lpstr>
      <vt:lpstr>EVOLUTION OF MIXED ECONOMY IN INDIA</vt:lpstr>
      <vt:lpstr>EVOLUTION OF MIXED ECONOMY IN INDIA</vt:lpstr>
      <vt:lpstr>EVOLUTION OF MIXED ECONOMY IN INDIA</vt:lpstr>
      <vt:lpstr>EVOLUTION OF MIXED ECONOMY IN INDIA</vt:lpstr>
      <vt:lpstr>India as a Mixed Economy</vt:lpstr>
      <vt:lpstr>India as a Mixed Economy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dc:title>
  <dc:creator>admin</dc:creator>
  <cp:lastModifiedBy>admin</cp:lastModifiedBy>
  <cp:revision>24</cp:revision>
  <dcterms:modified xsi:type="dcterms:W3CDTF">2019-11-26T02:12:51Z</dcterms:modified>
</cp:coreProperties>
</file>