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6" r:id="rId3"/>
    <p:sldId id="263" r:id="rId4"/>
    <p:sldId id="257" r:id="rId5"/>
    <p:sldId id="258" r:id="rId6"/>
    <p:sldId id="259" r:id="rId7"/>
    <p:sldId id="275" r:id="rId8"/>
    <p:sldId id="260" r:id="rId9"/>
    <p:sldId id="264" r:id="rId10"/>
    <p:sldId id="265" r:id="rId11"/>
    <p:sldId id="266" r:id="rId12"/>
    <p:sldId id="267" r:id="rId13"/>
    <p:sldId id="268" r:id="rId14"/>
    <p:sldId id="269" r:id="rId15"/>
    <p:sldId id="272" r:id="rId16"/>
    <p:sldId id="271" r:id="rId17"/>
    <p:sldId id="27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270" y="21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4/14/2019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4/14/2019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pPr/>
              <a:t>4/14/2019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4/14/2019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dirty="0"/>
          </a:p>
        </p:txBody>
      </p:sp>
      <p:sp>
        <p:nvSpPr>
          <p:cNvPr id="3" name="Subtitle 2"/>
          <p:cNvSpPr>
            <a:spLocks noGrp="1"/>
          </p:cNvSpPr>
          <p:nvPr>
            <p:ph type="subTitle" idx="1"/>
          </p:nvPr>
        </p:nvSpPr>
        <p:spPr/>
        <p:txBody>
          <a:bodyPr/>
          <a:lstStyle/>
          <a:p>
            <a:endParaRPr lang="en-IN"/>
          </a:p>
        </p:txBody>
      </p:sp>
      <p:pic>
        <p:nvPicPr>
          <p:cNvPr id="4" name="Picture 3" descr="à¤¬à¥à¤ à¤°à¤¿à¤µà¥à¤¯à¥: à¤®à¥à¤¹à¤¨à¤¦à¤¾à¤¸"/>
          <p:cNvPicPr>
            <a:picLocks noChangeAspect="1" noChangeArrowheads="1"/>
          </p:cNvPicPr>
          <p:nvPr/>
        </p:nvPicPr>
        <p:blipFill rotWithShape="1">
          <a:blip r:embed="rId2">
            <a:extLst>
              <a:ext uri="{28A0092B-C50C-407E-A947-70E740481C1C}">
                <a14:useLocalDpi xmlns:a14="http://schemas.microsoft.com/office/drawing/2010/main" val="0"/>
              </a:ext>
            </a:extLst>
          </a:blip>
          <a:srcRect l="25754" r="23391"/>
          <a:stretch/>
        </p:blipFill>
        <p:spPr bwMode="auto">
          <a:xfrm>
            <a:off x="1883959" y="0"/>
            <a:ext cx="7116183" cy="600323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009104" y="2551836"/>
            <a:ext cx="6684135" cy="3970318"/>
          </a:xfrm>
          <a:prstGeom prst="rect">
            <a:avLst/>
          </a:prstGeom>
        </p:spPr>
        <p:txBody>
          <a:bodyPr wrap="square">
            <a:spAutoFit/>
          </a:bodyPr>
          <a:lstStyle/>
          <a:p>
            <a:endParaRPr lang="en-IN" dirty="0" smtClean="0">
              <a:solidFill>
                <a:schemeClr val="bg1"/>
              </a:solidFill>
              <a:latin typeface="Georgia" panose="02040502050405020303" pitchFamily="18" charset="0"/>
            </a:endParaRPr>
          </a:p>
          <a:p>
            <a:endParaRPr lang="en-IN" dirty="0">
              <a:solidFill>
                <a:schemeClr val="bg1"/>
              </a:solidFill>
              <a:latin typeface="Georgia" panose="02040502050405020303" pitchFamily="18" charset="0"/>
            </a:endParaRPr>
          </a:p>
          <a:p>
            <a:endParaRPr lang="en-IN" dirty="0" smtClean="0">
              <a:solidFill>
                <a:schemeClr val="bg1"/>
              </a:solidFill>
              <a:latin typeface="Georgia" panose="02040502050405020303" pitchFamily="18" charset="0"/>
            </a:endParaRPr>
          </a:p>
          <a:p>
            <a:endParaRPr lang="en-IN" dirty="0">
              <a:solidFill>
                <a:schemeClr val="bg1"/>
              </a:solidFill>
              <a:latin typeface="Georgia" panose="02040502050405020303" pitchFamily="18" charset="0"/>
            </a:endParaRPr>
          </a:p>
          <a:p>
            <a:endParaRPr lang="en-IN" dirty="0" smtClean="0">
              <a:solidFill>
                <a:schemeClr val="bg1"/>
              </a:solidFill>
              <a:latin typeface="Georgia" panose="02040502050405020303" pitchFamily="18" charset="0"/>
            </a:endParaRPr>
          </a:p>
          <a:p>
            <a:endParaRPr lang="en-IN" dirty="0">
              <a:solidFill>
                <a:schemeClr val="bg1"/>
              </a:solidFill>
              <a:latin typeface="Georgia" panose="02040502050405020303" pitchFamily="18" charset="0"/>
            </a:endParaRPr>
          </a:p>
          <a:p>
            <a:endParaRPr lang="en-IN" dirty="0" smtClean="0">
              <a:solidFill>
                <a:schemeClr val="bg1"/>
              </a:solidFill>
              <a:latin typeface="Georgia" panose="02040502050405020303" pitchFamily="18" charset="0"/>
            </a:endParaRPr>
          </a:p>
          <a:p>
            <a:endParaRPr lang="en-IN" dirty="0">
              <a:solidFill>
                <a:schemeClr val="bg1"/>
              </a:solidFill>
              <a:latin typeface="Georgia" panose="02040502050405020303" pitchFamily="18" charset="0"/>
            </a:endParaRPr>
          </a:p>
          <a:p>
            <a:endParaRPr lang="en-IN" dirty="0" smtClean="0">
              <a:solidFill>
                <a:schemeClr val="bg1"/>
              </a:solidFill>
              <a:latin typeface="Georgia" panose="02040502050405020303" pitchFamily="18" charset="0"/>
            </a:endParaRPr>
          </a:p>
          <a:p>
            <a:endParaRPr lang="en-IN" dirty="0">
              <a:solidFill>
                <a:schemeClr val="bg1"/>
              </a:solidFill>
              <a:latin typeface="Georgia" panose="02040502050405020303" pitchFamily="18" charset="0"/>
            </a:endParaRPr>
          </a:p>
          <a:p>
            <a:endParaRPr lang="en-IN" dirty="0" smtClean="0">
              <a:solidFill>
                <a:schemeClr val="bg1"/>
              </a:solidFill>
              <a:latin typeface="Georgia" panose="02040502050405020303" pitchFamily="18" charset="0"/>
            </a:endParaRPr>
          </a:p>
          <a:p>
            <a:endParaRPr lang="en-IN" dirty="0">
              <a:solidFill>
                <a:schemeClr val="bg1"/>
              </a:solidFill>
              <a:latin typeface="Georgia" panose="02040502050405020303" pitchFamily="18" charset="0"/>
            </a:endParaRPr>
          </a:p>
          <a:p>
            <a:endParaRPr lang="en-IN" dirty="0" smtClean="0">
              <a:solidFill>
                <a:schemeClr val="bg1"/>
              </a:solidFill>
              <a:latin typeface="Georgia" panose="02040502050405020303" pitchFamily="18" charset="0"/>
            </a:endParaRPr>
          </a:p>
          <a:p>
            <a:r>
              <a:rPr lang="hi-IN" dirty="0" smtClean="0">
                <a:solidFill>
                  <a:schemeClr val="accent2">
                    <a:lumMod val="75000"/>
                  </a:schemeClr>
                </a:solidFill>
                <a:latin typeface="Georgia" panose="02040502050405020303" pitchFamily="18" charset="0"/>
              </a:rPr>
              <a:t>उदय </a:t>
            </a:r>
            <a:r>
              <a:rPr lang="hi-IN" dirty="0">
                <a:solidFill>
                  <a:schemeClr val="accent2">
                    <a:lumMod val="75000"/>
                  </a:schemeClr>
                </a:solidFill>
                <a:latin typeface="Georgia" panose="02040502050405020303" pitchFamily="18" charset="0"/>
              </a:rPr>
              <a:t>प्रकाश की लंबी कहानी ‘मोहनदास’ : दलित चेतना का </a:t>
            </a:r>
            <a:r>
              <a:rPr lang="hi-IN" dirty="0" smtClean="0">
                <a:solidFill>
                  <a:schemeClr val="accent2">
                    <a:lumMod val="75000"/>
                  </a:schemeClr>
                </a:solidFill>
                <a:latin typeface="Georgia" panose="02040502050405020303" pitchFamily="18" charset="0"/>
              </a:rPr>
              <a:t>दस्तावेज़</a:t>
            </a:r>
            <a:endParaRPr lang="en-IN" dirty="0">
              <a:solidFill>
                <a:schemeClr val="accent2">
                  <a:lumMod val="75000"/>
                </a:schemeClr>
              </a:solidFill>
            </a:endParaRPr>
          </a:p>
        </p:txBody>
      </p:sp>
    </p:spTree>
    <p:extLst>
      <p:ext uri="{BB962C8B-B14F-4D97-AF65-F5344CB8AC3E}">
        <p14:creationId xmlns:p14="http://schemas.microsoft.com/office/powerpoint/2010/main" val="288627767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t>ईश्वर में</a:t>
            </a:r>
            <a:r>
              <a:rPr lang="en-US" dirty="0" smtClean="0"/>
              <a:t> </a:t>
            </a:r>
            <a:r>
              <a:rPr lang="hi-IN" dirty="0" smtClean="0"/>
              <a:t>आस्था </a:t>
            </a:r>
            <a:r>
              <a:rPr lang="hi-IN" dirty="0"/>
              <a:t/>
            </a:r>
            <a:br>
              <a:rPr lang="hi-IN" dirty="0"/>
            </a:br>
            <a:endParaRPr lang="en-US" dirty="0"/>
          </a:p>
        </p:txBody>
      </p:sp>
      <p:sp>
        <p:nvSpPr>
          <p:cNvPr id="3" name="Content Placeholder 2"/>
          <p:cNvSpPr>
            <a:spLocks noGrp="1"/>
          </p:cNvSpPr>
          <p:nvPr>
            <p:ph idx="1"/>
          </p:nvPr>
        </p:nvSpPr>
        <p:spPr/>
        <p:txBody>
          <a:bodyPr>
            <a:normAutofit/>
          </a:bodyPr>
          <a:lstStyle/>
          <a:p>
            <a:endParaRPr lang="en-US" sz="2000" dirty="0" smtClean="0"/>
          </a:p>
          <a:p>
            <a:endParaRPr lang="en-US" sz="2000" dirty="0"/>
          </a:p>
          <a:p>
            <a:r>
              <a:rPr lang="hi-IN" sz="2000" dirty="0" smtClean="0"/>
              <a:t>कबीर </a:t>
            </a:r>
            <a:r>
              <a:rPr lang="hi-IN" sz="2000" dirty="0"/>
              <a:t>पंथियों की कुलदेवी मलइहा माई और सतगुरु कबीरदास जी पर </a:t>
            </a:r>
            <a:r>
              <a:rPr lang="hi-IN" sz="2000" dirty="0" smtClean="0"/>
              <a:t>उनकी</a:t>
            </a:r>
            <a:endParaRPr lang="en-US" sz="2000" dirty="0" smtClean="0"/>
          </a:p>
          <a:p>
            <a:pPr marL="0" indent="0" algn="just">
              <a:buNone/>
            </a:pPr>
            <a:r>
              <a:rPr lang="hi-IN" sz="2000" dirty="0" smtClean="0"/>
              <a:t> </a:t>
            </a:r>
            <a:r>
              <a:rPr lang="en-US" sz="2000" dirty="0" smtClean="0"/>
              <a:t>  </a:t>
            </a:r>
            <a:r>
              <a:rPr lang="hi-IN" sz="2000" dirty="0" smtClean="0"/>
              <a:t>गहरी </a:t>
            </a:r>
            <a:r>
              <a:rPr lang="hi-IN" sz="2000" dirty="0"/>
              <a:t>आस्था </a:t>
            </a:r>
            <a:r>
              <a:rPr lang="hi-IN" sz="2000" dirty="0" smtClean="0"/>
              <a:t>थी</a:t>
            </a:r>
            <a:r>
              <a:rPr lang="en-US" sz="2000" dirty="0" smtClean="0"/>
              <a:t> </a:t>
            </a:r>
            <a:r>
              <a:rPr lang="hi-IN" sz="2000" dirty="0" smtClean="0"/>
              <a:t>|जीवन </a:t>
            </a:r>
            <a:r>
              <a:rPr lang="hi-IN" sz="2000" dirty="0"/>
              <a:t>की हर मुश्किल कड़ियों में </a:t>
            </a:r>
            <a:r>
              <a:rPr lang="hi-IN" sz="2000" dirty="0" smtClean="0"/>
              <a:t>ईश्वर</a:t>
            </a:r>
            <a:r>
              <a:rPr lang="en-US" sz="2000" dirty="0" smtClean="0"/>
              <a:t> </a:t>
            </a:r>
            <a:r>
              <a:rPr lang="hi-IN" sz="2000" dirty="0" smtClean="0"/>
              <a:t>ने</a:t>
            </a:r>
            <a:r>
              <a:rPr lang="en-US" sz="2000" dirty="0" smtClean="0"/>
              <a:t> </a:t>
            </a:r>
            <a:r>
              <a:rPr lang="hi-IN" sz="2000" dirty="0"/>
              <a:t>उनका </a:t>
            </a:r>
            <a:r>
              <a:rPr lang="hi-IN" sz="2000" dirty="0" smtClean="0"/>
              <a:t>साथ</a:t>
            </a:r>
            <a:r>
              <a:rPr lang="en-US" sz="2000" dirty="0" smtClean="0"/>
              <a:t> </a:t>
            </a:r>
            <a:r>
              <a:rPr lang="hi-IN" sz="2000" dirty="0" smtClean="0"/>
              <a:t>दिया</a:t>
            </a:r>
            <a:r>
              <a:rPr lang="en-US" sz="2000" dirty="0" smtClean="0"/>
              <a:t> </a:t>
            </a:r>
            <a:r>
              <a:rPr lang="hi-IN" sz="2000" dirty="0" smtClean="0"/>
              <a:t>|</a:t>
            </a:r>
            <a:endParaRPr lang="en-US" sz="2000" dirty="0" smtClean="0"/>
          </a:p>
          <a:p>
            <a:pPr marL="0" indent="0" algn="just">
              <a:buNone/>
            </a:pPr>
            <a:r>
              <a:rPr lang="en-US" sz="2000" dirty="0" smtClean="0"/>
              <a:t>    </a:t>
            </a:r>
            <a:r>
              <a:rPr lang="hi-IN" sz="2000" dirty="0" smtClean="0"/>
              <a:t>यह </a:t>
            </a:r>
            <a:r>
              <a:rPr lang="hi-IN" sz="2000" dirty="0"/>
              <a:t>सोच उनमें आत्मविश्वास की भावना जगाने में सफल हुई |</a:t>
            </a:r>
          </a:p>
          <a:p>
            <a:endParaRPr lang="en-US" sz="2000" dirty="0"/>
          </a:p>
        </p:txBody>
      </p:sp>
    </p:spTree>
    <p:extLst>
      <p:ext uri="{BB962C8B-B14F-4D97-AF65-F5344CB8AC3E}">
        <p14:creationId xmlns:p14="http://schemas.microsoft.com/office/powerpoint/2010/main" val="52953341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a:t>दलितों का प्रशासनिक शोषण </a:t>
            </a:r>
            <a:br>
              <a:rPr lang="hi-IN" dirty="0"/>
            </a:br>
            <a:endParaRPr lang="en-US" dirty="0"/>
          </a:p>
        </p:txBody>
      </p:sp>
      <p:sp>
        <p:nvSpPr>
          <p:cNvPr id="3" name="Content Placeholder 2"/>
          <p:cNvSpPr>
            <a:spLocks noGrp="1"/>
          </p:cNvSpPr>
          <p:nvPr>
            <p:ph idx="1"/>
          </p:nvPr>
        </p:nvSpPr>
        <p:spPr/>
        <p:txBody>
          <a:bodyPr/>
          <a:lstStyle/>
          <a:p>
            <a:endParaRPr lang="en-US" dirty="0" smtClean="0"/>
          </a:p>
          <a:p>
            <a:r>
              <a:rPr lang="hi-IN" dirty="0" smtClean="0"/>
              <a:t>प्रशासनिक </a:t>
            </a:r>
            <a:r>
              <a:rPr lang="hi-IN" dirty="0"/>
              <a:t>षड्यंत्रों के फलस्वरूप कोलमाइन्स की नौकरी हाथ से छूट गयी |इतना ही नहीं इस तरह धोखा भी खाना पड़ा कि उसके स्थान पर किसी और को नौकरी पर नियुक्त किया गया </a:t>
            </a:r>
            <a:r>
              <a:rPr lang="hi-IN" dirty="0" smtClean="0"/>
              <a:t>|</a:t>
            </a:r>
            <a:endParaRPr lang="en-US" dirty="0" smtClean="0"/>
          </a:p>
          <a:p>
            <a:endParaRPr lang="en-US" dirty="0"/>
          </a:p>
          <a:p>
            <a:r>
              <a:rPr lang="hi-IN" dirty="0" smtClean="0"/>
              <a:t>शोषण </a:t>
            </a:r>
            <a:r>
              <a:rPr lang="hi-IN" dirty="0"/>
              <a:t>की तीव्रता इतनी हो गयी थी कि मोहनदास को अपना प्रमाण पत्र भी वापस नहीं मिला |भ्रष्टाचार की लू में उसके भाग्य का फूल झुलस गया |जिंदगी में घोर निराशा फैल गयी |</a:t>
            </a:r>
            <a:endParaRPr lang="en-US" dirty="0"/>
          </a:p>
          <a:p>
            <a:endParaRPr lang="en-US" dirty="0"/>
          </a:p>
        </p:txBody>
      </p:sp>
    </p:spTree>
    <p:extLst>
      <p:ext uri="{BB962C8B-B14F-4D97-AF65-F5344CB8AC3E}">
        <p14:creationId xmlns:p14="http://schemas.microsoft.com/office/powerpoint/2010/main" val="124679728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a:t>कुटीर उद्योगों का प्रोत्साहन </a:t>
            </a:r>
            <a:r>
              <a:rPr lang="en-US" dirty="0"/>
              <a:t/>
            </a:r>
            <a:br>
              <a:rPr lang="en-US" dirty="0"/>
            </a:b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hi-IN" dirty="0" smtClean="0"/>
              <a:t>बांस </a:t>
            </a:r>
            <a:r>
              <a:rPr lang="hi-IN" dirty="0"/>
              <a:t>और छीदी की चटाई </a:t>
            </a:r>
            <a:r>
              <a:rPr lang="en-US" dirty="0"/>
              <a:t>,</a:t>
            </a:r>
            <a:r>
              <a:rPr lang="hi-IN" dirty="0"/>
              <a:t>खोम्भरी एवं पकउथी  बनानेवाले </a:t>
            </a:r>
            <a:r>
              <a:rPr lang="en-US" dirty="0" smtClean="0"/>
              <a:t> </a:t>
            </a:r>
            <a:r>
              <a:rPr lang="hi-IN" dirty="0" smtClean="0"/>
              <a:t>कुल </a:t>
            </a:r>
            <a:r>
              <a:rPr lang="hi-IN" dirty="0"/>
              <a:t>का पेशा करने में भी मोहनदास नहीं हिचकता था </a:t>
            </a:r>
            <a:r>
              <a:rPr lang="en-US" dirty="0"/>
              <a:t>|</a:t>
            </a:r>
            <a:r>
              <a:rPr lang="hi-IN" dirty="0"/>
              <a:t>सरकारी नौकरी की प्रतीक्षा व्यर्थ की प्रतीक्षा रही </a:t>
            </a:r>
            <a:r>
              <a:rPr lang="en-US" dirty="0"/>
              <a:t>|</a:t>
            </a:r>
            <a:r>
              <a:rPr lang="hi-IN" dirty="0"/>
              <a:t>फिर </a:t>
            </a:r>
            <a:r>
              <a:rPr lang="hi-IN" dirty="0" smtClean="0"/>
              <a:t>भी </a:t>
            </a:r>
            <a:r>
              <a:rPr lang="hi-IN" dirty="0"/>
              <a:t>जिंदगी की नयी ताकत उसने  कुटीर उद्योग से  प्राप्त किया जिससे  वह आत्मनिर्भरता प्राप्त कर सका </a:t>
            </a:r>
            <a:r>
              <a:rPr lang="en-US" dirty="0"/>
              <a:t>| </a:t>
            </a:r>
          </a:p>
          <a:p>
            <a:endParaRPr lang="en-US" dirty="0"/>
          </a:p>
        </p:txBody>
      </p:sp>
    </p:spTree>
    <p:extLst>
      <p:ext uri="{BB962C8B-B14F-4D97-AF65-F5344CB8AC3E}">
        <p14:creationId xmlns:p14="http://schemas.microsoft.com/office/powerpoint/2010/main" val="226268250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62707"/>
            <a:ext cx="8596668" cy="1320800"/>
          </a:xfrm>
        </p:spPr>
        <p:txBody>
          <a:bodyPr/>
          <a:lstStyle/>
          <a:p>
            <a:r>
              <a:rPr lang="hi-IN" dirty="0"/>
              <a:t>भ्रष्ट राजनीतिक व्यवस्था का संकेत </a:t>
            </a:r>
            <a:r>
              <a:rPr lang="en-US" dirty="0"/>
              <a:t/>
            </a:r>
            <a:br>
              <a:rPr lang="en-US" dirty="0"/>
            </a:br>
            <a:endParaRPr lang="en-US" dirty="0"/>
          </a:p>
        </p:txBody>
      </p:sp>
      <p:sp>
        <p:nvSpPr>
          <p:cNvPr id="3" name="Content Placeholder 2"/>
          <p:cNvSpPr>
            <a:spLocks noGrp="1"/>
          </p:cNvSpPr>
          <p:nvPr>
            <p:ph idx="1"/>
          </p:nvPr>
        </p:nvSpPr>
        <p:spPr/>
        <p:txBody>
          <a:bodyPr/>
          <a:lstStyle/>
          <a:p>
            <a:endParaRPr lang="en-US" dirty="0" smtClean="0"/>
          </a:p>
          <a:p>
            <a:r>
              <a:rPr lang="hi-IN" dirty="0" smtClean="0"/>
              <a:t>एफ.आई </a:t>
            </a:r>
            <a:r>
              <a:rPr lang="hi-IN" dirty="0"/>
              <a:t>.आर  में बिसनाथ का असली नाम मोहनदास लिखा था </a:t>
            </a:r>
            <a:r>
              <a:rPr lang="en-US" dirty="0"/>
              <a:t>|</a:t>
            </a:r>
            <a:r>
              <a:rPr lang="hi-IN" dirty="0"/>
              <a:t>ऐसे में मोहनदास के नाम से उसने बहुत से अत्याचार किए </a:t>
            </a:r>
            <a:r>
              <a:rPr lang="en-US" dirty="0"/>
              <a:t>| </a:t>
            </a:r>
          </a:p>
          <a:p>
            <a:endParaRPr lang="en-US" dirty="0" smtClean="0"/>
          </a:p>
          <a:p>
            <a:r>
              <a:rPr lang="hi-IN" dirty="0" smtClean="0"/>
              <a:t>न्यायिक </a:t>
            </a:r>
            <a:r>
              <a:rPr lang="hi-IN" dirty="0"/>
              <a:t>दंडाधिकारी का तबादला करवाया गया </a:t>
            </a:r>
            <a:r>
              <a:rPr lang="en-US" dirty="0"/>
              <a:t>|</a:t>
            </a:r>
          </a:p>
          <a:p>
            <a:endParaRPr lang="en-US" dirty="0" smtClean="0"/>
          </a:p>
          <a:p>
            <a:r>
              <a:rPr lang="hi-IN" dirty="0" smtClean="0"/>
              <a:t>सरकार </a:t>
            </a:r>
            <a:r>
              <a:rPr lang="hi-IN" dirty="0"/>
              <a:t>द्वारा दलितों के उत्थान  केलिए कई योजनाओं का आयोजन किया गया है किन्तु विडंबना यह है कि इसके कार्यान्वयन व सरकार के द्वारा इस दिशा में किए गए अब तक के सभी सकारात्मक प्रयासों के बावजूद अनुसूचित जातियों एवं जनजातियों के लोगों की स्थिति सामाजिक एवं आर्थिक दृष्टि से संतोषजनक नहीं हो पाई है </a:t>
            </a:r>
            <a:r>
              <a:rPr lang="en-US" dirty="0" smtClean="0"/>
              <a:t>|</a:t>
            </a:r>
            <a:endParaRPr lang="en-US" dirty="0"/>
          </a:p>
        </p:txBody>
      </p:sp>
    </p:spTree>
    <p:extLst>
      <p:ext uri="{BB962C8B-B14F-4D97-AF65-F5344CB8AC3E}">
        <p14:creationId xmlns:p14="http://schemas.microsoft.com/office/powerpoint/2010/main" val="219387416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a:t>शिल्प की दृष्टि से "मोहनदास "</a:t>
            </a:r>
            <a:r>
              <a:rPr lang="en-US" dirty="0"/>
              <a:t/>
            </a:r>
            <a:br>
              <a:rPr lang="en-US" dirty="0"/>
            </a:br>
            <a:endParaRPr lang="en-US" dirty="0"/>
          </a:p>
        </p:txBody>
      </p:sp>
      <p:sp>
        <p:nvSpPr>
          <p:cNvPr id="3" name="Content Placeholder 2"/>
          <p:cNvSpPr>
            <a:spLocks noGrp="1"/>
          </p:cNvSpPr>
          <p:nvPr>
            <p:ph idx="1"/>
          </p:nvPr>
        </p:nvSpPr>
        <p:spPr/>
        <p:txBody>
          <a:bodyPr/>
          <a:lstStyle/>
          <a:p>
            <a:endParaRPr lang="en-US" dirty="0" smtClean="0"/>
          </a:p>
          <a:p>
            <a:r>
              <a:rPr lang="hi-IN" dirty="0" smtClean="0"/>
              <a:t>यह </a:t>
            </a:r>
            <a:r>
              <a:rPr lang="hi-IN" dirty="0"/>
              <a:t>एक काफ़ी लंबी कहानी है </a:t>
            </a:r>
            <a:r>
              <a:rPr lang="en-US" dirty="0"/>
              <a:t>|</a:t>
            </a:r>
            <a:r>
              <a:rPr lang="hi-IN" dirty="0"/>
              <a:t>इसे लघु उपन्यास भी कहा जा सकता है </a:t>
            </a:r>
            <a:r>
              <a:rPr lang="en-US" dirty="0"/>
              <a:t>|</a:t>
            </a:r>
          </a:p>
          <a:p>
            <a:endParaRPr lang="en-US" dirty="0" smtClean="0"/>
          </a:p>
          <a:p>
            <a:r>
              <a:rPr lang="hi-IN" dirty="0" smtClean="0"/>
              <a:t>यह </a:t>
            </a:r>
            <a:r>
              <a:rPr lang="hi-IN" dirty="0"/>
              <a:t>कहानी हमारे समय और समाज का आईना है </a:t>
            </a:r>
            <a:r>
              <a:rPr lang="en-US" dirty="0"/>
              <a:t>|</a:t>
            </a:r>
          </a:p>
          <a:p>
            <a:endParaRPr lang="en-US" dirty="0"/>
          </a:p>
          <a:p>
            <a:r>
              <a:rPr lang="hi-IN" dirty="0" smtClean="0"/>
              <a:t>चलती </a:t>
            </a:r>
            <a:r>
              <a:rPr lang="hi-IN" dirty="0"/>
              <a:t>कहानी के बीच में कहानीकार स्वयं उपस्थित होकर कहते हैं कि </a:t>
            </a:r>
            <a:r>
              <a:rPr lang="hi-IN" dirty="0" smtClean="0"/>
              <a:t>वे</a:t>
            </a:r>
            <a:r>
              <a:rPr lang="en-US" dirty="0" smtClean="0"/>
              <a:t> </a:t>
            </a:r>
            <a:r>
              <a:rPr lang="hi-IN" dirty="0" smtClean="0"/>
              <a:t>अपने  </a:t>
            </a:r>
            <a:r>
              <a:rPr lang="hi-IN" dirty="0"/>
              <a:t>समय और समाज की जिंदगी का ब्यौरा दे रहे हैं </a:t>
            </a:r>
            <a:r>
              <a:rPr lang="en-US" dirty="0"/>
              <a:t>|</a:t>
            </a:r>
            <a:r>
              <a:rPr lang="hi-IN" dirty="0"/>
              <a:t>पर वे यथार्थ को ज्यों- का- त्यों प्रस्तुत नहीं कर रहे हैं </a:t>
            </a:r>
            <a:r>
              <a:rPr lang="en-US" dirty="0"/>
              <a:t>|</a:t>
            </a:r>
            <a:r>
              <a:rPr lang="hi-IN" dirty="0"/>
              <a:t>असल में फंतासी और यथार्थ को मिलाकर अपनी कथा रच रहे हैं </a:t>
            </a:r>
            <a:r>
              <a:rPr lang="en-US" dirty="0"/>
              <a:t>|</a:t>
            </a:r>
          </a:p>
          <a:p>
            <a:endParaRPr lang="en-US" dirty="0"/>
          </a:p>
        </p:txBody>
      </p:sp>
    </p:spTree>
    <p:extLst>
      <p:ext uri="{BB962C8B-B14F-4D97-AF65-F5344CB8AC3E}">
        <p14:creationId xmlns:p14="http://schemas.microsoft.com/office/powerpoint/2010/main" val="26027164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0173" y="328246"/>
            <a:ext cx="8596668" cy="1320800"/>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endParaRPr lang="en-US" dirty="0"/>
          </a:p>
        </p:txBody>
      </p:sp>
      <p:sp>
        <p:nvSpPr>
          <p:cNvPr id="3" name="Content Placeholder 2"/>
          <p:cNvSpPr>
            <a:spLocks noGrp="1"/>
          </p:cNvSpPr>
          <p:nvPr>
            <p:ph idx="1"/>
          </p:nvPr>
        </p:nvSpPr>
        <p:spPr>
          <a:xfrm>
            <a:off x="937846" y="1500554"/>
            <a:ext cx="8336156" cy="4540808"/>
          </a:xfrm>
        </p:spPr>
        <p:txBody>
          <a:bodyPr/>
          <a:lstStyle/>
          <a:p>
            <a:pPr marL="0" indent="0">
              <a:buNone/>
            </a:pPr>
            <a:endParaRPr lang="en-US" dirty="0" smtClean="0"/>
          </a:p>
          <a:p>
            <a:pPr marL="0" indent="0">
              <a:buNone/>
            </a:pPr>
            <a:endParaRPr lang="en-US" dirty="0" smtClean="0"/>
          </a:p>
        </p:txBody>
      </p:sp>
      <p:sp>
        <p:nvSpPr>
          <p:cNvPr id="4" name="Rectangle 3"/>
          <p:cNvSpPr/>
          <p:nvPr/>
        </p:nvSpPr>
        <p:spPr>
          <a:xfrm>
            <a:off x="1184031" y="1266093"/>
            <a:ext cx="7959969" cy="3416320"/>
          </a:xfrm>
          <a:prstGeom prst="rect">
            <a:avLst/>
          </a:prstGeom>
        </p:spPr>
        <p:txBody>
          <a:bodyPr wrap="square">
            <a:spAutoFit/>
          </a:bodyPr>
          <a:lstStyle/>
          <a:p>
            <a:r>
              <a:rPr lang="en-US" dirty="0" smtClean="0"/>
              <a:t> </a:t>
            </a:r>
          </a:p>
          <a:p>
            <a:pPr marL="285750" indent="-285750">
              <a:buFont typeface="Arial" pitchFamily="34" charset="0"/>
              <a:buChar char="•"/>
            </a:pPr>
            <a:endParaRPr lang="en-US" dirty="0" smtClean="0"/>
          </a:p>
          <a:p>
            <a:pPr marL="285750" indent="-285750">
              <a:buFont typeface="Arial" pitchFamily="34" charset="0"/>
              <a:buChar char="•"/>
            </a:pPr>
            <a:endParaRPr lang="en-US" dirty="0"/>
          </a:p>
          <a:p>
            <a:pPr marL="285750" indent="-285750">
              <a:buFont typeface="Wingdings" pitchFamily="2" charset="2"/>
              <a:buChar char="Ø"/>
            </a:pPr>
            <a:r>
              <a:rPr lang="en-US" dirty="0" smtClean="0"/>
              <a:t> </a:t>
            </a:r>
            <a:r>
              <a:rPr lang="hi-IN" dirty="0" smtClean="0"/>
              <a:t>नाम </a:t>
            </a:r>
            <a:r>
              <a:rPr lang="hi-IN" dirty="0"/>
              <a:t>और कई अन्य समानताओं के चलते कहानी पढ़ते हुए यह आभास बराबर बना रहता है कि कहीं यह महात्मा गांधी को नायक बनाकर रची गयी कहानी तो नहीं </a:t>
            </a:r>
            <a:r>
              <a:rPr lang="hi-IN" dirty="0" smtClean="0"/>
              <a:t>है|परन्तु </a:t>
            </a:r>
            <a:r>
              <a:rPr lang="hi-IN" dirty="0"/>
              <a:t>कहानीकार एक बार स्पष्ट कर चुके हैं कि राष्ट्रपिता के नाम और उनसे संबंधित बातें मात्र संयोगवश इसमें आयी हैं |वरना इनका कहानी से कोई रिश्ता नहीं हैं |पाठक  लेखक की इस बात पर कितना भरोसा करे या करता है यह सोचने की बात है |</a:t>
            </a:r>
          </a:p>
          <a:p>
            <a:endParaRPr lang="en-US" dirty="0" smtClean="0"/>
          </a:p>
          <a:p>
            <a:pPr marL="285750" indent="-285750">
              <a:buFont typeface="Arial" pitchFamily="34" charset="0"/>
              <a:buChar char="•"/>
            </a:pPr>
            <a:endParaRPr lang="en-US" dirty="0" smtClean="0"/>
          </a:p>
          <a:p>
            <a:pPr marL="285750" indent="-285750">
              <a:buFont typeface="Wingdings" pitchFamily="2" charset="2"/>
              <a:buChar char="Ø"/>
            </a:pPr>
            <a:r>
              <a:rPr lang="hi-IN" dirty="0" smtClean="0"/>
              <a:t>कहानी </a:t>
            </a:r>
            <a:r>
              <a:rPr lang="hi-IN" dirty="0"/>
              <a:t>में नाटकीयता है |यह नाटकीयता उदयप्रकाश की विशेषता है|</a:t>
            </a:r>
          </a:p>
        </p:txBody>
      </p:sp>
    </p:spTree>
    <p:extLst>
      <p:ext uri="{BB962C8B-B14F-4D97-AF65-F5344CB8AC3E}">
        <p14:creationId xmlns:p14="http://schemas.microsoft.com/office/powerpoint/2010/main" val="260247407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1000"/>
                                        <p:tgtEl>
                                          <p:spTgt spid="4">
                                            <p:txEl>
                                              <p:pRg st="3" end="3"/>
                                            </p:txEl>
                                          </p:spTgt>
                                        </p:tgtEl>
                                      </p:cBhvr>
                                    </p:animEffect>
                                    <p:anim calcmode="lin" valueType="num">
                                      <p:cBhvr>
                                        <p:cTn id="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6" end="6"/>
                                            </p:txEl>
                                          </p:spTgt>
                                        </p:tgtEl>
                                        <p:attrNameLst>
                                          <p:attrName>style.visibility</p:attrName>
                                        </p:attrNameLst>
                                      </p:cBhvr>
                                      <p:to>
                                        <p:strVal val="visible"/>
                                      </p:to>
                                    </p:set>
                                    <p:animEffect transition="in" filter="fade">
                                      <p:cBhvr>
                                        <p:cTn id="12" dur="1000"/>
                                        <p:tgtEl>
                                          <p:spTgt spid="4">
                                            <p:txEl>
                                              <p:pRg st="6" end="6"/>
                                            </p:txEl>
                                          </p:spTgt>
                                        </p:tgtEl>
                                      </p:cBhvr>
                                    </p:animEffect>
                                    <p:anim calcmode="lin" valueType="num">
                                      <p:cBhvr>
                                        <p:cTn id="13"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8523" y="2133599"/>
            <a:ext cx="7795846" cy="2585323"/>
          </a:xfrm>
          <a:prstGeom prst="rect">
            <a:avLst/>
          </a:prstGeom>
        </p:spPr>
        <p:txBody>
          <a:bodyPr wrap="square">
            <a:spAutoFit/>
          </a:bodyPr>
          <a:lstStyle/>
          <a:p>
            <a:endParaRPr lang="en-US" dirty="0" smtClean="0"/>
          </a:p>
          <a:p>
            <a:endParaRPr lang="en-US" dirty="0"/>
          </a:p>
          <a:p>
            <a:pPr marL="285750" indent="-285750">
              <a:buFont typeface="Wingdings" pitchFamily="2" charset="2"/>
              <a:buChar char="Ø"/>
            </a:pPr>
            <a:r>
              <a:rPr lang="hi-IN" dirty="0" smtClean="0"/>
              <a:t>उदय </a:t>
            </a:r>
            <a:r>
              <a:rPr lang="hi-IN" dirty="0"/>
              <a:t>प्रकाश कहानी के अंत की ओर आते हुए  पाठक को कई सूत्र थमाते हैं </a:t>
            </a:r>
            <a:r>
              <a:rPr lang="hi-IN" dirty="0" smtClean="0"/>
              <a:t>|</a:t>
            </a:r>
          </a:p>
          <a:p>
            <a:pPr marL="285750" indent="-285750">
              <a:buFont typeface="Wingdings" pitchFamily="2" charset="2"/>
              <a:buChar char="Ø"/>
            </a:pPr>
            <a:endParaRPr lang="hi-IN" dirty="0"/>
          </a:p>
          <a:p>
            <a:endParaRPr lang="hi-IN" dirty="0"/>
          </a:p>
          <a:p>
            <a:pPr marL="285750" indent="-285750">
              <a:buFont typeface="Wingdings" pitchFamily="2" charset="2"/>
              <a:buChar char="Ø"/>
            </a:pPr>
            <a:r>
              <a:rPr lang="hi-IN" dirty="0" smtClean="0"/>
              <a:t>ये </a:t>
            </a:r>
            <a:r>
              <a:rPr lang="hi-IN" dirty="0"/>
              <a:t>सूत्र सावधान करते हैं कि यदि समय रहते हम न चेते तो समाज में भ्रष्टाचार का बोलबाला हो जाएगा |युवक पलायन करने लगेंगे या फिर आतंकवाद  की राह पर चल पड़ेंगे </a:t>
            </a:r>
            <a:r>
              <a:rPr lang="hi-IN" dirty="0" smtClean="0"/>
              <a:t>|</a:t>
            </a:r>
            <a:endParaRPr lang="en-US" dirty="0" smtClean="0"/>
          </a:p>
          <a:p>
            <a:pPr marL="285750" indent="-285750">
              <a:buFont typeface="Wingdings" pitchFamily="2" charset="2"/>
              <a:buChar char="Ø"/>
            </a:pPr>
            <a:endParaRPr lang="hi-IN" dirty="0"/>
          </a:p>
        </p:txBody>
      </p:sp>
    </p:spTree>
    <p:extLst>
      <p:ext uri="{BB962C8B-B14F-4D97-AF65-F5344CB8AC3E}">
        <p14:creationId xmlns:p14="http://schemas.microsoft.com/office/powerpoint/2010/main" val="18289298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000"/>
                                        <p:tgtEl>
                                          <p:spTgt spid="4">
                                            <p:txEl>
                                              <p:pRg st="2" end="2"/>
                                            </p:txEl>
                                          </p:spTgt>
                                        </p:tgtEl>
                                      </p:cBhvr>
                                    </p:animEffect>
                                    <p:anim calcmode="lin" valueType="num">
                                      <p:cBhvr>
                                        <p:cTn id="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5" end="5"/>
                                            </p:txEl>
                                          </p:spTgt>
                                        </p:tgtEl>
                                        <p:attrNameLst>
                                          <p:attrName>style.visibility</p:attrName>
                                        </p:attrNameLst>
                                      </p:cBhvr>
                                      <p:to>
                                        <p:strVal val="visible"/>
                                      </p:to>
                                    </p:set>
                                    <p:animEffect transition="in" filter="fade">
                                      <p:cBhvr>
                                        <p:cTn id="12" dur="1000"/>
                                        <p:tgtEl>
                                          <p:spTgt spid="4">
                                            <p:txEl>
                                              <p:pRg st="5" end="5"/>
                                            </p:txEl>
                                          </p:spTgt>
                                        </p:tgtEl>
                                      </p:cBhvr>
                                    </p:animEffect>
                                    <p:anim calcmode="lin" valueType="num">
                                      <p:cBhvr>
                                        <p:cTn id="1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i-IN" dirty="0" smtClean="0"/>
              <a:t/>
            </a:r>
            <a:br>
              <a:rPr lang="hi-IN" dirty="0" smtClean="0"/>
            </a:br>
            <a:r>
              <a:rPr lang="hi-IN" dirty="0" smtClean="0"/>
              <a:t>निष्कर्ष</a:t>
            </a:r>
            <a:endParaRPr lang="en-US" dirty="0"/>
          </a:p>
        </p:txBody>
      </p:sp>
      <p:sp>
        <p:nvSpPr>
          <p:cNvPr id="3" name="Content Placeholder 2"/>
          <p:cNvSpPr>
            <a:spLocks noGrp="1"/>
          </p:cNvSpPr>
          <p:nvPr>
            <p:ph idx="1"/>
          </p:nvPr>
        </p:nvSpPr>
        <p:spPr/>
        <p:txBody>
          <a:bodyPr/>
          <a:lstStyle/>
          <a:p>
            <a:r>
              <a:rPr lang="hi-IN" dirty="0"/>
              <a:t>कहा जाता है कि साहित्यकार  भविष्यवक्ता होता है |</a:t>
            </a:r>
            <a:endParaRPr lang="en-US" dirty="0"/>
          </a:p>
          <a:p>
            <a:r>
              <a:rPr lang="hi-IN" dirty="0"/>
              <a:t>यह कहानी कई साल पहले लिखी गयी थी ,आज हम यह सब होता हुआ सरे आम देख रहे हैं |</a:t>
            </a:r>
          </a:p>
          <a:p>
            <a:endParaRPr lang="en-US" dirty="0"/>
          </a:p>
          <a:p>
            <a:r>
              <a:rPr lang="hi-IN" dirty="0" smtClean="0"/>
              <a:t>उदय </a:t>
            </a:r>
            <a:r>
              <a:rPr lang="hi-IN" dirty="0"/>
              <a:t>प्रकाश की कहानियों का न केवल शिल्प अनूठा है वरन वे बहुत बारीकी से अपने समय और समाज का </a:t>
            </a:r>
            <a:r>
              <a:rPr lang="hi-IN" dirty="0" smtClean="0"/>
              <a:t>निरीक्षण </a:t>
            </a:r>
            <a:r>
              <a:rPr lang="hi-IN" dirty="0"/>
              <a:t>भी करते चलते  हैं </a:t>
            </a:r>
            <a:r>
              <a:rPr lang="hi-IN" dirty="0" smtClean="0"/>
              <a:t>|</a:t>
            </a:r>
          </a:p>
          <a:p>
            <a:endParaRPr lang="hi-IN" dirty="0"/>
          </a:p>
          <a:p>
            <a:endParaRPr lang="hi-IN" dirty="0" smtClean="0"/>
          </a:p>
          <a:p>
            <a:pPr marL="0" indent="0" algn="ctr">
              <a:buNone/>
            </a:pPr>
            <a:r>
              <a:rPr lang="hi-IN" dirty="0"/>
              <a:t>-----------------------------------------------------</a:t>
            </a:r>
            <a:endParaRPr lang="en-US" dirty="0"/>
          </a:p>
        </p:txBody>
      </p:sp>
    </p:spTree>
    <p:extLst>
      <p:ext uri="{BB962C8B-B14F-4D97-AF65-F5344CB8AC3E}">
        <p14:creationId xmlns:p14="http://schemas.microsoft.com/office/powerpoint/2010/main" val="1695127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579077"/>
            <a:ext cx="8596668" cy="1395045"/>
          </a:xfrm>
        </p:spPr>
        <p:txBody>
          <a:bodyPr/>
          <a:lstStyle/>
          <a:p>
            <a:pPr algn="ctr"/>
            <a:r>
              <a:rPr lang="hi-IN" dirty="0" smtClean="0"/>
              <a:t/>
            </a:r>
            <a:br>
              <a:rPr lang="hi-IN" dirty="0" smtClean="0"/>
            </a:br>
            <a:r>
              <a:rPr lang="hi-IN" dirty="0" smtClean="0"/>
              <a:t>लेखक </a:t>
            </a:r>
            <a:r>
              <a:rPr lang="hi-IN" dirty="0"/>
              <a:t>परिचय</a:t>
            </a:r>
            <a:endParaRPr lang="en-US" dirty="0"/>
          </a:p>
        </p:txBody>
      </p:sp>
    </p:spTree>
    <p:extLst>
      <p:ext uri="{BB962C8B-B14F-4D97-AF65-F5344CB8AC3E}">
        <p14:creationId xmlns:p14="http://schemas.microsoft.com/office/powerpoint/2010/main" val="23819281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hi-IN" dirty="0" smtClean="0"/>
              <a:t/>
            </a:r>
            <a:br>
              <a:rPr lang="hi-IN" dirty="0" smtClean="0"/>
            </a:br>
            <a:r>
              <a:rPr lang="en-US" dirty="0" err="1" smtClean="0"/>
              <a:t>उदय</a:t>
            </a:r>
            <a:r>
              <a:rPr lang="en-US" dirty="0" smtClean="0"/>
              <a:t>  </a:t>
            </a:r>
            <a:r>
              <a:rPr lang="en-US" dirty="0" err="1" smtClean="0"/>
              <a:t>प्रकाश</a:t>
            </a:r>
            <a:r>
              <a:rPr lang="en-US" dirty="0" smtClean="0"/>
              <a:t> </a:t>
            </a:r>
            <a:r>
              <a:rPr lang="hi-IN" dirty="0" smtClean="0"/>
              <a:t/>
            </a:r>
            <a:br>
              <a:rPr lang="hi-IN" dirty="0" smtClean="0"/>
            </a:br>
            <a:r>
              <a:rPr lang="hi-IN" dirty="0" smtClean="0"/>
              <a:t/>
            </a:r>
            <a:br>
              <a:rPr lang="hi-IN" dirty="0" smtClean="0"/>
            </a:br>
            <a:r>
              <a:rPr lang="hi-IN" dirty="0"/>
              <a:t> </a:t>
            </a:r>
            <a:r>
              <a:rPr lang="hi-IN" dirty="0" smtClean="0"/>
              <a:t>  </a:t>
            </a:r>
            <a:endParaRPr lang="en-US" dirty="0"/>
          </a:p>
        </p:txBody>
      </p:sp>
      <p:sp>
        <p:nvSpPr>
          <p:cNvPr id="3" name="Content Placeholder 2"/>
          <p:cNvSpPr>
            <a:spLocks noGrp="1"/>
          </p:cNvSpPr>
          <p:nvPr>
            <p:ph idx="1"/>
          </p:nvPr>
        </p:nvSpPr>
        <p:spPr/>
        <p:txBody>
          <a:bodyPr/>
          <a:lstStyle/>
          <a:p>
            <a:pPr marL="0" indent="0" algn="ctr">
              <a:buNone/>
            </a:pPr>
            <a:r>
              <a:rPr lang="hi-IN" dirty="0"/>
              <a:t>जन्म </a:t>
            </a:r>
            <a:r>
              <a:rPr lang="hi-IN" dirty="0" smtClean="0"/>
              <a:t>-1952 </a:t>
            </a:r>
            <a:r>
              <a:rPr lang="hi-IN" dirty="0"/>
              <a:t>, स्थान –मध्यप्रदेश</a:t>
            </a:r>
            <a:endParaRPr lang="en-US" dirty="0" smtClean="0"/>
          </a:p>
          <a:p>
            <a:r>
              <a:rPr lang="en-US" dirty="0" err="1" smtClean="0"/>
              <a:t>वे</a:t>
            </a:r>
            <a:r>
              <a:rPr lang="en-US" dirty="0" smtClean="0"/>
              <a:t> </a:t>
            </a:r>
            <a:r>
              <a:rPr lang="en-US" dirty="0" err="1" smtClean="0"/>
              <a:t>बहुमुखी</a:t>
            </a:r>
            <a:r>
              <a:rPr lang="en-US" dirty="0" smtClean="0"/>
              <a:t> </a:t>
            </a:r>
            <a:r>
              <a:rPr lang="en-US" dirty="0" err="1" smtClean="0"/>
              <a:t>प्रतिभा</a:t>
            </a:r>
            <a:r>
              <a:rPr lang="en-US" dirty="0" smtClean="0"/>
              <a:t> </a:t>
            </a:r>
            <a:r>
              <a:rPr lang="en-US" dirty="0" err="1" smtClean="0"/>
              <a:t>के</a:t>
            </a:r>
            <a:r>
              <a:rPr lang="en-US" dirty="0" smtClean="0"/>
              <a:t> </a:t>
            </a:r>
            <a:r>
              <a:rPr lang="en-US" dirty="0" err="1" smtClean="0"/>
              <a:t>रचनाकार</a:t>
            </a:r>
            <a:r>
              <a:rPr lang="en-US" dirty="0" smtClean="0"/>
              <a:t> </a:t>
            </a:r>
            <a:r>
              <a:rPr lang="en-US" dirty="0" err="1" smtClean="0"/>
              <a:t>हैं</a:t>
            </a:r>
            <a:r>
              <a:rPr lang="en-US" dirty="0" smtClean="0"/>
              <a:t> |</a:t>
            </a:r>
            <a:r>
              <a:rPr lang="en-US" dirty="0" err="1" smtClean="0"/>
              <a:t>उदय</a:t>
            </a:r>
            <a:r>
              <a:rPr lang="en-US" dirty="0" smtClean="0"/>
              <a:t> </a:t>
            </a:r>
            <a:r>
              <a:rPr lang="en-US" dirty="0" err="1" smtClean="0"/>
              <a:t>प्रकाश</a:t>
            </a:r>
            <a:r>
              <a:rPr lang="en-US" dirty="0" smtClean="0"/>
              <a:t> </a:t>
            </a:r>
            <a:r>
              <a:rPr lang="en-US" dirty="0" err="1" smtClean="0"/>
              <a:t>हिंदी</a:t>
            </a:r>
            <a:r>
              <a:rPr lang="en-US" dirty="0" smtClean="0"/>
              <a:t> </a:t>
            </a:r>
            <a:r>
              <a:rPr lang="en-US" dirty="0" err="1" smtClean="0"/>
              <a:t>के</a:t>
            </a:r>
            <a:r>
              <a:rPr lang="en-US" dirty="0" smtClean="0"/>
              <a:t> </a:t>
            </a:r>
            <a:r>
              <a:rPr lang="en-US" dirty="0" err="1" smtClean="0"/>
              <a:t>चर्चित</a:t>
            </a:r>
            <a:r>
              <a:rPr lang="en-US" dirty="0" smtClean="0"/>
              <a:t> </a:t>
            </a:r>
            <a:r>
              <a:rPr lang="en-US" dirty="0" err="1" smtClean="0"/>
              <a:t>और</a:t>
            </a:r>
            <a:r>
              <a:rPr lang="en-US" dirty="0" smtClean="0"/>
              <a:t> </a:t>
            </a:r>
            <a:r>
              <a:rPr lang="en-US" dirty="0" err="1" smtClean="0"/>
              <a:t>बहुपठित</a:t>
            </a:r>
            <a:r>
              <a:rPr lang="en-US" dirty="0" smtClean="0"/>
              <a:t> </a:t>
            </a:r>
            <a:r>
              <a:rPr lang="en-US" dirty="0" err="1" smtClean="0"/>
              <a:t>कथाकारों</a:t>
            </a:r>
            <a:r>
              <a:rPr lang="en-US" dirty="0" smtClean="0"/>
              <a:t> </a:t>
            </a:r>
            <a:r>
              <a:rPr lang="en-US" dirty="0" err="1" smtClean="0"/>
              <a:t>में</a:t>
            </a:r>
            <a:r>
              <a:rPr lang="en-US" dirty="0" smtClean="0"/>
              <a:t> </a:t>
            </a:r>
            <a:r>
              <a:rPr lang="en-US" dirty="0" err="1" smtClean="0"/>
              <a:t>से</a:t>
            </a:r>
            <a:r>
              <a:rPr lang="en-US" dirty="0" smtClean="0"/>
              <a:t> </a:t>
            </a:r>
            <a:r>
              <a:rPr lang="en-US" dirty="0" err="1" smtClean="0"/>
              <a:t>एक</a:t>
            </a:r>
            <a:r>
              <a:rPr lang="en-US" dirty="0" smtClean="0"/>
              <a:t> </a:t>
            </a:r>
            <a:r>
              <a:rPr lang="en-US" dirty="0" err="1" smtClean="0"/>
              <a:t>हैं</a:t>
            </a:r>
            <a:r>
              <a:rPr lang="en-US" dirty="0" smtClean="0"/>
              <a:t> |</a:t>
            </a:r>
            <a:r>
              <a:rPr lang="en-US" dirty="0" err="1" smtClean="0"/>
              <a:t>वे</a:t>
            </a:r>
            <a:r>
              <a:rPr lang="en-US" dirty="0" smtClean="0"/>
              <a:t> </a:t>
            </a:r>
            <a:r>
              <a:rPr lang="en-US" dirty="0" err="1" smtClean="0"/>
              <a:t>कविताएँ</a:t>
            </a:r>
            <a:r>
              <a:rPr lang="en-US" dirty="0" smtClean="0"/>
              <a:t> </a:t>
            </a:r>
            <a:r>
              <a:rPr lang="en-US" dirty="0" err="1" smtClean="0"/>
              <a:t>भी</a:t>
            </a:r>
            <a:r>
              <a:rPr lang="en-US" dirty="0" smtClean="0"/>
              <a:t> </a:t>
            </a:r>
            <a:r>
              <a:rPr lang="en-US" dirty="0" err="1" smtClean="0"/>
              <a:t>बहुत</a:t>
            </a:r>
            <a:r>
              <a:rPr lang="en-US" dirty="0" smtClean="0"/>
              <a:t> </a:t>
            </a:r>
            <a:r>
              <a:rPr lang="en-US" dirty="0" err="1" smtClean="0"/>
              <a:t>सुन्दर</a:t>
            </a:r>
            <a:r>
              <a:rPr lang="en-US" dirty="0" smtClean="0"/>
              <a:t> </a:t>
            </a:r>
            <a:r>
              <a:rPr lang="en-US" dirty="0" err="1" smtClean="0"/>
              <a:t>लिखते</a:t>
            </a:r>
            <a:r>
              <a:rPr lang="en-US" dirty="0" smtClean="0"/>
              <a:t> </a:t>
            </a:r>
            <a:r>
              <a:rPr lang="en-US" dirty="0" err="1" smtClean="0"/>
              <a:t>हैं</a:t>
            </a:r>
            <a:r>
              <a:rPr lang="en-US" dirty="0" smtClean="0"/>
              <a:t> </a:t>
            </a:r>
            <a:r>
              <a:rPr lang="en-US" dirty="0" err="1" smtClean="0"/>
              <a:t>और</a:t>
            </a:r>
            <a:r>
              <a:rPr lang="en-US" dirty="0" smtClean="0"/>
              <a:t> </a:t>
            </a:r>
            <a:r>
              <a:rPr lang="en-US" dirty="0" err="1" smtClean="0"/>
              <a:t>उनका</a:t>
            </a:r>
            <a:r>
              <a:rPr lang="en-US" dirty="0" smtClean="0"/>
              <a:t> </a:t>
            </a:r>
            <a:r>
              <a:rPr lang="en-US" dirty="0" err="1" smtClean="0"/>
              <a:t>नॉनफ़िक्शन</a:t>
            </a:r>
            <a:r>
              <a:rPr lang="en-US" dirty="0" smtClean="0"/>
              <a:t> </a:t>
            </a:r>
            <a:r>
              <a:rPr lang="en-US" dirty="0" err="1" smtClean="0"/>
              <a:t>भी</a:t>
            </a:r>
            <a:r>
              <a:rPr lang="en-US" dirty="0" smtClean="0"/>
              <a:t> </a:t>
            </a:r>
            <a:r>
              <a:rPr lang="en-US" dirty="0" err="1" smtClean="0"/>
              <a:t>उच्च</a:t>
            </a:r>
            <a:r>
              <a:rPr lang="en-US" dirty="0" smtClean="0"/>
              <a:t> </a:t>
            </a:r>
            <a:r>
              <a:rPr lang="en-US" dirty="0" err="1" smtClean="0"/>
              <a:t>कोटि</a:t>
            </a:r>
            <a:r>
              <a:rPr lang="en-US" dirty="0" smtClean="0"/>
              <a:t> </a:t>
            </a:r>
            <a:r>
              <a:rPr lang="en-US" dirty="0" err="1" smtClean="0"/>
              <a:t>का</a:t>
            </a:r>
            <a:r>
              <a:rPr lang="en-US" dirty="0" smtClean="0"/>
              <a:t>  </a:t>
            </a:r>
            <a:r>
              <a:rPr lang="en-US" dirty="0" err="1" smtClean="0"/>
              <a:t>होता</a:t>
            </a:r>
            <a:r>
              <a:rPr lang="en-US" dirty="0" smtClean="0"/>
              <a:t>  </a:t>
            </a:r>
            <a:r>
              <a:rPr lang="en-US" dirty="0" err="1" smtClean="0"/>
              <a:t>है</a:t>
            </a:r>
            <a:r>
              <a:rPr lang="en-US" dirty="0" smtClean="0"/>
              <a:t> |</a:t>
            </a:r>
          </a:p>
          <a:p>
            <a:r>
              <a:rPr lang="en-US" dirty="0" smtClean="0"/>
              <a:t>'</a:t>
            </a:r>
            <a:r>
              <a:rPr lang="en-US" dirty="0" err="1" smtClean="0"/>
              <a:t>सुनो</a:t>
            </a:r>
            <a:r>
              <a:rPr lang="en-US" dirty="0" smtClean="0"/>
              <a:t> </a:t>
            </a:r>
            <a:r>
              <a:rPr lang="en-US" dirty="0" err="1" smtClean="0"/>
              <a:t>कारीगर</a:t>
            </a:r>
            <a:r>
              <a:rPr lang="en-US" dirty="0" smtClean="0"/>
              <a:t> ','</a:t>
            </a:r>
            <a:r>
              <a:rPr lang="en-US" dirty="0" err="1" smtClean="0"/>
              <a:t>अबूतर-कबूतर</a:t>
            </a:r>
            <a:r>
              <a:rPr lang="en-US" dirty="0" smtClean="0"/>
              <a:t> ','</a:t>
            </a:r>
            <a:r>
              <a:rPr lang="en-US" dirty="0" err="1" smtClean="0"/>
              <a:t>रात</a:t>
            </a:r>
            <a:r>
              <a:rPr lang="en-US" dirty="0" smtClean="0"/>
              <a:t> </a:t>
            </a:r>
            <a:r>
              <a:rPr lang="en-US" dirty="0" err="1" smtClean="0"/>
              <a:t>में</a:t>
            </a:r>
            <a:r>
              <a:rPr lang="en-US" dirty="0" smtClean="0"/>
              <a:t> </a:t>
            </a:r>
            <a:r>
              <a:rPr lang="en-US" dirty="0" err="1" smtClean="0"/>
              <a:t>हारमोनियम</a:t>
            </a:r>
            <a:r>
              <a:rPr lang="en-US" dirty="0" smtClean="0"/>
              <a:t>' </a:t>
            </a:r>
            <a:r>
              <a:rPr lang="en-US" dirty="0" err="1" smtClean="0"/>
              <a:t>आदि</a:t>
            </a:r>
            <a:r>
              <a:rPr lang="en-US" dirty="0" smtClean="0"/>
              <a:t> </a:t>
            </a:r>
            <a:r>
              <a:rPr lang="en-US" dirty="0" err="1" smtClean="0"/>
              <a:t>उनके</a:t>
            </a:r>
            <a:r>
              <a:rPr lang="en-US" dirty="0" smtClean="0"/>
              <a:t> </a:t>
            </a:r>
            <a:r>
              <a:rPr lang="en-US" dirty="0" err="1" smtClean="0"/>
              <a:t>कविता</a:t>
            </a:r>
            <a:r>
              <a:rPr lang="en-US" dirty="0" smtClean="0"/>
              <a:t> </a:t>
            </a:r>
            <a:r>
              <a:rPr lang="en-US" dirty="0" err="1" smtClean="0"/>
              <a:t>संग्रह</a:t>
            </a:r>
            <a:r>
              <a:rPr lang="en-US" dirty="0" smtClean="0"/>
              <a:t> </a:t>
            </a:r>
            <a:r>
              <a:rPr lang="en-US" dirty="0" err="1" smtClean="0"/>
              <a:t>हैं</a:t>
            </a:r>
            <a:r>
              <a:rPr lang="en-US" dirty="0" smtClean="0"/>
              <a:t> |</a:t>
            </a:r>
          </a:p>
          <a:p>
            <a:endParaRPr lang="en-US" dirty="0" smtClean="0"/>
          </a:p>
          <a:p>
            <a:r>
              <a:rPr lang="hi-IN" dirty="0" smtClean="0"/>
              <a:t>'दरियाई घोडा','तिरिछ','पाल गोमरा का स्कूटर','पीली छतरीवाली लड़की' आदि उनके कहानी संग्रह हैं जिनमें इन्हीं शीर्षकों की लम्बी कहानियाँ भी शामिल हैं |</a:t>
            </a:r>
            <a:endParaRPr lang="en-US" dirty="0" smtClean="0"/>
          </a:p>
          <a:p>
            <a:r>
              <a:rPr lang="hi-IN" dirty="0" smtClean="0"/>
              <a:t>वे अनुवाद के क्षेत्र में भी कार्यरत रहे |</a:t>
            </a:r>
            <a:endParaRPr lang="en-US" dirty="0" smtClean="0"/>
          </a:p>
          <a:p>
            <a:r>
              <a:rPr lang="hi-IN" dirty="0" smtClean="0"/>
              <a:t>फिल्म निर्माण में भी उन्होंने अपना हाथ सफलतापूर्वक आजमाया है | </a:t>
            </a:r>
            <a:endParaRPr lang="en-US" dirty="0" smtClean="0"/>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b="1" dirty="0" err="1" smtClean="0"/>
              <a:t>मोहनदास</a:t>
            </a:r>
            <a:endParaRPr lang="en-IN" b="1" dirty="0"/>
          </a:p>
        </p:txBody>
      </p:sp>
      <p:sp>
        <p:nvSpPr>
          <p:cNvPr id="3" name="Content Placeholder 2"/>
          <p:cNvSpPr>
            <a:spLocks noGrp="1"/>
          </p:cNvSpPr>
          <p:nvPr>
            <p:ph idx="1"/>
          </p:nvPr>
        </p:nvSpPr>
        <p:spPr/>
        <p:txBody>
          <a:bodyPr/>
          <a:lstStyle/>
          <a:p>
            <a:r>
              <a:rPr lang="hi-IN" dirty="0" smtClean="0"/>
              <a:t>मध्यप्रदेश </a:t>
            </a:r>
            <a:r>
              <a:rPr lang="hi-IN" dirty="0"/>
              <a:t>के अनुपपुर जिले के साकिन पुरबनरा में रहनेवाला था</a:t>
            </a:r>
            <a:r>
              <a:rPr lang="hi-IN" dirty="0" smtClean="0"/>
              <a:t>।</a:t>
            </a:r>
            <a:endParaRPr lang="en-IN" dirty="0" smtClean="0"/>
          </a:p>
          <a:p>
            <a:pPr marL="0" indent="0">
              <a:buNone/>
            </a:pPr>
            <a:r>
              <a:rPr lang="hi-IN" dirty="0" smtClean="0"/>
              <a:t> </a:t>
            </a:r>
            <a:endParaRPr lang="en-IN" dirty="0" smtClean="0"/>
          </a:p>
          <a:p>
            <a:r>
              <a:rPr lang="hi-IN" dirty="0" smtClean="0"/>
              <a:t> </a:t>
            </a:r>
            <a:r>
              <a:rPr lang="hi-IN" dirty="0"/>
              <a:t>एम.जी. शासकीय डिग्री कॉलेज से बी.ए. की परीक्षा फर्स्ट डिविज़न के साथ मेरिट में विश्वविद्यालय के टोपर्स में दूसरे नंबर पर हासिल किया</a:t>
            </a:r>
            <a:r>
              <a:rPr lang="hi-IN" dirty="0" smtClean="0"/>
              <a:t>।</a:t>
            </a:r>
            <a:endParaRPr lang="en-IN" dirty="0" smtClean="0"/>
          </a:p>
          <a:p>
            <a:pPr marL="0" indent="0">
              <a:buNone/>
            </a:pPr>
            <a:endParaRPr lang="en-IN" dirty="0" smtClean="0"/>
          </a:p>
          <a:p>
            <a:r>
              <a:rPr lang="hi-IN" dirty="0" smtClean="0"/>
              <a:t> </a:t>
            </a:r>
            <a:r>
              <a:rPr lang="hi-IN" dirty="0"/>
              <a:t>जाति </a:t>
            </a:r>
            <a:r>
              <a:rPr lang="en-IN" dirty="0"/>
              <a:t>-</a:t>
            </a:r>
            <a:r>
              <a:rPr lang="hi-IN" dirty="0" smtClean="0"/>
              <a:t> कबीरपंथी।</a:t>
            </a:r>
            <a:endParaRPr lang="en-IN" dirty="0" smtClean="0"/>
          </a:p>
          <a:p>
            <a:pPr marL="0" indent="0">
              <a:buNone/>
            </a:pPr>
            <a:endParaRPr lang="en-IN" dirty="0" smtClean="0"/>
          </a:p>
          <a:p>
            <a:r>
              <a:rPr lang="hi-IN" dirty="0" smtClean="0"/>
              <a:t> </a:t>
            </a:r>
            <a:r>
              <a:rPr lang="hi-IN" dirty="0"/>
              <a:t>सूपा – चटाई – दरी - कंबल बुनने का काम ही उसकी बिरादरी के लोग करते हैं। </a:t>
            </a:r>
            <a:endParaRPr lang="en-IN" dirty="0"/>
          </a:p>
        </p:txBody>
      </p:sp>
    </p:spTree>
    <p:extLst>
      <p:ext uri="{BB962C8B-B14F-4D97-AF65-F5344CB8AC3E}">
        <p14:creationId xmlns:p14="http://schemas.microsoft.com/office/powerpoint/2010/main" val="81171689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000"/>
                                        <p:tgtEl>
                                          <p:spTgt spid="3">
                                            <p:txEl>
                                              <p:pRg st="6" end="6"/>
                                            </p:txEl>
                                          </p:spTgt>
                                        </p:tgtEl>
                                      </p:cBhvr>
                                    </p:animEffect>
                                    <p:anim calcmode="lin" valueType="num">
                                      <p:cBhvr>
                                        <p:cTn id="3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a:t>जाति </a:t>
            </a:r>
            <a:r>
              <a:rPr lang="en-IN" dirty="0"/>
              <a:t>-</a:t>
            </a:r>
            <a:r>
              <a:rPr lang="hi-IN" dirty="0"/>
              <a:t> कबीरपंथी</a:t>
            </a:r>
            <a:endParaRPr lang="en-IN" dirty="0"/>
          </a:p>
        </p:txBody>
      </p:sp>
      <p:sp>
        <p:nvSpPr>
          <p:cNvPr id="3" name="Content Placeholder 2"/>
          <p:cNvSpPr>
            <a:spLocks noGrp="1"/>
          </p:cNvSpPr>
          <p:nvPr>
            <p:ph idx="1"/>
          </p:nvPr>
        </p:nvSpPr>
        <p:spPr/>
        <p:txBody>
          <a:bodyPr>
            <a:normAutofit fontScale="92500" lnSpcReduction="10000"/>
          </a:bodyPr>
          <a:lstStyle/>
          <a:p>
            <a:pPr marL="0" indent="0">
              <a:buNone/>
            </a:pPr>
            <a:endParaRPr lang="en-IN" dirty="0" smtClean="0"/>
          </a:p>
          <a:p>
            <a:r>
              <a:rPr lang="hi-IN" dirty="0" smtClean="0"/>
              <a:t>कबीरपंथियों </a:t>
            </a:r>
            <a:r>
              <a:rPr lang="hi-IN" dirty="0"/>
              <a:t>की कुलदेवी मलइहा माई और सतगुरु </a:t>
            </a:r>
            <a:r>
              <a:rPr lang="hi-IN" dirty="0" smtClean="0"/>
              <a:t>कबीरदास </a:t>
            </a:r>
            <a:r>
              <a:rPr lang="hi-IN" dirty="0"/>
              <a:t>जी </a:t>
            </a:r>
            <a:r>
              <a:rPr lang="hi-IN" dirty="0" smtClean="0"/>
              <a:t>पर</a:t>
            </a:r>
            <a:r>
              <a:rPr lang="en-US" smtClean="0"/>
              <a:t> </a:t>
            </a:r>
            <a:r>
              <a:rPr lang="hi-IN" smtClean="0"/>
              <a:t>गहरी </a:t>
            </a:r>
            <a:r>
              <a:rPr lang="hi-IN" dirty="0"/>
              <a:t>आस्था थी</a:t>
            </a:r>
            <a:r>
              <a:rPr lang="hi-IN" dirty="0" smtClean="0"/>
              <a:t>।</a:t>
            </a:r>
            <a:endParaRPr lang="en-IN" dirty="0" smtClean="0"/>
          </a:p>
          <a:p>
            <a:pPr marL="0" indent="0">
              <a:buNone/>
            </a:pPr>
            <a:endParaRPr lang="en-IN" dirty="0" smtClean="0"/>
          </a:p>
          <a:p>
            <a:r>
              <a:rPr lang="hi-IN" dirty="0"/>
              <a:t>कबीरपंथी बंसहर पलिहा नीची जात के माने जाते थे</a:t>
            </a:r>
            <a:r>
              <a:rPr lang="hi-IN" dirty="0" smtClean="0"/>
              <a:t>। </a:t>
            </a:r>
            <a:endParaRPr lang="en-IN" dirty="0" smtClean="0"/>
          </a:p>
          <a:p>
            <a:pPr marL="0" indent="0">
              <a:buNone/>
            </a:pPr>
            <a:endParaRPr lang="en-IN" dirty="0" smtClean="0"/>
          </a:p>
          <a:p>
            <a:r>
              <a:rPr lang="hi-IN" dirty="0" smtClean="0"/>
              <a:t>लेकिन </a:t>
            </a:r>
            <a:r>
              <a:rPr lang="hi-IN" dirty="0"/>
              <a:t>सरकारी गज़ट के अनुसार </a:t>
            </a:r>
            <a:r>
              <a:rPr lang="hi-IN" dirty="0" smtClean="0"/>
              <a:t>वे</a:t>
            </a:r>
            <a:r>
              <a:rPr lang="en-IN" dirty="0" smtClean="0"/>
              <a:t> </a:t>
            </a:r>
            <a:r>
              <a:rPr lang="hi-IN" dirty="0" smtClean="0"/>
              <a:t>ना </a:t>
            </a:r>
            <a:r>
              <a:rPr lang="hi-IN" dirty="0"/>
              <a:t>अनुसूचित जाति के हैं </a:t>
            </a:r>
            <a:r>
              <a:rPr lang="hi-IN" dirty="0" smtClean="0"/>
              <a:t>ना </a:t>
            </a:r>
            <a:r>
              <a:rPr lang="hi-IN" dirty="0"/>
              <a:t>आदिवास या आदिम </a:t>
            </a:r>
            <a:r>
              <a:rPr lang="hi-IN" dirty="0" smtClean="0"/>
              <a:t>जनजाति</a:t>
            </a:r>
            <a:endParaRPr lang="en-IN" dirty="0" smtClean="0"/>
          </a:p>
          <a:p>
            <a:pPr marL="0" indent="0">
              <a:buNone/>
            </a:pPr>
            <a:endParaRPr lang="en-IN" dirty="0" smtClean="0"/>
          </a:p>
          <a:p>
            <a:pPr marL="0" indent="0">
              <a:buNone/>
            </a:pPr>
            <a:r>
              <a:rPr lang="hi-IN" dirty="0" smtClean="0"/>
              <a:t> </a:t>
            </a:r>
            <a:endParaRPr lang="en-IN" dirty="0"/>
          </a:p>
          <a:p>
            <a:pPr marL="0" indent="0">
              <a:buNone/>
            </a:pPr>
            <a:r>
              <a:rPr lang="en-IN" dirty="0"/>
              <a:t/>
            </a:r>
            <a:br>
              <a:rPr lang="en-IN" dirty="0"/>
            </a:br>
            <a:r>
              <a:rPr lang="hi-IN" dirty="0" smtClean="0"/>
              <a:t> </a:t>
            </a:r>
            <a:endParaRPr lang="en-IN" dirty="0"/>
          </a:p>
          <a:p>
            <a:endParaRPr lang="en-IN" dirty="0"/>
          </a:p>
        </p:txBody>
      </p:sp>
    </p:spTree>
    <p:extLst>
      <p:ext uri="{BB962C8B-B14F-4D97-AF65-F5344CB8AC3E}">
        <p14:creationId xmlns:p14="http://schemas.microsoft.com/office/powerpoint/2010/main" val="391886595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a:t>पारिवारिक स्थिति </a:t>
            </a:r>
            <a:endParaRPr lang="en-IN" dirty="0"/>
          </a:p>
        </p:txBody>
      </p:sp>
      <p:sp>
        <p:nvSpPr>
          <p:cNvPr id="3" name="Content Placeholder 2"/>
          <p:cNvSpPr>
            <a:spLocks noGrp="1"/>
          </p:cNvSpPr>
          <p:nvPr>
            <p:ph idx="1"/>
          </p:nvPr>
        </p:nvSpPr>
        <p:spPr/>
        <p:txBody>
          <a:bodyPr/>
          <a:lstStyle/>
          <a:p>
            <a:r>
              <a:rPr lang="hi-IN" dirty="0"/>
              <a:t>पिता काबादास टि.बी. से पीड़ित है</a:t>
            </a:r>
            <a:r>
              <a:rPr lang="hi-IN" dirty="0" smtClean="0"/>
              <a:t>।</a:t>
            </a:r>
            <a:endParaRPr lang="en-IN" dirty="0" smtClean="0"/>
          </a:p>
          <a:p>
            <a:r>
              <a:rPr lang="hi-IN" dirty="0" smtClean="0"/>
              <a:t> </a:t>
            </a:r>
            <a:r>
              <a:rPr lang="hi-IN" dirty="0"/>
              <a:t>उसकी माँ पुतलीबाई अंधी </a:t>
            </a:r>
            <a:r>
              <a:rPr lang="en-IN" dirty="0"/>
              <a:t> </a:t>
            </a:r>
            <a:r>
              <a:rPr lang="hi-IN" dirty="0"/>
              <a:t>है। </a:t>
            </a:r>
            <a:endParaRPr lang="en-IN" dirty="0" smtClean="0"/>
          </a:p>
          <a:p>
            <a:r>
              <a:rPr lang="hi-IN" dirty="0" smtClean="0"/>
              <a:t>बीवी </a:t>
            </a:r>
            <a:r>
              <a:rPr lang="hi-IN" dirty="0"/>
              <a:t>कस्तूरी बाई </a:t>
            </a:r>
            <a:r>
              <a:rPr lang="hi-IN" dirty="0" smtClean="0"/>
              <a:t>घर </a:t>
            </a:r>
            <a:r>
              <a:rPr lang="hi-IN" dirty="0"/>
              <a:t>संभालती है</a:t>
            </a:r>
            <a:r>
              <a:rPr lang="hi-IN" dirty="0" smtClean="0"/>
              <a:t>, </a:t>
            </a:r>
            <a:endParaRPr lang="en-IN" dirty="0" smtClean="0"/>
          </a:p>
          <a:p>
            <a:pPr marL="0" indent="0">
              <a:buNone/>
            </a:pPr>
            <a:r>
              <a:rPr lang="en-US" dirty="0" smtClean="0"/>
              <a:t>    </a:t>
            </a:r>
            <a:r>
              <a:rPr lang="hi-IN" sz="2000" dirty="0" smtClean="0"/>
              <a:t>दो बच्चे </a:t>
            </a:r>
            <a:endParaRPr lang="en-IN" sz="2000" dirty="0" smtClean="0"/>
          </a:p>
          <a:p>
            <a:r>
              <a:rPr lang="en-IN" dirty="0" smtClean="0"/>
              <a:t> </a:t>
            </a:r>
            <a:r>
              <a:rPr lang="hi-IN" dirty="0" smtClean="0"/>
              <a:t>एक </a:t>
            </a:r>
            <a:r>
              <a:rPr lang="hi-IN" dirty="0"/>
              <a:t>लड़का – </a:t>
            </a:r>
            <a:r>
              <a:rPr lang="hi-IN" dirty="0" smtClean="0"/>
              <a:t>देवदास</a:t>
            </a:r>
            <a:endParaRPr lang="en-IN" dirty="0" smtClean="0"/>
          </a:p>
          <a:p>
            <a:r>
              <a:rPr lang="hi-IN" dirty="0" smtClean="0"/>
              <a:t> </a:t>
            </a:r>
            <a:r>
              <a:rPr lang="hi-IN" dirty="0"/>
              <a:t>एक </a:t>
            </a:r>
            <a:r>
              <a:rPr lang="hi-IN" dirty="0" smtClean="0"/>
              <a:t>लड़की</a:t>
            </a:r>
            <a:r>
              <a:rPr lang="en-IN" dirty="0" smtClean="0"/>
              <a:t>- </a:t>
            </a:r>
            <a:r>
              <a:rPr lang="hi-IN" dirty="0" smtClean="0"/>
              <a:t>शारदा </a:t>
            </a:r>
            <a:r>
              <a:rPr lang="en-IN" dirty="0"/>
              <a:t/>
            </a:r>
            <a:br>
              <a:rPr lang="en-IN" dirty="0"/>
            </a:br>
            <a:endParaRPr lang="en-IN" dirty="0"/>
          </a:p>
        </p:txBody>
      </p:sp>
    </p:spTree>
    <p:extLst>
      <p:ext uri="{BB962C8B-B14F-4D97-AF65-F5344CB8AC3E}">
        <p14:creationId xmlns:p14="http://schemas.microsoft.com/office/powerpoint/2010/main" val="25677692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951" y="2309445"/>
            <a:ext cx="8596668" cy="1535725"/>
          </a:xfrm>
        </p:spPr>
        <p:txBody>
          <a:bodyPr/>
          <a:lstStyle/>
          <a:p>
            <a:pPr algn="ctr"/>
            <a:r>
              <a:rPr lang="hi-IN" dirty="0" smtClean="0"/>
              <a:t/>
            </a:r>
            <a:br>
              <a:rPr lang="hi-IN" dirty="0" smtClean="0"/>
            </a:br>
            <a:r>
              <a:rPr lang="hi-IN" dirty="0" smtClean="0">
                <a:solidFill>
                  <a:srgbClr val="FF0000"/>
                </a:solidFill>
              </a:rPr>
              <a:t>प्रमुख </a:t>
            </a:r>
            <a:r>
              <a:rPr lang="hi-IN" dirty="0">
                <a:solidFill>
                  <a:srgbClr val="FF0000"/>
                </a:solidFill>
              </a:rPr>
              <a:t>मुद्दे</a:t>
            </a:r>
            <a:endParaRPr lang="en-US" dirty="0">
              <a:solidFill>
                <a:srgbClr val="FF0000"/>
              </a:solidFill>
            </a:endParaRPr>
          </a:p>
        </p:txBody>
      </p:sp>
    </p:spTree>
    <p:extLst>
      <p:ext uri="{BB962C8B-B14F-4D97-AF65-F5344CB8AC3E}">
        <p14:creationId xmlns:p14="http://schemas.microsoft.com/office/powerpoint/2010/main" val="63256644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a:t>बालश्रम</a:t>
            </a:r>
            <a:endParaRPr lang="en-IN" dirty="0"/>
          </a:p>
        </p:txBody>
      </p:sp>
      <p:sp>
        <p:nvSpPr>
          <p:cNvPr id="3" name="Content Placeholder 2"/>
          <p:cNvSpPr>
            <a:spLocks noGrp="1"/>
          </p:cNvSpPr>
          <p:nvPr>
            <p:ph idx="1"/>
          </p:nvPr>
        </p:nvSpPr>
        <p:spPr/>
        <p:txBody>
          <a:bodyPr/>
          <a:lstStyle/>
          <a:p>
            <a:r>
              <a:rPr lang="hi-IN" dirty="0" smtClean="0"/>
              <a:t> आठ </a:t>
            </a:r>
            <a:r>
              <a:rPr lang="hi-IN" dirty="0"/>
              <a:t>साल का देवदास मोहनदास का आत्मनिर्भर बेटा है</a:t>
            </a:r>
            <a:r>
              <a:rPr lang="hi-IN" dirty="0" smtClean="0"/>
              <a:t>।पढ़ाई </a:t>
            </a:r>
            <a:r>
              <a:rPr lang="hi-IN" dirty="0"/>
              <a:t>में सबसे तेज़ होने पर भी स्कूल के बाद दुर्गा ऑटो वर्क्स में गाड़ियों में हवा भरने, पंचर जोड़ने और स्कूटर - मोटर साईकिलों के रिपेयर में हेलपर का काम करके घर के खर्च को हल्का करने की कोशिश करता है</a:t>
            </a:r>
            <a:r>
              <a:rPr lang="hi-IN" dirty="0" smtClean="0"/>
              <a:t>।</a:t>
            </a:r>
            <a:endParaRPr lang="en-IN" dirty="0" smtClean="0"/>
          </a:p>
          <a:p>
            <a:r>
              <a:rPr lang="hi-IN" dirty="0" smtClean="0"/>
              <a:t>बच्ची </a:t>
            </a:r>
            <a:r>
              <a:rPr lang="hi-IN" dirty="0"/>
              <a:t>शारदा जो छह साल की है दूसरी कक्षा में पढ़ती है। बिछिया टोला में बिनसाथ </a:t>
            </a:r>
            <a:r>
              <a:rPr lang="hi-IN" dirty="0" smtClean="0"/>
              <a:t>के </a:t>
            </a:r>
            <a:r>
              <a:rPr lang="hi-IN" dirty="0"/>
              <a:t>एक साल के बेटे को सँभालती है, साथ साथ घरेलू काम – काज में हाथ बँटाती है। बदले में उसे रात का खाना और तीस रुपये महीना मिलता है। इस तरह बच्ची भी अत्मनिर्भर बन चुकी। घर के खर्च को कम करने में वह भी अपना हिस्सा देती है। </a:t>
            </a:r>
            <a:endParaRPr lang="en-IN" dirty="0"/>
          </a:p>
        </p:txBody>
      </p:sp>
    </p:spTree>
    <p:extLst>
      <p:ext uri="{BB962C8B-B14F-4D97-AF65-F5344CB8AC3E}">
        <p14:creationId xmlns:p14="http://schemas.microsoft.com/office/powerpoint/2010/main" val="47515800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t>प्रकृति और मानव का संबंध</a:t>
            </a:r>
            <a:br>
              <a:rPr lang="hi-IN" dirty="0" smtClean="0"/>
            </a:br>
            <a:endParaRPr lang="en-US" dirty="0"/>
          </a:p>
        </p:txBody>
      </p:sp>
      <p:sp>
        <p:nvSpPr>
          <p:cNvPr id="3" name="Content Placeholder 2"/>
          <p:cNvSpPr>
            <a:spLocks noGrp="1"/>
          </p:cNvSpPr>
          <p:nvPr>
            <p:ph idx="1"/>
          </p:nvPr>
        </p:nvSpPr>
        <p:spPr>
          <a:xfrm>
            <a:off x="627017" y="1619795"/>
            <a:ext cx="8646985" cy="4421568"/>
          </a:xfrm>
        </p:spPr>
        <p:txBody>
          <a:bodyPr/>
          <a:lstStyle/>
          <a:p>
            <a:pPr marL="0" indent="0">
              <a:buNone/>
            </a:pPr>
            <a:endParaRPr lang="en-US" dirty="0" smtClean="0"/>
          </a:p>
          <a:p>
            <a:endParaRPr lang="en-US" dirty="0"/>
          </a:p>
          <a:p>
            <a:r>
              <a:rPr lang="hi-IN" dirty="0" smtClean="0"/>
              <a:t>मोहनदास के व्यक्तित्व पर प्रकृति का गहरा असर पड़ा है|जब-जब उसे उलझनें आती थीं वह कठिना नदी की रेत पर आसरा लेता था |इस प्रकार प्रकृति की गोद में वह अपने मन को हल्का कर सकता था |</a:t>
            </a:r>
            <a:endParaRPr lang="en-US" dirty="0" smtClean="0"/>
          </a:p>
          <a:p>
            <a:r>
              <a:rPr lang="hi-IN" dirty="0" smtClean="0"/>
              <a:t>गर्मियों के दिन  नदी की रेत में खीरा,ककड़ी,तरबूज,खरबूज आदि लगाते थे | परिवार के सभी सदस्य मिलकर पलिया बनाकर पानी सींचकर खेती करते थे |</a:t>
            </a:r>
          </a:p>
          <a:p>
            <a:r>
              <a:rPr lang="hi-IN" dirty="0" smtClean="0"/>
              <a:t>अनुकूल वातावरण से उसे सुकून मिलता था | </a:t>
            </a:r>
            <a:endParaRPr lang="en-US" dirty="0" smtClean="0"/>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285</TotalTime>
  <Words>1017</Words>
  <Application>Microsoft Office PowerPoint</Application>
  <PresentationFormat>Custom</PresentationFormat>
  <Paragraphs>109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Facet</vt:lpstr>
      <vt:lpstr>PowerPoint Presentation</vt:lpstr>
      <vt:lpstr> लेखक परिचय</vt:lpstr>
      <vt:lpstr> उदय  प्रकाश      </vt:lpstr>
      <vt:lpstr>मोहनदास</vt:lpstr>
      <vt:lpstr>जाति - कबीरपंथी</vt:lpstr>
      <vt:lpstr>पारिवारिक स्थिति </vt:lpstr>
      <vt:lpstr> प्रमुख मुद्दे</vt:lpstr>
      <vt:lpstr>बालश्रम</vt:lpstr>
      <vt:lpstr>प्रकृति और मानव का संबंध </vt:lpstr>
      <vt:lpstr>ईश्वर में आस्था  </vt:lpstr>
      <vt:lpstr>दलितों का प्रशासनिक शोषण  </vt:lpstr>
      <vt:lpstr>कुटीर उद्योगों का प्रोत्साहन  </vt:lpstr>
      <vt:lpstr>भ्रष्ट राजनीतिक व्यवस्था का संकेत  </vt:lpstr>
      <vt:lpstr>शिल्प की दृष्टि से "मोहनदास " </vt:lpstr>
      <vt:lpstr>         </vt:lpstr>
      <vt:lpstr>PowerPoint Presentation</vt:lpstr>
      <vt:lpstr> निष्कर्ष</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user</cp:lastModifiedBy>
  <cp:revision>59</cp:revision>
  <dcterms:created xsi:type="dcterms:W3CDTF">2018-07-15T11:45:17Z</dcterms:created>
  <dcterms:modified xsi:type="dcterms:W3CDTF">2019-04-14T09:54:00Z</dcterms:modified>
</cp:coreProperties>
</file>